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mp" ContentType="image/png"/>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24.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notesSlides/notesSlide34.xml" ContentType="application/vnd.openxmlformats-officedocument.presentationml.notesSlid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4"/>
  </p:notesMasterIdLst>
  <p:sldIdLst>
    <p:sldId id="294" r:id="rId2"/>
    <p:sldId id="308" r:id="rId3"/>
    <p:sldId id="314" r:id="rId4"/>
    <p:sldId id="341" r:id="rId5"/>
    <p:sldId id="297" r:id="rId6"/>
    <p:sldId id="342" r:id="rId7"/>
    <p:sldId id="335" r:id="rId8"/>
    <p:sldId id="317" r:id="rId9"/>
    <p:sldId id="318" r:id="rId10"/>
    <p:sldId id="299" r:id="rId11"/>
    <p:sldId id="298" r:id="rId12"/>
    <p:sldId id="273" r:id="rId13"/>
    <p:sldId id="300" r:id="rId14"/>
    <p:sldId id="315" r:id="rId15"/>
    <p:sldId id="279" r:id="rId16"/>
    <p:sldId id="283" r:id="rId17"/>
    <p:sldId id="301" r:id="rId18"/>
    <p:sldId id="281" r:id="rId19"/>
    <p:sldId id="319" r:id="rId20"/>
    <p:sldId id="303" r:id="rId21"/>
    <p:sldId id="326" r:id="rId22"/>
    <p:sldId id="336" r:id="rId23"/>
    <p:sldId id="321" r:id="rId24"/>
    <p:sldId id="325" r:id="rId25"/>
    <p:sldId id="307" r:id="rId26"/>
    <p:sldId id="267" r:id="rId27"/>
    <p:sldId id="338" r:id="rId28"/>
    <p:sldId id="339" r:id="rId29"/>
    <p:sldId id="337" r:id="rId30"/>
    <p:sldId id="271" r:id="rId31"/>
    <p:sldId id="272" r:id="rId32"/>
    <p:sldId id="327" r:id="rId33"/>
    <p:sldId id="322" r:id="rId34"/>
    <p:sldId id="324" r:id="rId35"/>
    <p:sldId id="323" r:id="rId36"/>
    <p:sldId id="329" r:id="rId37"/>
    <p:sldId id="328" r:id="rId38"/>
    <p:sldId id="330" r:id="rId39"/>
    <p:sldId id="331" r:id="rId40"/>
    <p:sldId id="340" r:id="rId41"/>
    <p:sldId id="332" r:id="rId42"/>
    <p:sldId id="334" r:id="rId43"/>
    <p:sldId id="293" r:id="rId44"/>
    <p:sldId id="288" r:id="rId45"/>
    <p:sldId id="289" r:id="rId46"/>
    <p:sldId id="296" r:id="rId47"/>
    <p:sldId id="295" r:id="rId48"/>
    <p:sldId id="291" r:id="rId49"/>
    <p:sldId id="274" r:id="rId50"/>
    <p:sldId id="276" r:id="rId51"/>
    <p:sldId id="304" r:id="rId52"/>
    <p:sldId id="306" r:id="rId53"/>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ingyuan Sha" initials="JS" lastIdx="1" clrIdx="0">
    <p:extLst>
      <p:ext uri="{19B8F6BF-5375-455C-9EA6-DF929625EA0E}">
        <p15:presenceInfo xmlns:p15="http://schemas.microsoft.com/office/powerpoint/2012/main" userId="75f390f11cc77701"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2D9DDC"/>
    <a:srgbClr val="9740E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242" autoAdjust="0"/>
    <p:restoredTop sz="71374" autoAdjust="0"/>
  </p:normalViewPr>
  <p:slideViewPr>
    <p:cSldViewPr snapToGrid="0">
      <p:cViewPr varScale="1">
        <p:scale>
          <a:sx n="75" d="100"/>
          <a:sy n="75" d="100"/>
        </p:scale>
        <p:origin x="1992" y="66"/>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Worksheet9.xlsx"/><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package" Target="../embeddings/Microsoft_Excel_Worksheet10.xlsx"/><Relationship Id="rId2" Type="http://schemas.microsoft.com/office/2011/relationships/chartColorStyle" Target="colors11.xml"/><Relationship Id="rId1" Type="http://schemas.microsoft.com/office/2011/relationships/chartStyle" Target="style11.xml"/></Relationships>
</file>

<file path=ppt/charts/_rels/chart12.xml.rels><?xml version="1.0" encoding="UTF-8" standalone="yes"?>
<Relationships xmlns="http://schemas.openxmlformats.org/package/2006/relationships"><Relationship Id="rId3" Type="http://schemas.openxmlformats.org/officeDocument/2006/relationships/package" Target="../embeddings/Microsoft_Excel_Worksheet11.xlsx"/><Relationship Id="rId2" Type="http://schemas.microsoft.com/office/2011/relationships/chartColorStyle" Target="colors12.xml"/><Relationship Id="rId1" Type="http://schemas.microsoft.com/office/2011/relationships/chartStyle" Target="style12.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a:t>Average angular error</a:t>
            </a:r>
          </a:p>
        </c:rich>
      </c:tx>
      <c:layout>
        <c:manualLayout>
          <c:xMode val="edge"/>
          <c:yMode val="edge"/>
          <c:x val="0.24964100397007374"/>
          <c:y val="0"/>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7.2689981734650494E-2"/>
          <c:y val="0.11274691015403694"/>
          <c:w val="0.93635396161417328"/>
          <c:h val="0.76748654235442038"/>
        </c:manualLayout>
      </c:layout>
      <c:lineChart>
        <c:grouping val="standard"/>
        <c:varyColors val="0"/>
        <c:ser>
          <c:idx val="0"/>
          <c:order val="0"/>
          <c:tx>
            <c:strRef>
              <c:f>Sheet1!$B$1</c:f>
              <c:strCache>
                <c:ptCount val="1"/>
                <c:pt idx="0">
                  <c:v>GCNN</c:v>
                </c:pt>
              </c:strCache>
            </c:strRef>
          </c:tx>
          <c:spPr>
            <a:ln w="28575" cap="rnd">
              <a:solidFill>
                <a:srgbClr val="00B050"/>
              </a:solidFill>
              <a:round/>
            </a:ln>
            <a:effectLst/>
          </c:spPr>
          <c:marker>
            <c:symbol val="circle"/>
            <c:size val="5"/>
            <c:spPr>
              <a:solidFill>
                <a:schemeClr val="accent1"/>
              </a:solidFill>
              <a:ln w="9525">
                <a:solidFill>
                  <a:schemeClr val="accent1"/>
                </a:solidFill>
              </a:ln>
              <a:effectLst/>
            </c:spPr>
          </c:marker>
          <c:dLbls>
            <c:dLbl>
              <c:idx val="0"/>
              <c:layout>
                <c:manualLayout>
                  <c:x val="-9.354285714285715E-2"/>
                  <c:y val="5.6749242424242369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B45F-4EA2-BBC9-2042E39307DC}"/>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Baoshanlu</c:v>
                </c:pt>
                <c:pt idx="1">
                  <c:v>Bus</c:v>
                </c:pt>
                <c:pt idx="2">
                  <c:v>Dragon</c:v>
                </c:pt>
                <c:pt idx="3">
                  <c:v>Garfield</c:v>
                </c:pt>
                <c:pt idx="4">
                  <c:v>Washington</c:v>
                </c:pt>
              </c:strCache>
            </c:strRef>
          </c:cat>
          <c:val>
            <c:numRef>
              <c:f>Sheet1!$B$2:$B$6</c:f>
              <c:numCache>
                <c:formatCode>General</c:formatCode>
                <c:ptCount val="5"/>
                <c:pt idx="0">
                  <c:v>11.08</c:v>
                </c:pt>
                <c:pt idx="1">
                  <c:v>7.17</c:v>
                </c:pt>
                <c:pt idx="2">
                  <c:v>10.58</c:v>
                </c:pt>
                <c:pt idx="3">
                  <c:v>9.82</c:v>
                </c:pt>
                <c:pt idx="4">
                  <c:v>13.46</c:v>
                </c:pt>
              </c:numCache>
            </c:numRef>
          </c:val>
          <c:smooth val="0"/>
          <c:extLst>
            <c:ext xmlns:c16="http://schemas.microsoft.com/office/drawing/2014/chart" uri="{C3380CC4-5D6E-409C-BE32-E72D297353CC}">
              <c16:uniqueId val="{00000000-85C3-4CCA-83D2-D199A6A3BB89}"/>
            </c:ext>
          </c:extLst>
        </c:ser>
        <c:ser>
          <c:idx val="1"/>
          <c:order val="1"/>
          <c:tx>
            <c:strRef>
              <c:f>Sheet1!$C$1</c:f>
              <c:strCache>
                <c:ptCount val="1"/>
                <c:pt idx="0">
                  <c:v>NOC</c:v>
                </c:pt>
              </c:strCache>
            </c:strRef>
          </c:tx>
          <c:spPr>
            <a:ln w="28575" cap="rnd">
              <a:solidFill>
                <a:schemeClr val="accent4"/>
              </a:solidFill>
              <a:round/>
            </a:ln>
            <a:effectLst/>
          </c:spPr>
          <c:marker>
            <c:symbol val="circle"/>
            <c:size val="5"/>
            <c:spPr>
              <a:solidFill>
                <a:schemeClr val="accent2"/>
              </a:solidFill>
              <a:ln w="9525">
                <a:solidFill>
                  <a:schemeClr val="accent2"/>
                </a:solidFill>
              </a:ln>
              <a:effectLst/>
            </c:spPr>
          </c:marker>
          <c:dLbls>
            <c:dLbl>
              <c:idx val="0"/>
              <c:layout>
                <c:manualLayout>
                  <c:x val="-9.354285714285715E-2"/>
                  <c:y val="3.1092676767676769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B45F-4EA2-BBC9-2042E39307DC}"/>
                </c:ext>
              </c:extLst>
            </c:dLbl>
            <c:dLbl>
              <c:idx val="2"/>
              <c:layout>
                <c:manualLayout>
                  <c:x val="-4.0626190476190475E-2"/>
                  <c:y val="6.3163383838383838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B45F-4EA2-BBC9-2042E39307DC}"/>
                </c:ext>
              </c:extLst>
            </c:dLbl>
            <c:dLbl>
              <c:idx val="3"/>
              <c:layout>
                <c:manualLayout>
                  <c:x val="-2.0467460317460318E-2"/>
                  <c:y val="-2.0220454545454545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B45F-4EA2-BBC9-2042E39307DC}"/>
                </c:ext>
              </c:extLst>
            </c:dLbl>
            <c:dLbl>
              <c:idx val="4"/>
              <c:layout>
                <c:manualLayout>
                  <c:x val="-4.3064087301587305E-2"/>
                  <c:y val="5.033510101010101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B45F-4EA2-BBC9-2042E39307DC}"/>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Baoshanlu</c:v>
                </c:pt>
                <c:pt idx="1">
                  <c:v>Bus</c:v>
                </c:pt>
                <c:pt idx="2">
                  <c:v>Dragon</c:v>
                </c:pt>
                <c:pt idx="3">
                  <c:v>Garfield</c:v>
                </c:pt>
                <c:pt idx="4">
                  <c:v>Washington</c:v>
                </c:pt>
              </c:strCache>
            </c:strRef>
          </c:cat>
          <c:val>
            <c:numRef>
              <c:f>Sheet1!$C$2:$C$6</c:f>
              <c:numCache>
                <c:formatCode>General</c:formatCode>
                <c:ptCount val="5"/>
                <c:pt idx="0">
                  <c:v>13.13</c:v>
                </c:pt>
                <c:pt idx="1">
                  <c:v>8.67</c:v>
                </c:pt>
                <c:pt idx="2">
                  <c:v>15.02</c:v>
                </c:pt>
                <c:pt idx="3">
                  <c:v>12.26</c:v>
                </c:pt>
                <c:pt idx="4">
                  <c:v>17.600000000000001</c:v>
                </c:pt>
              </c:numCache>
            </c:numRef>
          </c:val>
          <c:smooth val="0"/>
          <c:extLst>
            <c:ext xmlns:c16="http://schemas.microsoft.com/office/drawing/2014/chart" uri="{C3380CC4-5D6E-409C-BE32-E72D297353CC}">
              <c16:uniqueId val="{00000001-85C3-4CCA-83D2-D199A6A3BB89}"/>
            </c:ext>
          </c:extLst>
        </c:ser>
        <c:ser>
          <c:idx val="2"/>
          <c:order val="2"/>
          <c:tx>
            <c:strRef>
              <c:f>Sheet1!$D$1</c:f>
              <c:strCache>
                <c:ptCount val="1"/>
                <c:pt idx="0">
                  <c:v>CNN</c:v>
                </c:pt>
              </c:strCache>
            </c:strRef>
          </c:tx>
          <c:spPr>
            <a:ln w="28575" cap="rnd">
              <a:solidFill>
                <a:srgbClr val="FF0000"/>
              </a:solidFill>
              <a:round/>
            </a:ln>
            <a:effectLst/>
          </c:spPr>
          <c:marker>
            <c:symbol val="circle"/>
            <c:size val="5"/>
            <c:spPr>
              <a:solidFill>
                <a:schemeClr val="accent3"/>
              </a:solidFill>
              <a:ln w="9525">
                <a:solidFill>
                  <a:schemeClr val="accent3"/>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Baoshanlu</c:v>
                </c:pt>
                <c:pt idx="1">
                  <c:v>Bus</c:v>
                </c:pt>
                <c:pt idx="2">
                  <c:v>Dragon</c:v>
                </c:pt>
                <c:pt idx="3">
                  <c:v>Garfield</c:v>
                </c:pt>
                <c:pt idx="4">
                  <c:v>Washington</c:v>
                </c:pt>
              </c:strCache>
            </c:strRef>
          </c:cat>
          <c:val>
            <c:numRef>
              <c:f>Sheet1!$D$2:$D$6</c:f>
              <c:numCache>
                <c:formatCode>General</c:formatCode>
                <c:ptCount val="5"/>
                <c:pt idx="0">
                  <c:v>13.71</c:v>
                </c:pt>
                <c:pt idx="1">
                  <c:v>11.71</c:v>
                </c:pt>
                <c:pt idx="2">
                  <c:v>14.78</c:v>
                </c:pt>
                <c:pt idx="3">
                  <c:v>14.7</c:v>
                </c:pt>
                <c:pt idx="4">
                  <c:v>17.920000000000002</c:v>
                </c:pt>
              </c:numCache>
            </c:numRef>
          </c:val>
          <c:smooth val="0"/>
          <c:extLst>
            <c:ext xmlns:c16="http://schemas.microsoft.com/office/drawing/2014/chart" uri="{C3380CC4-5D6E-409C-BE32-E72D297353CC}">
              <c16:uniqueId val="{00000002-85C3-4CCA-83D2-D199A6A3BB89}"/>
            </c:ext>
          </c:extLst>
        </c:ser>
        <c:dLbls>
          <c:dLblPos val="t"/>
          <c:showLegendKey val="0"/>
          <c:showVal val="1"/>
          <c:showCatName val="0"/>
          <c:showSerName val="0"/>
          <c:showPercent val="0"/>
          <c:showBubbleSize val="0"/>
        </c:dLbls>
        <c:marker val="1"/>
        <c:smooth val="0"/>
        <c:axId val="63607336"/>
        <c:axId val="63605368"/>
      </c:lineChart>
      <c:catAx>
        <c:axId val="6360733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63605368"/>
        <c:crosses val="autoZero"/>
        <c:auto val="1"/>
        <c:lblAlgn val="ctr"/>
        <c:lblOffset val="100"/>
        <c:noMultiLvlLbl val="0"/>
      </c:catAx>
      <c:valAx>
        <c:axId val="6360536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63607336"/>
        <c:crosses val="autoZero"/>
        <c:crossBetween val="between"/>
      </c:valAx>
      <c:spPr>
        <a:noFill/>
        <a:ln>
          <a:noFill/>
        </a:ln>
        <a:effectLst/>
      </c:spPr>
    </c:plotArea>
    <c:legend>
      <c:legendPos val="b"/>
      <c:layout>
        <c:manualLayout>
          <c:xMode val="edge"/>
          <c:yMode val="edge"/>
          <c:x val="0.51618154761904766"/>
          <c:y val="0.80709141414141417"/>
          <c:w val="0.43917876984126986"/>
          <c:h val="6.5629292929292926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sz="1800" b="0" i="0" baseline="0" dirty="0">
                <a:effectLst/>
              </a:rPr>
              <a:t>22.5 degree accuracy</a:t>
            </a:r>
            <a:endParaRPr lang="en-US" dirty="0">
              <a:effectLst/>
            </a:endParaRPr>
          </a:p>
        </c:rich>
      </c:tx>
      <c:layout>
        <c:manualLayout>
          <c:xMode val="edge"/>
          <c:yMode val="edge"/>
          <c:x val="0.32775615079365072"/>
          <c:y val="0"/>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7.390859442260285E-2"/>
          <c:y val="0.1127468649621786"/>
          <c:w val="0.93635396161417328"/>
          <c:h val="0.76748654235442038"/>
        </c:manualLayout>
      </c:layout>
      <c:lineChart>
        <c:grouping val="standard"/>
        <c:varyColors val="0"/>
        <c:ser>
          <c:idx val="0"/>
          <c:order val="0"/>
          <c:tx>
            <c:strRef>
              <c:f>Sheet1!$B$1</c:f>
              <c:strCache>
                <c:ptCount val="1"/>
                <c:pt idx="0">
                  <c:v>Trip-Net</c:v>
                </c:pt>
              </c:strCache>
            </c:strRef>
          </c:tx>
          <c:spPr>
            <a:ln w="28575" cap="rnd">
              <a:solidFill>
                <a:srgbClr val="00B050"/>
              </a:solidFill>
              <a:round/>
            </a:ln>
            <a:effectLst/>
          </c:spPr>
          <c:marker>
            <c:symbol val="circle"/>
            <c:size val="5"/>
            <c:spPr>
              <a:solidFill>
                <a:schemeClr val="accent1"/>
              </a:solidFill>
              <a:ln w="9525">
                <a:solidFill>
                  <a:schemeClr val="accent1"/>
                </a:solidFill>
              </a:ln>
              <a:effectLst/>
            </c:spPr>
          </c:marker>
          <c:cat>
            <c:strRef>
              <c:f>Sheet1!$A$2:$A$6</c:f>
              <c:strCache>
                <c:ptCount val="5"/>
                <c:pt idx="0">
                  <c:v>Baoshanlu</c:v>
                </c:pt>
                <c:pt idx="1">
                  <c:v>Bus</c:v>
                </c:pt>
                <c:pt idx="2">
                  <c:v>Dragon</c:v>
                </c:pt>
                <c:pt idx="3">
                  <c:v>Garfield</c:v>
                </c:pt>
                <c:pt idx="4">
                  <c:v>Washington</c:v>
                </c:pt>
              </c:strCache>
            </c:strRef>
          </c:cat>
          <c:val>
            <c:numRef>
              <c:f>Sheet1!$B$2:$B$6</c:f>
              <c:numCache>
                <c:formatCode>General</c:formatCode>
                <c:ptCount val="5"/>
                <c:pt idx="0">
                  <c:v>0.9204</c:v>
                </c:pt>
                <c:pt idx="1">
                  <c:v>0.93469999999999998</c:v>
                </c:pt>
                <c:pt idx="2">
                  <c:v>0.94779999999999998</c:v>
                </c:pt>
                <c:pt idx="3">
                  <c:v>0.90720000000000001</c:v>
                </c:pt>
                <c:pt idx="4">
                  <c:v>0.8337</c:v>
                </c:pt>
              </c:numCache>
            </c:numRef>
          </c:val>
          <c:smooth val="0"/>
          <c:extLst>
            <c:ext xmlns:c16="http://schemas.microsoft.com/office/drawing/2014/chart" uri="{C3380CC4-5D6E-409C-BE32-E72D297353CC}">
              <c16:uniqueId val="{00000000-8039-4DFC-BC8A-1D28EC0007D9}"/>
            </c:ext>
          </c:extLst>
        </c:ser>
        <c:ser>
          <c:idx val="1"/>
          <c:order val="1"/>
          <c:tx>
            <c:strRef>
              <c:f>Sheet1!$C$1</c:f>
              <c:strCache>
                <c:ptCount val="1"/>
                <c:pt idx="0">
                  <c:v>GCNN</c:v>
                </c:pt>
              </c:strCache>
            </c:strRef>
          </c:tx>
          <c:spPr>
            <a:ln w="28575" cap="rnd">
              <a:solidFill>
                <a:srgbClr val="FFC000"/>
              </a:solidFill>
              <a:round/>
            </a:ln>
            <a:effectLst/>
          </c:spPr>
          <c:marker>
            <c:symbol val="circle"/>
            <c:size val="5"/>
            <c:spPr>
              <a:solidFill>
                <a:schemeClr val="accent2"/>
              </a:solidFill>
              <a:ln w="9525">
                <a:solidFill>
                  <a:schemeClr val="accent2"/>
                </a:solidFill>
              </a:ln>
              <a:effectLst/>
            </c:spPr>
          </c:marker>
          <c:cat>
            <c:strRef>
              <c:f>Sheet1!$A$2:$A$6</c:f>
              <c:strCache>
                <c:ptCount val="5"/>
                <c:pt idx="0">
                  <c:v>Baoshanlu</c:v>
                </c:pt>
                <c:pt idx="1">
                  <c:v>Bus</c:v>
                </c:pt>
                <c:pt idx="2">
                  <c:v>Dragon</c:v>
                </c:pt>
                <c:pt idx="3">
                  <c:v>Garfield</c:v>
                </c:pt>
                <c:pt idx="4">
                  <c:v>Washington</c:v>
                </c:pt>
              </c:strCache>
            </c:strRef>
          </c:cat>
          <c:val>
            <c:numRef>
              <c:f>Sheet1!$C$2:$C$6</c:f>
              <c:numCache>
                <c:formatCode>General</c:formatCode>
                <c:ptCount val="5"/>
                <c:pt idx="0">
                  <c:v>0.9002</c:v>
                </c:pt>
                <c:pt idx="1">
                  <c:v>0.93259999999999998</c:v>
                </c:pt>
                <c:pt idx="2">
                  <c:v>0.90110000000000001</c:v>
                </c:pt>
                <c:pt idx="3">
                  <c:v>0.89829999999999999</c:v>
                </c:pt>
                <c:pt idx="4">
                  <c:v>0.81030000000000002</c:v>
                </c:pt>
              </c:numCache>
            </c:numRef>
          </c:val>
          <c:smooth val="0"/>
          <c:extLst>
            <c:ext xmlns:c16="http://schemas.microsoft.com/office/drawing/2014/chart" uri="{C3380CC4-5D6E-409C-BE32-E72D297353CC}">
              <c16:uniqueId val="{00000001-8039-4DFC-BC8A-1D28EC0007D9}"/>
            </c:ext>
          </c:extLst>
        </c:ser>
        <c:dLbls>
          <c:showLegendKey val="0"/>
          <c:showVal val="0"/>
          <c:showCatName val="0"/>
          <c:showSerName val="0"/>
          <c:showPercent val="0"/>
          <c:showBubbleSize val="0"/>
        </c:dLbls>
        <c:marker val="1"/>
        <c:smooth val="0"/>
        <c:axId val="63607336"/>
        <c:axId val="63605368"/>
      </c:lineChart>
      <c:catAx>
        <c:axId val="6360733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63605368"/>
        <c:crosses val="autoZero"/>
        <c:auto val="1"/>
        <c:lblAlgn val="ctr"/>
        <c:lblOffset val="100"/>
        <c:noMultiLvlLbl val="0"/>
      </c:catAx>
      <c:valAx>
        <c:axId val="63605368"/>
        <c:scaling>
          <c:orientation val="minMax"/>
          <c:max val="1"/>
          <c:min val="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63607336"/>
        <c:crosses val="autoZero"/>
        <c:crossBetween val="between"/>
      </c:valAx>
      <c:spPr>
        <a:noFill/>
        <a:ln>
          <a:noFill/>
        </a:ln>
        <a:effectLst/>
      </c:spPr>
    </c:plotArea>
    <c:legend>
      <c:legendPos val="b"/>
      <c:layout>
        <c:manualLayout>
          <c:xMode val="edge"/>
          <c:yMode val="edge"/>
          <c:x val="0.39478769841269834"/>
          <c:y val="0.61867604166666668"/>
          <c:w val="0.42049920634920634"/>
          <c:h val="9.3367002532374996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a:t>11.5 degree</a:t>
            </a:r>
            <a:r>
              <a:rPr lang="en-US" baseline="0" dirty="0"/>
              <a:t> accuracy</a:t>
            </a:r>
            <a:endParaRPr lang="en-US" dirty="0"/>
          </a:p>
        </c:rich>
      </c:tx>
      <c:layout>
        <c:manualLayout>
          <c:xMode val="edge"/>
          <c:yMode val="edge"/>
          <c:x val="0.40587123015873011"/>
          <c:y val="0"/>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7.2689981734650494E-2"/>
          <c:y val="0.12435114402348366"/>
          <c:w val="0.93635396161417328"/>
          <c:h val="0.76748654235442038"/>
        </c:manualLayout>
      </c:layout>
      <c:lineChart>
        <c:grouping val="standard"/>
        <c:varyColors val="0"/>
        <c:ser>
          <c:idx val="0"/>
          <c:order val="0"/>
          <c:tx>
            <c:strRef>
              <c:f>Sheet1!$B$1</c:f>
              <c:strCache>
                <c:ptCount val="1"/>
                <c:pt idx="0">
                  <c:v>Trip-Net</c:v>
                </c:pt>
              </c:strCache>
            </c:strRef>
          </c:tx>
          <c:spPr>
            <a:ln w="28575" cap="rnd">
              <a:solidFill>
                <a:srgbClr val="00B050"/>
              </a:solidFill>
              <a:round/>
            </a:ln>
            <a:effectLst/>
          </c:spPr>
          <c:marker>
            <c:symbol val="circle"/>
            <c:size val="5"/>
            <c:spPr>
              <a:solidFill>
                <a:schemeClr val="accent1"/>
              </a:solidFill>
              <a:ln w="9525">
                <a:solidFill>
                  <a:schemeClr val="accent1"/>
                </a:solidFill>
              </a:ln>
              <a:effectLst/>
            </c:spPr>
          </c:marker>
          <c:cat>
            <c:strRef>
              <c:f>Sheet1!$A$2:$A$6</c:f>
              <c:strCache>
                <c:ptCount val="5"/>
                <c:pt idx="0">
                  <c:v>Baoshanlu</c:v>
                </c:pt>
                <c:pt idx="1">
                  <c:v>Bus</c:v>
                </c:pt>
                <c:pt idx="2">
                  <c:v>Dragon</c:v>
                </c:pt>
                <c:pt idx="3">
                  <c:v>Garfield</c:v>
                </c:pt>
                <c:pt idx="4">
                  <c:v>Washington</c:v>
                </c:pt>
              </c:strCache>
            </c:strRef>
          </c:cat>
          <c:val>
            <c:numRef>
              <c:f>Sheet1!$B$2:$B$6</c:f>
              <c:numCache>
                <c:formatCode>General</c:formatCode>
                <c:ptCount val="5"/>
                <c:pt idx="0">
                  <c:v>0.68289999999999995</c:v>
                </c:pt>
                <c:pt idx="1">
                  <c:v>0.83150000000000002</c:v>
                </c:pt>
                <c:pt idx="2">
                  <c:v>0.81520000000000004</c:v>
                </c:pt>
                <c:pt idx="3">
                  <c:v>0.74480000000000002</c:v>
                </c:pt>
                <c:pt idx="4">
                  <c:v>0.65069999999999995</c:v>
                </c:pt>
              </c:numCache>
            </c:numRef>
          </c:val>
          <c:smooth val="0"/>
          <c:extLst>
            <c:ext xmlns:c16="http://schemas.microsoft.com/office/drawing/2014/chart" uri="{C3380CC4-5D6E-409C-BE32-E72D297353CC}">
              <c16:uniqueId val="{00000000-8039-4DFC-BC8A-1D28EC0007D9}"/>
            </c:ext>
          </c:extLst>
        </c:ser>
        <c:ser>
          <c:idx val="1"/>
          <c:order val="1"/>
          <c:tx>
            <c:strRef>
              <c:f>Sheet1!$C$1</c:f>
              <c:strCache>
                <c:ptCount val="1"/>
                <c:pt idx="0">
                  <c:v>GCNN</c:v>
                </c:pt>
              </c:strCache>
            </c:strRef>
          </c:tx>
          <c:spPr>
            <a:ln w="28575" cap="rnd">
              <a:solidFill>
                <a:srgbClr val="FFC000"/>
              </a:solidFill>
              <a:round/>
            </a:ln>
            <a:effectLst/>
          </c:spPr>
          <c:marker>
            <c:symbol val="circle"/>
            <c:size val="5"/>
            <c:spPr>
              <a:solidFill>
                <a:schemeClr val="accent2"/>
              </a:solidFill>
              <a:ln w="9525">
                <a:solidFill>
                  <a:schemeClr val="accent2"/>
                </a:solidFill>
              </a:ln>
              <a:effectLst/>
            </c:spPr>
          </c:marker>
          <c:cat>
            <c:strRef>
              <c:f>Sheet1!$A$2:$A$6</c:f>
              <c:strCache>
                <c:ptCount val="5"/>
                <c:pt idx="0">
                  <c:v>Baoshanlu</c:v>
                </c:pt>
                <c:pt idx="1">
                  <c:v>Bus</c:v>
                </c:pt>
                <c:pt idx="2">
                  <c:v>Dragon</c:v>
                </c:pt>
                <c:pt idx="3">
                  <c:v>Garfield</c:v>
                </c:pt>
                <c:pt idx="4">
                  <c:v>Washington</c:v>
                </c:pt>
              </c:strCache>
            </c:strRef>
          </c:cat>
          <c:val>
            <c:numRef>
              <c:f>Sheet1!$C$2:$C$6</c:f>
              <c:numCache>
                <c:formatCode>General</c:formatCode>
                <c:ptCount val="5"/>
                <c:pt idx="0">
                  <c:v>0.63270000000000004</c:v>
                </c:pt>
                <c:pt idx="1">
                  <c:v>0.83230000000000004</c:v>
                </c:pt>
                <c:pt idx="2">
                  <c:v>0.69750000000000001</c:v>
                </c:pt>
                <c:pt idx="3">
                  <c:v>0.73480000000000001</c:v>
                </c:pt>
                <c:pt idx="4">
                  <c:v>0.62629999999999997</c:v>
                </c:pt>
              </c:numCache>
            </c:numRef>
          </c:val>
          <c:smooth val="0"/>
          <c:extLst>
            <c:ext xmlns:c16="http://schemas.microsoft.com/office/drawing/2014/chart" uri="{C3380CC4-5D6E-409C-BE32-E72D297353CC}">
              <c16:uniqueId val="{00000001-8039-4DFC-BC8A-1D28EC0007D9}"/>
            </c:ext>
          </c:extLst>
        </c:ser>
        <c:dLbls>
          <c:showLegendKey val="0"/>
          <c:showVal val="0"/>
          <c:showCatName val="0"/>
          <c:showSerName val="0"/>
          <c:showPercent val="0"/>
          <c:showBubbleSize val="0"/>
        </c:dLbls>
        <c:marker val="1"/>
        <c:smooth val="0"/>
        <c:axId val="63607336"/>
        <c:axId val="63605368"/>
      </c:lineChart>
      <c:catAx>
        <c:axId val="6360733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63605368"/>
        <c:crosses val="autoZero"/>
        <c:auto val="1"/>
        <c:lblAlgn val="ctr"/>
        <c:lblOffset val="100"/>
        <c:noMultiLvlLbl val="0"/>
      </c:catAx>
      <c:valAx>
        <c:axId val="6360536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63607336"/>
        <c:crosses val="autoZero"/>
        <c:crossBetween val="between"/>
      </c:valAx>
      <c:spPr>
        <a:noFill/>
        <a:ln>
          <a:noFill/>
        </a:ln>
        <a:effectLst/>
      </c:spPr>
    </c:plotArea>
    <c:legend>
      <c:legendPos val="b"/>
      <c:layout>
        <c:manualLayout>
          <c:xMode val="edge"/>
          <c:yMode val="edge"/>
          <c:x val="0.51775595238095229"/>
          <c:y val="0.62749548611111117"/>
          <c:w val="0.37917380952380952"/>
          <c:h val="9.3367002532374996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a:t>30 degree accuracy</a:t>
            </a:r>
          </a:p>
        </c:rich>
      </c:tx>
      <c:layout>
        <c:manualLayout>
          <c:xMode val="edge"/>
          <c:yMode val="edge"/>
          <c:x val="0.37311329365079365"/>
          <c:y val="0"/>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7.390859442260285E-2"/>
          <c:y val="0.1127468649621786"/>
          <c:w val="0.93635396161417328"/>
          <c:h val="0.76748654235442038"/>
        </c:manualLayout>
      </c:layout>
      <c:lineChart>
        <c:grouping val="standard"/>
        <c:varyColors val="0"/>
        <c:ser>
          <c:idx val="0"/>
          <c:order val="0"/>
          <c:tx>
            <c:strRef>
              <c:f>Sheet1!$B$1</c:f>
              <c:strCache>
                <c:ptCount val="1"/>
                <c:pt idx="0">
                  <c:v>Trip-Net</c:v>
                </c:pt>
              </c:strCache>
            </c:strRef>
          </c:tx>
          <c:spPr>
            <a:ln w="28575" cap="rnd">
              <a:solidFill>
                <a:srgbClr val="00B050"/>
              </a:solidFill>
              <a:round/>
            </a:ln>
            <a:effectLst/>
          </c:spPr>
          <c:marker>
            <c:symbol val="circle"/>
            <c:size val="5"/>
            <c:spPr>
              <a:solidFill>
                <a:schemeClr val="accent1"/>
              </a:solidFill>
              <a:ln w="9525">
                <a:solidFill>
                  <a:schemeClr val="accent1"/>
                </a:solidFill>
              </a:ln>
              <a:effectLst/>
            </c:spPr>
          </c:marker>
          <c:cat>
            <c:strRef>
              <c:f>Sheet1!$A$2:$A$6</c:f>
              <c:strCache>
                <c:ptCount val="5"/>
                <c:pt idx="0">
                  <c:v>Baoshanlu</c:v>
                </c:pt>
                <c:pt idx="1">
                  <c:v>Bus</c:v>
                </c:pt>
                <c:pt idx="2">
                  <c:v>Dragon</c:v>
                </c:pt>
                <c:pt idx="3">
                  <c:v>Garfield</c:v>
                </c:pt>
                <c:pt idx="4">
                  <c:v>Washington</c:v>
                </c:pt>
              </c:strCache>
            </c:strRef>
          </c:cat>
          <c:val>
            <c:numRef>
              <c:f>Sheet1!$B$2:$B$6</c:f>
              <c:numCache>
                <c:formatCode>General</c:formatCode>
                <c:ptCount val="5"/>
                <c:pt idx="0">
                  <c:v>0.96850000000000003</c:v>
                </c:pt>
                <c:pt idx="1">
                  <c:v>0.96</c:v>
                </c:pt>
                <c:pt idx="2">
                  <c:v>0.97609999999999997</c:v>
                </c:pt>
                <c:pt idx="3">
                  <c:v>0.94289999999999996</c:v>
                </c:pt>
                <c:pt idx="4">
                  <c:v>0.89300000000000002</c:v>
                </c:pt>
              </c:numCache>
            </c:numRef>
          </c:val>
          <c:smooth val="0"/>
          <c:extLst>
            <c:ext xmlns:c16="http://schemas.microsoft.com/office/drawing/2014/chart" uri="{C3380CC4-5D6E-409C-BE32-E72D297353CC}">
              <c16:uniqueId val="{00000000-8039-4DFC-BC8A-1D28EC0007D9}"/>
            </c:ext>
          </c:extLst>
        </c:ser>
        <c:ser>
          <c:idx val="1"/>
          <c:order val="1"/>
          <c:tx>
            <c:strRef>
              <c:f>Sheet1!$C$1</c:f>
              <c:strCache>
                <c:ptCount val="1"/>
                <c:pt idx="0">
                  <c:v>GCNN</c:v>
                </c:pt>
              </c:strCache>
            </c:strRef>
          </c:tx>
          <c:spPr>
            <a:ln w="28575" cap="rnd">
              <a:solidFill>
                <a:srgbClr val="FFC000"/>
              </a:solidFill>
              <a:round/>
            </a:ln>
            <a:effectLst/>
          </c:spPr>
          <c:marker>
            <c:symbol val="circle"/>
            <c:size val="5"/>
            <c:spPr>
              <a:solidFill>
                <a:schemeClr val="accent2"/>
              </a:solidFill>
              <a:ln w="9525">
                <a:solidFill>
                  <a:schemeClr val="accent2"/>
                </a:solidFill>
              </a:ln>
              <a:effectLst/>
            </c:spPr>
          </c:marker>
          <c:cat>
            <c:strRef>
              <c:f>Sheet1!$A$2:$A$6</c:f>
              <c:strCache>
                <c:ptCount val="5"/>
                <c:pt idx="0">
                  <c:v>Baoshanlu</c:v>
                </c:pt>
                <c:pt idx="1">
                  <c:v>Bus</c:v>
                </c:pt>
                <c:pt idx="2">
                  <c:v>Dragon</c:v>
                </c:pt>
                <c:pt idx="3">
                  <c:v>Garfield</c:v>
                </c:pt>
                <c:pt idx="4">
                  <c:v>Washington</c:v>
                </c:pt>
              </c:strCache>
            </c:strRef>
          </c:cat>
          <c:val>
            <c:numRef>
              <c:f>Sheet1!$C$2:$C$6</c:f>
              <c:numCache>
                <c:formatCode>General</c:formatCode>
                <c:ptCount val="5"/>
                <c:pt idx="0">
                  <c:v>0.95920000000000005</c:v>
                </c:pt>
                <c:pt idx="1">
                  <c:v>0.95799999999999996</c:v>
                </c:pt>
                <c:pt idx="2">
                  <c:v>0.94689999999999996</c:v>
                </c:pt>
                <c:pt idx="3">
                  <c:v>0.93759999999999999</c:v>
                </c:pt>
                <c:pt idx="4">
                  <c:v>0.87480000000000002</c:v>
                </c:pt>
              </c:numCache>
            </c:numRef>
          </c:val>
          <c:smooth val="0"/>
          <c:extLst>
            <c:ext xmlns:c16="http://schemas.microsoft.com/office/drawing/2014/chart" uri="{C3380CC4-5D6E-409C-BE32-E72D297353CC}">
              <c16:uniqueId val="{00000001-8039-4DFC-BC8A-1D28EC0007D9}"/>
            </c:ext>
          </c:extLst>
        </c:ser>
        <c:dLbls>
          <c:showLegendKey val="0"/>
          <c:showVal val="0"/>
          <c:showCatName val="0"/>
          <c:showSerName val="0"/>
          <c:showPercent val="0"/>
          <c:showBubbleSize val="0"/>
        </c:dLbls>
        <c:marker val="1"/>
        <c:smooth val="0"/>
        <c:axId val="63607336"/>
        <c:axId val="63605368"/>
      </c:lineChart>
      <c:catAx>
        <c:axId val="6360733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63605368"/>
        <c:crosses val="autoZero"/>
        <c:auto val="1"/>
        <c:lblAlgn val="ctr"/>
        <c:lblOffset val="100"/>
        <c:noMultiLvlLbl val="0"/>
      </c:catAx>
      <c:valAx>
        <c:axId val="63605368"/>
        <c:scaling>
          <c:orientation val="minMax"/>
          <c:max val="1"/>
          <c:min val="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63607336"/>
        <c:crosses val="autoZero"/>
        <c:crossBetween val="between"/>
      </c:valAx>
      <c:spPr>
        <a:noFill/>
        <a:ln>
          <a:noFill/>
        </a:ln>
        <a:effectLst/>
      </c:spPr>
    </c:plotArea>
    <c:legend>
      <c:legendPos val="b"/>
      <c:layout>
        <c:manualLayout>
          <c:xMode val="edge"/>
          <c:yMode val="edge"/>
          <c:x val="0.47933273809523808"/>
          <c:y val="0.62753749999999997"/>
          <c:w val="0.35614523809523807"/>
          <c:h val="9.024027777777778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a:t>Median angular error</a:t>
            </a:r>
          </a:p>
        </c:rich>
      </c:tx>
      <c:layout>
        <c:manualLayout>
          <c:xMode val="edge"/>
          <c:yMode val="edge"/>
          <c:x val="0.24964100397007374"/>
          <c:y val="0"/>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7.2689981734650494E-2"/>
          <c:y val="0.12435114402348366"/>
          <c:w val="0.93635396161417328"/>
          <c:h val="0.76748654235442038"/>
        </c:manualLayout>
      </c:layout>
      <c:lineChart>
        <c:grouping val="standard"/>
        <c:varyColors val="0"/>
        <c:ser>
          <c:idx val="0"/>
          <c:order val="0"/>
          <c:tx>
            <c:strRef>
              <c:f>Sheet1!$B$1</c:f>
              <c:strCache>
                <c:ptCount val="1"/>
                <c:pt idx="0">
                  <c:v>GCNN</c:v>
                </c:pt>
              </c:strCache>
            </c:strRef>
          </c:tx>
          <c:spPr>
            <a:ln w="28575" cap="rnd">
              <a:solidFill>
                <a:srgbClr val="00B050"/>
              </a:solidFill>
              <a:round/>
            </a:ln>
            <a:effectLst/>
          </c:spPr>
          <c:marker>
            <c:symbol val="circle"/>
            <c:size val="5"/>
            <c:spPr>
              <a:solidFill>
                <a:schemeClr val="accent1"/>
              </a:solidFill>
              <a:ln w="9525">
                <a:solidFill>
                  <a:schemeClr val="accent1"/>
                </a:solidFill>
              </a:ln>
              <a:effectLst/>
            </c:spPr>
          </c:marker>
          <c:dLbls>
            <c:dLbl>
              <c:idx val="0"/>
              <c:layout>
                <c:manualLayout>
                  <c:x val="-8.5901388888888888E-2"/>
                  <c:y val="6.3163383838383838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94B7-49FA-ABAF-537FA56851AB}"/>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Baoshanlu</c:v>
                </c:pt>
                <c:pt idx="1">
                  <c:v>Bus</c:v>
                </c:pt>
                <c:pt idx="2">
                  <c:v>Dragon</c:v>
                </c:pt>
                <c:pt idx="3">
                  <c:v>Garfield</c:v>
                </c:pt>
                <c:pt idx="4">
                  <c:v>Washington</c:v>
                </c:pt>
              </c:strCache>
            </c:strRef>
          </c:cat>
          <c:val>
            <c:numRef>
              <c:f>Sheet1!$B$2:$B$6</c:f>
              <c:numCache>
                <c:formatCode>General</c:formatCode>
                <c:ptCount val="5"/>
                <c:pt idx="0">
                  <c:v>8.74</c:v>
                </c:pt>
                <c:pt idx="1">
                  <c:v>3.54</c:v>
                </c:pt>
                <c:pt idx="2">
                  <c:v>7.53</c:v>
                </c:pt>
                <c:pt idx="3">
                  <c:v>6.14</c:v>
                </c:pt>
                <c:pt idx="4">
                  <c:v>7.45</c:v>
                </c:pt>
              </c:numCache>
            </c:numRef>
          </c:val>
          <c:smooth val="0"/>
          <c:extLst>
            <c:ext xmlns:c16="http://schemas.microsoft.com/office/drawing/2014/chart" uri="{C3380CC4-5D6E-409C-BE32-E72D297353CC}">
              <c16:uniqueId val="{00000000-8039-4DFC-BC8A-1D28EC0007D9}"/>
            </c:ext>
          </c:extLst>
        </c:ser>
        <c:ser>
          <c:idx val="1"/>
          <c:order val="1"/>
          <c:tx>
            <c:strRef>
              <c:f>Sheet1!$C$1</c:f>
              <c:strCache>
                <c:ptCount val="1"/>
                <c:pt idx="0">
                  <c:v>NOC</c:v>
                </c:pt>
              </c:strCache>
            </c:strRef>
          </c:tx>
          <c:spPr>
            <a:ln w="28575" cap="rnd">
              <a:solidFill>
                <a:srgbClr val="FFC000"/>
              </a:solidFill>
              <a:round/>
            </a:ln>
            <a:effectLst/>
          </c:spPr>
          <c:marker>
            <c:symbol val="circle"/>
            <c:size val="5"/>
            <c:spPr>
              <a:solidFill>
                <a:schemeClr val="accent2"/>
              </a:solidFill>
              <a:ln w="9525">
                <a:solidFill>
                  <a:schemeClr val="accent2"/>
                </a:solidFill>
              </a:ln>
              <a:effectLst/>
            </c:spPr>
          </c:marker>
          <c:dLbls>
            <c:dLbl>
              <c:idx val="0"/>
              <c:layout>
                <c:manualLayout>
                  <c:x val="-0.10110238095238096"/>
                  <c:y val="3.4299747474747476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94B7-49FA-ABAF-537FA56851AB}"/>
                </c:ext>
              </c:extLst>
            </c:dLbl>
            <c:dLbl>
              <c:idx val="2"/>
              <c:layout>
                <c:manualLayout>
                  <c:x val="-4.3146031746031745E-2"/>
                  <c:y val="5.6749242424242369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94B7-49FA-ABAF-537FA56851AB}"/>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Baoshanlu</c:v>
                </c:pt>
                <c:pt idx="1">
                  <c:v>Bus</c:v>
                </c:pt>
                <c:pt idx="2">
                  <c:v>Dragon</c:v>
                </c:pt>
                <c:pt idx="3">
                  <c:v>Garfield</c:v>
                </c:pt>
                <c:pt idx="4">
                  <c:v>Washington</c:v>
                </c:pt>
              </c:strCache>
            </c:strRef>
          </c:cat>
          <c:val>
            <c:numRef>
              <c:f>Sheet1!$C$2:$C$6</c:f>
              <c:numCache>
                <c:formatCode>General</c:formatCode>
                <c:ptCount val="5"/>
                <c:pt idx="0">
                  <c:v>10.29</c:v>
                </c:pt>
                <c:pt idx="1">
                  <c:v>4.7</c:v>
                </c:pt>
                <c:pt idx="2">
                  <c:v>10.68</c:v>
                </c:pt>
                <c:pt idx="3">
                  <c:v>8.5399999999999991</c:v>
                </c:pt>
                <c:pt idx="4">
                  <c:v>11.19</c:v>
                </c:pt>
              </c:numCache>
            </c:numRef>
          </c:val>
          <c:smooth val="0"/>
          <c:extLst>
            <c:ext xmlns:c16="http://schemas.microsoft.com/office/drawing/2014/chart" uri="{C3380CC4-5D6E-409C-BE32-E72D297353CC}">
              <c16:uniqueId val="{00000001-8039-4DFC-BC8A-1D28EC0007D9}"/>
            </c:ext>
          </c:extLst>
        </c:ser>
        <c:ser>
          <c:idx val="2"/>
          <c:order val="2"/>
          <c:tx>
            <c:strRef>
              <c:f>Sheet1!$D$1</c:f>
              <c:strCache>
                <c:ptCount val="1"/>
                <c:pt idx="0">
                  <c:v>CNN</c:v>
                </c:pt>
              </c:strCache>
            </c:strRef>
          </c:tx>
          <c:spPr>
            <a:ln w="28575" cap="rnd">
              <a:solidFill>
                <a:srgbClr val="FF0000"/>
              </a:solidFill>
              <a:round/>
            </a:ln>
            <a:effectLst/>
          </c:spPr>
          <c:marker>
            <c:symbol val="circle"/>
            <c:size val="5"/>
            <c:spPr>
              <a:solidFill>
                <a:schemeClr val="accent3"/>
              </a:solidFill>
              <a:ln w="9525">
                <a:solidFill>
                  <a:schemeClr val="accent3"/>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Baoshanlu</c:v>
                </c:pt>
                <c:pt idx="1">
                  <c:v>Bus</c:v>
                </c:pt>
                <c:pt idx="2">
                  <c:v>Dragon</c:v>
                </c:pt>
                <c:pt idx="3">
                  <c:v>Garfield</c:v>
                </c:pt>
                <c:pt idx="4">
                  <c:v>Washington</c:v>
                </c:pt>
              </c:strCache>
            </c:strRef>
          </c:cat>
          <c:val>
            <c:numRef>
              <c:f>Sheet1!$D$2:$D$6</c:f>
              <c:numCache>
                <c:formatCode>General</c:formatCode>
                <c:ptCount val="5"/>
                <c:pt idx="0">
                  <c:v>11.36</c:v>
                </c:pt>
                <c:pt idx="1">
                  <c:v>8.5500000000000007</c:v>
                </c:pt>
                <c:pt idx="2">
                  <c:v>11.85</c:v>
                </c:pt>
                <c:pt idx="3">
                  <c:v>11.71</c:v>
                </c:pt>
                <c:pt idx="4">
                  <c:v>12.7</c:v>
                </c:pt>
              </c:numCache>
            </c:numRef>
          </c:val>
          <c:smooth val="0"/>
          <c:extLst>
            <c:ext xmlns:c16="http://schemas.microsoft.com/office/drawing/2014/chart" uri="{C3380CC4-5D6E-409C-BE32-E72D297353CC}">
              <c16:uniqueId val="{00000002-8039-4DFC-BC8A-1D28EC0007D9}"/>
            </c:ext>
          </c:extLst>
        </c:ser>
        <c:dLbls>
          <c:dLblPos val="t"/>
          <c:showLegendKey val="0"/>
          <c:showVal val="1"/>
          <c:showCatName val="0"/>
          <c:showSerName val="0"/>
          <c:showPercent val="0"/>
          <c:showBubbleSize val="0"/>
        </c:dLbls>
        <c:marker val="1"/>
        <c:smooth val="0"/>
        <c:axId val="63607336"/>
        <c:axId val="63605368"/>
      </c:lineChart>
      <c:catAx>
        <c:axId val="6360733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63605368"/>
        <c:crosses val="autoZero"/>
        <c:auto val="1"/>
        <c:lblAlgn val="ctr"/>
        <c:lblOffset val="100"/>
        <c:noMultiLvlLbl val="0"/>
      </c:catAx>
      <c:valAx>
        <c:axId val="6360536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63607336"/>
        <c:crosses val="autoZero"/>
        <c:crossBetween val="between"/>
      </c:valAx>
      <c:spPr>
        <a:noFill/>
        <a:ln>
          <a:noFill/>
        </a:ln>
        <a:effectLst/>
      </c:spPr>
    </c:plotArea>
    <c:legend>
      <c:legendPos val="b"/>
      <c:layout>
        <c:manualLayout>
          <c:xMode val="edge"/>
          <c:yMode val="edge"/>
          <c:x val="0.45274404761904763"/>
          <c:y val="0.78744823232323236"/>
          <c:w val="0.54447539682539692"/>
          <c:h val="9.3367002532374996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a:t>5 degree accuracy</a:t>
            </a:r>
          </a:p>
        </c:rich>
      </c:tx>
      <c:layout>
        <c:manualLayout>
          <c:xMode val="edge"/>
          <c:yMode val="edge"/>
          <c:x val="0.24964100397007374"/>
          <c:y val="0"/>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7.390859442260285E-2"/>
          <c:y val="0.1127468649621786"/>
          <c:w val="0.93635396161417328"/>
          <c:h val="0.76748654235442038"/>
        </c:manualLayout>
      </c:layout>
      <c:lineChart>
        <c:grouping val="standard"/>
        <c:varyColors val="0"/>
        <c:ser>
          <c:idx val="0"/>
          <c:order val="0"/>
          <c:tx>
            <c:strRef>
              <c:f>Sheet1!$B$1</c:f>
              <c:strCache>
                <c:ptCount val="1"/>
                <c:pt idx="0">
                  <c:v>GCNN</c:v>
                </c:pt>
              </c:strCache>
            </c:strRef>
          </c:tx>
          <c:spPr>
            <a:ln w="28575" cap="rnd">
              <a:solidFill>
                <a:srgbClr val="00B050"/>
              </a:solidFill>
              <a:round/>
            </a:ln>
            <a:effectLst/>
          </c:spPr>
          <c:marker>
            <c:symbol val="circle"/>
            <c:size val="5"/>
            <c:spPr>
              <a:solidFill>
                <a:schemeClr val="accent1"/>
              </a:solidFill>
              <a:ln w="9525">
                <a:solidFill>
                  <a:schemeClr val="accent1"/>
                </a:solidFill>
              </a:ln>
              <a:effectLst/>
            </c:spPr>
          </c:marker>
          <c:cat>
            <c:strRef>
              <c:f>Sheet1!$A$2:$A$6</c:f>
              <c:strCache>
                <c:ptCount val="5"/>
                <c:pt idx="0">
                  <c:v>Baoshanlu</c:v>
                </c:pt>
                <c:pt idx="1">
                  <c:v>Bus</c:v>
                </c:pt>
                <c:pt idx="2">
                  <c:v>Dragon</c:v>
                </c:pt>
                <c:pt idx="3">
                  <c:v>Garfield</c:v>
                </c:pt>
                <c:pt idx="4">
                  <c:v>Washington</c:v>
                </c:pt>
              </c:strCache>
            </c:strRef>
          </c:cat>
          <c:val>
            <c:numRef>
              <c:f>Sheet1!$B$2:$B$6</c:f>
              <c:numCache>
                <c:formatCode>General</c:formatCode>
                <c:ptCount val="5"/>
                <c:pt idx="0">
                  <c:v>0.25750000000000001</c:v>
                </c:pt>
                <c:pt idx="1">
                  <c:v>0.62280000000000002</c:v>
                </c:pt>
                <c:pt idx="2">
                  <c:v>0.3105</c:v>
                </c:pt>
                <c:pt idx="3">
                  <c:v>0.43559999999999999</c:v>
                </c:pt>
                <c:pt idx="4">
                  <c:v>0.3725</c:v>
                </c:pt>
              </c:numCache>
            </c:numRef>
          </c:val>
          <c:smooth val="0"/>
          <c:extLst>
            <c:ext xmlns:c16="http://schemas.microsoft.com/office/drawing/2014/chart" uri="{C3380CC4-5D6E-409C-BE32-E72D297353CC}">
              <c16:uniqueId val="{00000000-8039-4DFC-BC8A-1D28EC0007D9}"/>
            </c:ext>
          </c:extLst>
        </c:ser>
        <c:ser>
          <c:idx val="1"/>
          <c:order val="1"/>
          <c:tx>
            <c:strRef>
              <c:f>Sheet1!$C$1</c:f>
              <c:strCache>
                <c:ptCount val="1"/>
                <c:pt idx="0">
                  <c:v>NOC</c:v>
                </c:pt>
              </c:strCache>
            </c:strRef>
          </c:tx>
          <c:spPr>
            <a:ln w="28575" cap="rnd">
              <a:solidFill>
                <a:srgbClr val="FFC000"/>
              </a:solidFill>
              <a:round/>
            </a:ln>
            <a:effectLst/>
          </c:spPr>
          <c:marker>
            <c:symbol val="circle"/>
            <c:size val="5"/>
            <c:spPr>
              <a:solidFill>
                <a:schemeClr val="accent2"/>
              </a:solidFill>
              <a:ln w="9525">
                <a:solidFill>
                  <a:schemeClr val="accent2"/>
                </a:solidFill>
              </a:ln>
              <a:effectLst/>
            </c:spPr>
          </c:marker>
          <c:cat>
            <c:strRef>
              <c:f>Sheet1!$A$2:$A$6</c:f>
              <c:strCache>
                <c:ptCount val="5"/>
                <c:pt idx="0">
                  <c:v>Baoshanlu</c:v>
                </c:pt>
                <c:pt idx="1">
                  <c:v>Bus</c:v>
                </c:pt>
                <c:pt idx="2">
                  <c:v>Dragon</c:v>
                </c:pt>
                <c:pt idx="3">
                  <c:v>Garfield</c:v>
                </c:pt>
                <c:pt idx="4">
                  <c:v>Washington</c:v>
                </c:pt>
              </c:strCache>
            </c:strRef>
          </c:cat>
          <c:val>
            <c:numRef>
              <c:f>Sheet1!$C$2:$C$6</c:f>
              <c:numCache>
                <c:formatCode>General</c:formatCode>
                <c:ptCount val="5"/>
                <c:pt idx="0">
                  <c:v>0.20449999999999999</c:v>
                </c:pt>
                <c:pt idx="1">
                  <c:v>0.52710000000000001</c:v>
                </c:pt>
                <c:pt idx="2">
                  <c:v>0.1802</c:v>
                </c:pt>
                <c:pt idx="3">
                  <c:v>0.29389999999999999</c:v>
                </c:pt>
                <c:pt idx="4">
                  <c:v>0.27560000000000001</c:v>
                </c:pt>
              </c:numCache>
            </c:numRef>
          </c:val>
          <c:smooth val="0"/>
          <c:extLst>
            <c:ext xmlns:c16="http://schemas.microsoft.com/office/drawing/2014/chart" uri="{C3380CC4-5D6E-409C-BE32-E72D297353CC}">
              <c16:uniqueId val="{00000001-8039-4DFC-BC8A-1D28EC0007D9}"/>
            </c:ext>
          </c:extLst>
        </c:ser>
        <c:ser>
          <c:idx val="2"/>
          <c:order val="2"/>
          <c:tx>
            <c:strRef>
              <c:f>Sheet1!$D$1</c:f>
              <c:strCache>
                <c:ptCount val="1"/>
                <c:pt idx="0">
                  <c:v>CNN</c:v>
                </c:pt>
              </c:strCache>
            </c:strRef>
          </c:tx>
          <c:spPr>
            <a:ln w="28575" cap="rnd">
              <a:solidFill>
                <a:srgbClr val="FF0000"/>
              </a:solidFill>
              <a:round/>
            </a:ln>
            <a:effectLst/>
          </c:spPr>
          <c:marker>
            <c:symbol val="circle"/>
            <c:size val="5"/>
            <c:spPr>
              <a:solidFill>
                <a:schemeClr val="accent3"/>
              </a:solidFill>
              <a:ln w="9525">
                <a:solidFill>
                  <a:schemeClr val="accent3"/>
                </a:solidFill>
              </a:ln>
              <a:effectLst/>
            </c:spPr>
          </c:marker>
          <c:cat>
            <c:strRef>
              <c:f>Sheet1!$A$2:$A$6</c:f>
              <c:strCache>
                <c:ptCount val="5"/>
                <c:pt idx="0">
                  <c:v>Baoshanlu</c:v>
                </c:pt>
                <c:pt idx="1">
                  <c:v>Bus</c:v>
                </c:pt>
                <c:pt idx="2">
                  <c:v>Dragon</c:v>
                </c:pt>
                <c:pt idx="3">
                  <c:v>Garfield</c:v>
                </c:pt>
                <c:pt idx="4">
                  <c:v>Washington</c:v>
                </c:pt>
              </c:strCache>
            </c:strRef>
          </c:cat>
          <c:val>
            <c:numRef>
              <c:f>Sheet1!$D$2:$D$6</c:f>
              <c:numCache>
                <c:formatCode>General</c:formatCode>
                <c:ptCount val="5"/>
                <c:pt idx="0">
                  <c:v>0.15859999999999999</c:v>
                </c:pt>
                <c:pt idx="1">
                  <c:v>0.24299999999999999</c:v>
                </c:pt>
                <c:pt idx="2">
                  <c:v>0.13639999999999999</c:v>
                </c:pt>
                <c:pt idx="3">
                  <c:v>0.13780000000000001</c:v>
                </c:pt>
                <c:pt idx="4">
                  <c:v>0.14419999999999999</c:v>
                </c:pt>
              </c:numCache>
            </c:numRef>
          </c:val>
          <c:smooth val="0"/>
          <c:extLst>
            <c:ext xmlns:c16="http://schemas.microsoft.com/office/drawing/2014/chart" uri="{C3380CC4-5D6E-409C-BE32-E72D297353CC}">
              <c16:uniqueId val="{00000002-8039-4DFC-BC8A-1D28EC0007D9}"/>
            </c:ext>
          </c:extLst>
        </c:ser>
        <c:dLbls>
          <c:showLegendKey val="0"/>
          <c:showVal val="0"/>
          <c:showCatName val="0"/>
          <c:showSerName val="0"/>
          <c:showPercent val="0"/>
          <c:showBubbleSize val="0"/>
        </c:dLbls>
        <c:marker val="1"/>
        <c:smooth val="0"/>
        <c:axId val="63607336"/>
        <c:axId val="63605368"/>
      </c:lineChart>
      <c:catAx>
        <c:axId val="6360733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63605368"/>
        <c:crosses val="autoZero"/>
        <c:auto val="1"/>
        <c:lblAlgn val="ctr"/>
        <c:lblOffset val="100"/>
        <c:noMultiLvlLbl val="0"/>
      </c:catAx>
      <c:valAx>
        <c:axId val="6360536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63607336"/>
        <c:crosses val="autoZero"/>
        <c:crossBetween val="between"/>
      </c:valAx>
      <c:spPr>
        <a:noFill/>
        <a:ln>
          <a:noFill/>
        </a:ln>
        <a:effectLst/>
      </c:spPr>
    </c:plotArea>
    <c:legend>
      <c:legendPos val="b"/>
      <c:layout>
        <c:manualLayout>
          <c:xMode val="edge"/>
          <c:yMode val="edge"/>
          <c:x val="0.43785881877593691"/>
          <c:y val="0.17206821641262085"/>
          <c:w val="0.43917876984126986"/>
          <c:h val="9.024027777777778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sz="1800" b="0" i="0" baseline="0" dirty="0">
                <a:effectLst/>
              </a:rPr>
              <a:t>22.5 degree accuracy</a:t>
            </a:r>
            <a:endParaRPr lang="en-US" dirty="0">
              <a:effectLst/>
            </a:endParaRPr>
          </a:p>
        </c:rich>
      </c:tx>
      <c:layout>
        <c:manualLayout>
          <c:xMode val="edge"/>
          <c:yMode val="edge"/>
          <c:x val="0.29751805555555555"/>
          <c:y val="0"/>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7.390859442260285E-2"/>
          <c:y val="0.1127468649621786"/>
          <c:w val="0.93635396161417328"/>
          <c:h val="0.76748654235442038"/>
        </c:manualLayout>
      </c:layout>
      <c:lineChart>
        <c:grouping val="standard"/>
        <c:varyColors val="0"/>
        <c:ser>
          <c:idx val="0"/>
          <c:order val="0"/>
          <c:tx>
            <c:strRef>
              <c:f>Sheet1!$B$1</c:f>
              <c:strCache>
                <c:ptCount val="1"/>
                <c:pt idx="0">
                  <c:v>GCNN</c:v>
                </c:pt>
              </c:strCache>
            </c:strRef>
          </c:tx>
          <c:spPr>
            <a:ln w="28575" cap="rnd">
              <a:solidFill>
                <a:srgbClr val="00B050"/>
              </a:solidFill>
              <a:round/>
            </a:ln>
            <a:effectLst/>
          </c:spPr>
          <c:marker>
            <c:symbol val="circle"/>
            <c:size val="5"/>
            <c:spPr>
              <a:solidFill>
                <a:schemeClr val="accent1"/>
              </a:solidFill>
              <a:ln w="9525">
                <a:solidFill>
                  <a:schemeClr val="accent1"/>
                </a:solidFill>
              </a:ln>
              <a:effectLst/>
            </c:spPr>
          </c:marker>
          <c:cat>
            <c:strRef>
              <c:f>Sheet1!$A$2:$A$6</c:f>
              <c:strCache>
                <c:ptCount val="5"/>
                <c:pt idx="0">
                  <c:v>Baoshanlu</c:v>
                </c:pt>
                <c:pt idx="1">
                  <c:v>Bus</c:v>
                </c:pt>
                <c:pt idx="2">
                  <c:v>Dragon</c:v>
                </c:pt>
                <c:pt idx="3">
                  <c:v>Garfield</c:v>
                </c:pt>
                <c:pt idx="4">
                  <c:v>Washington</c:v>
                </c:pt>
              </c:strCache>
            </c:strRef>
          </c:cat>
          <c:val>
            <c:numRef>
              <c:f>Sheet1!$B$2:$B$6</c:f>
              <c:numCache>
                <c:formatCode>General</c:formatCode>
                <c:ptCount val="5"/>
                <c:pt idx="0">
                  <c:v>0.9002</c:v>
                </c:pt>
                <c:pt idx="1">
                  <c:v>0.93259999999999998</c:v>
                </c:pt>
                <c:pt idx="2">
                  <c:v>0.90110000000000001</c:v>
                </c:pt>
                <c:pt idx="3">
                  <c:v>0.89929999999999999</c:v>
                </c:pt>
                <c:pt idx="4">
                  <c:v>0.81030000000000002</c:v>
                </c:pt>
              </c:numCache>
            </c:numRef>
          </c:val>
          <c:smooth val="0"/>
          <c:extLst>
            <c:ext xmlns:c16="http://schemas.microsoft.com/office/drawing/2014/chart" uri="{C3380CC4-5D6E-409C-BE32-E72D297353CC}">
              <c16:uniqueId val="{00000000-8039-4DFC-BC8A-1D28EC0007D9}"/>
            </c:ext>
          </c:extLst>
        </c:ser>
        <c:ser>
          <c:idx val="1"/>
          <c:order val="1"/>
          <c:tx>
            <c:strRef>
              <c:f>Sheet1!$C$1</c:f>
              <c:strCache>
                <c:ptCount val="1"/>
                <c:pt idx="0">
                  <c:v>NOC</c:v>
                </c:pt>
              </c:strCache>
            </c:strRef>
          </c:tx>
          <c:spPr>
            <a:ln w="28575" cap="rnd">
              <a:solidFill>
                <a:srgbClr val="FFC000"/>
              </a:solidFill>
              <a:round/>
            </a:ln>
            <a:effectLst/>
          </c:spPr>
          <c:marker>
            <c:symbol val="circle"/>
            <c:size val="5"/>
            <c:spPr>
              <a:solidFill>
                <a:schemeClr val="accent2"/>
              </a:solidFill>
              <a:ln w="9525">
                <a:solidFill>
                  <a:schemeClr val="accent2"/>
                </a:solidFill>
              </a:ln>
              <a:effectLst/>
            </c:spPr>
          </c:marker>
          <c:cat>
            <c:strRef>
              <c:f>Sheet1!$A$2:$A$6</c:f>
              <c:strCache>
                <c:ptCount val="5"/>
                <c:pt idx="0">
                  <c:v>Baoshanlu</c:v>
                </c:pt>
                <c:pt idx="1">
                  <c:v>Bus</c:v>
                </c:pt>
                <c:pt idx="2">
                  <c:v>Dragon</c:v>
                </c:pt>
                <c:pt idx="3">
                  <c:v>Garfield</c:v>
                </c:pt>
                <c:pt idx="4">
                  <c:v>Washington</c:v>
                </c:pt>
              </c:strCache>
            </c:strRef>
          </c:cat>
          <c:val>
            <c:numRef>
              <c:f>Sheet1!$C$2:$C$6</c:f>
              <c:numCache>
                <c:formatCode>General</c:formatCode>
                <c:ptCount val="5"/>
                <c:pt idx="0">
                  <c:v>0.84279999999999999</c:v>
                </c:pt>
                <c:pt idx="1">
                  <c:v>0.91390000000000005</c:v>
                </c:pt>
                <c:pt idx="2">
                  <c:v>0.79720000000000002</c:v>
                </c:pt>
                <c:pt idx="3">
                  <c:v>0.86629999999999996</c:v>
                </c:pt>
                <c:pt idx="4">
                  <c:v>0.71809999999999996</c:v>
                </c:pt>
              </c:numCache>
            </c:numRef>
          </c:val>
          <c:smooth val="0"/>
          <c:extLst>
            <c:ext xmlns:c16="http://schemas.microsoft.com/office/drawing/2014/chart" uri="{C3380CC4-5D6E-409C-BE32-E72D297353CC}">
              <c16:uniqueId val="{00000001-8039-4DFC-BC8A-1D28EC0007D9}"/>
            </c:ext>
          </c:extLst>
        </c:ser>
        <c:ser>
          <c:idx val="2"/>
          <c:order val="2"/>
          <c:tx>
            <c:strRef>
              <c:f>Sheet1!$D$1</c:f>
              <c:strCache>
                <c:ptCount val="1"/>
                <c:pt idx="0">
                  <c:v>CNN</c:v>
                </c:pt>
              </c:strCache>
            </c:strRef>
          </c:tx>
          <c:spPr>
            <a:ln w="28575" cap="rnd">
              <a:solidFill>
                <a:srgbClr val="FF0000"/>
              </a:solidFill>
              <a:round/>
            </a:ln>
            <a:effectLst/>
          </c:spPr>
          <c:marker>
            <c:symbol val="circle"/>
            <c:size val="5"/>
            <c:spPr>
              <a:solidFill>
                <a:schemeClr val="accent3"/>
              </a:solidFill>
              <a:ln w="9525">
                <a:solidFill>
                  <a:schemeClr val="accent3"/>
                </a:solidFill>
              </a:ln>
              <a:effectLst/>
            </c:spPr>
          </c:marker>
          <c:cat>
            <c:strRef>
              <c:f>Sheet1!$A$2:$A$6</c:f>
              <c:strCache>
                <c:ptCount val="5"/>
                <c:pt idx="0">
                  <c:v>Baoshanlu</c:v>
                </c:pt>
                <c:pt idx="1">
                  <c:v>Bus</c:v>
                </c:pt>
                <c:pt idx="2">
                  <c:v>Dragon</c:v>
                </c:pt>
                <c:pt idx="3">
                  <c:v>Garfield</c:v>
                </c:pt>
                <c:pt idx="4">
                  <c:v>Washington</c:v>
                </c:pt>
              </c:strCache>
            </c:strRef>
          </c:cat>
          <c:val>
            <c:numRef>
              <c:f>Sheet1!$D$2:$D$6</c:f>
              <c:numCache>
                <c:formatCode>General</c:formatCode>
                <c:ptCount val="5"/>
                <c:pt idx="0">
                  <c:v>0.83930000000000005</c:v>
                </c:pt>
                <c:pt idx="1">
                  <c:v>0.88580000000000003</c:v>
                </c:pt>
                <c:pt idx="2">
                  <c:v>0.82450000000000001</c:v>
                </c:pt>
                <c:pt idx="3">
                  <c:v>0.8347</c:v>
                </c:pt>
                <c:pt idx="4">
                  <c:v>0.73109999999999997</c:v>
                </c:pt>
              </c:numCache>
            </c:numRef>
          </c:val>
          <c:smooth val="0"/>
          <c:extLst>
            <c:ext xmlns:c16="http://schemas.microsoft.com/office/drawing/2014/chart" uri="{C3380CC4-5D6E-409C-BE32-E72D297353CC}">
              <c16:uniqueId val="{00000002-8039-4DFC-BC8A-1D28EC0007D9}"/>
            </c:ext>
          </c:extLst>
        </c:ser>
        <c:dLbls>
          <c:showLegendKey val="0"/>
          <c:showVal val="0"/>
          <c:showCatName val="0"/>
          <c:showSerName val="0"/>
          <c:showPercent val="0"/>
          <c:showBubbleSize val="0"/>
        </c:dLbls>
        <c:marker val="1"/>
        <c:smooth val="0"/>
        <c:axId val="63607336"/>
        <c:axId val="63605368"/>
      </c:lineChart>
      <c:catAx>
        <c:axId val="6360733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63605368"/>
        <c:crosses val="autoZero"/>
        <c:auto val="1"/>
        <c:lblAlgn val="ctr"/>
        <c:lblOffset val="100"/>
        <c:noMultiLvlLbl val="0"/>
      </c:catAx>
      <c:valAx>
        <c:axId val="6360536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63607336"/>
        <c:crosses val="autoZero"/>
        <c:crossBetween val="between"/>
      </c:valAx>
      <c:spPr>
        <a:noFill/>
        <a:ln>
          <a:noFill/>
        </a:ln>
        <a:effectLst/>
      </c:spPr>
    </c:plotArea>
    <c:legend>
      <c:legendPos val="b"/>
      <c:layout>
        <c:manualLayout>
          <c:xMode val="edge"/>
          <c:yMode val="edge"/>
          <c:x val="0.47794246031746029"/>
          <c:y val="0.74214826388888888"/>
          <c:w val="0.49105476190476183"/>
          <c:h val="9.3367002532374996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a:t>11.5 degree</a:t>
            </a:r>
            <a:r>
              <a:rPr lang="en-US" baseline="0" dirty="0"/>
              <a:t> accuracy</a:t>
            </a:r>
            <a:endParaRPr lang="en-US" dirty="0"/>
          </a:p>
        </c:rich>
      </c:tx>
      <c:layout>
        <c:manualLayout>
          <c:xMode val="edge"/>
          <c:yMode val="edge"/>
          <c:x val="0.24964100397007374"/>
          <c:y val="0"/>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7.2689981734650494E-2"/>
          <c:y val="0.12435114402348366"/>
          <c:w val="0.93635396161417328"/>
          <c:h val="0.76748654235442038"/>
        </c:manualLayout>
      </c:layout>
      <c:lineChart>
        <c:grouping val="standard"/>
        <c:varyColors val="0"/>
        <c:ser>
          <c:idx val="0"/>
          <c:order val="0"/>
          <c:tx>
            <c:strRef>
              <c:f>Sheet1!$B$1</c:f>
              <c:strCache>
                <c:ptCount val="1"/>
                <c:pt idx="0">
                  <c:v>GCNN</c:v>
                </c:pt>
              </c:strCache>
            </c:strRef>
          </c:tx>
          <c:spPr>
            <a:ln w="28575" cap="rnd">
              <a:solidFill>
                <a:srgbClr val="00B050"/>
              </a:solidFill>
              <a:round/>
            </a:ln>
            <a:effectLst/>
          </c:spPr>
          <c:marker>
            <c:symbol val="circle"/>
            <c:size val="5"/>
            <c:spPr>
              <a:solidFill>
                <a:schemeClr val="accent1"/>
              </a:solidFill>
              <a:ln w="9525">
                <a:solidFill>
                  <a:schemeClr val="accent1"/>
                </a:solidFill>
              </a:ln>
              <a:effectLst/>
            </c:spPr>
          </c:marker>
          <c:cat>
            <c:strRef>
              <c:f>Sheet1!$A$2:$A$6</c:f>
              <c:strCache>
                <c:ptCount val="5"/>
                <c:pt idx="0">
                  <c:v>Baoshanlu</c:v>
                </c:pt>
                <c:pt idx="1">
                  <c:v>Bus</c:v>
                </c:pt>
                <c:pt idx="2">
                  <c:v>Dragon</c:v>
                </c:pt>
                <c:pt idx="3">
                  <c:v>Garfield</c:v>
                </c:pt>
                <c:pt idx="4">
                  <c:v>Washington</c:v>
                </c:pt>
              </c:strCache>
            </c:strRef>
          </c:cat>
          <c:val>
            <c:numRef>
              <c:f>Sheet1!$B$2:$B$6</c:f>
              <c:numCache>
                <c:formatCode>General</c:formatCode>
                <c:ptCount val="5"/>
                <c:pt idx="0">
                  <c:v>0.63270000000000004</c:v>
                </c:pt>
                <c:pt idx="1">
                  <c:v>0.83230000000000004</c:v>
                </c:pt>
                <c:pt idx="2">
                  <c:v>0.69750000000000001</c:v>
                </c:pt>
                <c:pt idx="3">
                  <c:v>0.73480000000000001</c:v>
                </c:pt>
                <c:pt idx="4">
                  <c:v>0.62629999999999997</c:v>
                </c:pt>
              </c:numCache>
            </c:numRef>
          </c:val>
          <c:smooth val="0"/>
          <c:extLst>
            <c:ext xmlns:c16="http://schemas.microsoft.com/office/drawing/2014/chart" uri="{C3380CC4-5D6E-409C-BE32-E72D297353CC}">
              <c16:uniqueId val="{00000000-8039-4DFC-BC8A-1D28EC0007D9}"/>
            </c:ext>
          </c:extLst>
        </c:ser>
        <c:ser>
          <c:idx val="1"/>
          <c:order val="1"/>
          <c:tx>
            <c:strRef>
              <c:f>Sheet1!$C$1</c:f>
              <c:strCache>
                <c:ptCount val="1"/>
                <c:pt idx="0">
                  <c:v>NOC</c:v>
                </c:pt>
              </c:strCache>
            </c:strRef>
          </c:tx>
          <c:spPr>
            <a:ln w="28575" cap="rnd">
              <a:solidFill>
                <a:srgbClr val="FFC000"/>
              </a:solidFill>
              <a:round/>
            </a:ln>
            <a:effectLst/>
          </c:spPr>
          <c:marker>
            <c:symbol val="circle"/>
            <c:size val="5"/>
            <c:spPr>
              <a:solidFill>
                <a:schemeClr val="accent2"/>
              </a:solidFill>
              <a:ln w="9525">
                <a:solidFill>
                  <a:schemeClr val="accent2"/>
                </a:solidFill>
              </a:ln>
              <a:effectLst/>
            </c:spPr>
          </c:marker>
          <c:cat>
            <c:strRef>
              <c:f>Sheet1!$A$2:$A$6</c:f>
              <c:strCache>
                <c:ptCount val="5"/>
                <c:pt idx="0">
                  <c:v>Baoshanlu</c:v>
                </c:pt>
                <c:pt idx="1">
                  <c:v>Bus</c:v>
                </c:pt>
                <c:pt idx="2">
                  <c:v>Dragon</c:v>
                </c:pt>
                <c:pt idx="3">
                  <c:v>Garfield</c:v>
                </c:pt>
                <c:pt idx="4">
                  <c:v>Washington</c:v>
                </c:pt>
              </c:strCache>
            </c:strRef>
          </c:cat>
          <c:val>
            <c:numRef>
              <c:f>Sheet1!$C$2:$C$6</c:f>
              <c:numCache>
                <c:formatCode>General</c:formatCode>
                <c:ptCount val="5"/>
                <c:pt idx="0">
                  <c:v>0.5423</c:v>
                </c:pt>
                <c:pt idx="1">
                  <c:v>0.79369999999999996</c:v>
                </c:pt>
                <c:pt idx="2">
                  <c:v>0.52929999999999999</c:v>
                </c:pt>
                <c:pt idx="3">
                  <c:v>0.63109999999999999</c:v>
                </c:pt>
                <c:pt idx="4">
                  <c:v>0.50170000000000003</c:v>
                </c:pt>
              </c:numCache>
            </c:numRef>
          </c:val>
          <c:smooth val="0"/>
          <c:extLst>
            <c:ext xmlns:c16="http://schemas.microsoft.com/office/drawing/2014/chart" uri="{C3380CC4-5D6E-409C-BE32-E72D297353CC}">
              <c16:uniqueId val="{00000001-8039-4DFC-BC8A-1D28EC0007D9}"/>
            </c:ext>
          </c:extLst>
        </c:ser>
        <c:ser>
          <c:idx val="2"/>
          <c:order val="2"/>
          <c:tx>
            <c:strRef>
              <c:f>Sheet1!$D$1</c:f>
              <c:strCache>
                <c:ptCount val="1"/>
                <c:pt idx="0">
                  <c:v>CNN</c:v>
                </c:pt>
              </c:strCache>
            </c:strRef>
          </c:tx>
          <c:spPr>
            <a:ln w="28575" cap="rnd">
              <a:solidFill>
                <a:srgbClr val="FF0000"/>
              </a:solidFill>
              <a:round/>
            </a:ln>
            <a:effectLst/>
          </c:spPr>
          <c:marker>
            <c:symbol val="circle"/>
            <c:size val="5"/>
            <c:spPr>
              <a:solidFill>
                <a:schemeClr val="accent3"/>
              </a:solidFill>
              <a:ln w="9525">
                <a:solidFill>
                  <a:schemeClr val="accent3"/>
                </a:solidFill>
              </a:ln>
              <a:effectLst/>
            </c:spPr>
          </c:marker>
          <c:cat>
            <c:strRef>
              <c:f>Sheet1!$A$2:$A$6</c:f>
              <c:strCache>
                <c:ptCount val="5"/>
                <c:pt idx="0">
                  <c:v>Baoshanlu</c:v>
                </c:pt>
                <c:pt idx="1">
                  <c:v>Bus</c:v>
                </c:pt>
                <c:pt idx="2">
                  <c:v>Dragon</c:v>
                </c:pt>
                <c:pt idx="3">
                  <c:v>Garfield</c:v>
                </c:pt>
                <c:pt idx="4">
                  <c:v>Washington</c:v>
                </c:pt>
              </c:strCache>
            </c:strRef>
          </c:cat>
          <c:val>
            <c:numRef>
              <c:f>Sheet1!$D$2:$D$6</c:f>
              <c:numCache>
                <c:formatCode>General</c:formatCode>
                <c:ptCount val="5"/>
                <c:pt idx="0">
                  <c:v>0.49930000000000002</c:v>
                </c:pt>
                <c:pt idx="1">
                  <c:v>0.66579999999999995</c:v>
                </c:pt>
                <c:pt idx="2">
                  <c:v>0.4819</c:v>
                </c:pt>
                <c:pt idx="3">
                  <c:v>0.48809999999999998</c:v>
                </c:pt>
                <c:pt idx="4">
                  <c:v>0.44740000000000002</c:v>
                </c:pt>
              </c:numCache>
            </c:numRef>
          </c:val>
          <c:smooth val="0"/>
          <c:extLst>
            <c:ext xmlns:c16="http://schemas.microsoft.com/office/drawing/2014/chart" uri="{C3380CC4-5D6E-409C-BE32-E72D297353CC}">
              <c16:uniqueId val="{00000002-8039-4DFC-BC8A-1D28EC0007D9}"/>
            </c:ext>
          </c:extLst>
        </c:ser>
        <c:dLbls>
          <c:showLegendKey val="0"/>
          <c:showVal val="0"/>
          <c:showCatName val="0"/>
          <c:showSerName val="0"/>
          <c:showPercent val="0"/>
          <c:showBubbleSize val="0"/>
        </c:dLbls>
        <c:marker val="1"/>
        <c:smooth val="0"/>
        <c:axId val="63607336"/>
        <c:axId val="63605368"/>
      </c:lineChart>
      <c:catAx>
        <c:axId val="6360733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63605368"/>
        <c:crosses val="autoZero"/>
        <c:auto val="1"/>
        <c:lblAlgn val="ctr"/>
        <c:lblOffset val="100"/>
        <c:noMultiLvlLbl val="0"/>
      </c:catAx>
      <c:valAx>
        <c:axId val="6360536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63607336"/>
        <c:crosses val="autoZero"/>
        <c:crossBetween val="between"/>
      </c:valAx>
      <c:spPr>
        <a:noFill/>
        <a:ln>
          <a:noFill/>
        </a:ln>
        <a:effectLst/>
      </c:spPr>
    </c:plotArea>
    <c:legend>
      <c:legendPos val="b"/>
      <c:layout>
        <c:manualLayout>
          <c:xMode val="edge"/>
          <c:yMode val="edge"/>
          <c:x val="0.47239880952380953"/>
          <c:y val="0.77301631944444449"/>
          <c:w val="0.50012619047619045"/>
          <c:h val="9.3367002532374996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a:t>30 degree accuracy</a:t>
            </a:r>
          </a:p>
        </c:rich>
      </c:tx>
      <c:layout>
        <c:manualLayout>
          <c:xMode val="edge"/>
          <c:yMode val="edge"/>
          <c:x val="0.36807361111111109"/>
          <c:y val="0"/>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7.390859442260285E-2"/>
          <c:y val="0.1127468649621786"/>
          <c:w val="0.93635396161417328"/>
          <c:h val="0.76748654235442038"/>
        </c:manualLayout>
      </c:layout>
      <c:lineChart>
        <c:grouping val="standard"/>
        <c:varyColors val="0"/>
        <c:ser>
          <c:idx val="0"/>
          <c:order val="0"/>
          <c:tx>
            <c:strRef>
              <c:f>Sheet1!$B$1</c:f>
              <c:strCache>
                <c:ptCount val="1"/>
                <c:pt idx="0">
                  <c:v>GCNN</c:v>
                </c:pt>
              </c:strCache>
            </c:strRef>
          </c:tx>
          <c:spPr>
            <a:ln w="28575" cap="rnd">
              <a:solidFill>
                <a:srgbClr val="00B050"/>
              </a:solidFill>
              <a:round/>
            </a:ln>
            <a:effectLst/>
          </c:spPr>
          <c:marker>
            <c:symbol val="circle"/>
            <c:size val="5"/>
            <c:spPr>
              <a:solidFill>
                <a:schemeClr val="accent1"/>
              </a:solidFill>
              <a:ln w="9525">
                <a:solidFill>
                  <a:schemeClr val="accent1"/>
                </a:solidFill>
              </a:ln>
              <a:effectLst/>
            </c:spPr>
          </c:marker>
          <c:cat>
            <c:strRef>
              <c:f>Sheet1!$A$2:$A$6</c:f>
              <c:strCache>
                <c:ptCount val="5"/>
                <c:pt idx="0">
                  <c:v>Baoshanlu</c:v>
                </c:pt>
                <c:pt idx="1">
                  <c:v>Bus</c:v>
                </c:pt>
                <c:pt idx="2">
                  <c:v>Dragon</c:v>
                </c:pt>
                <c:pt idx="3">
                  <c:v>Garfield</c:v>
                </c:pt>
                <c:pt idx="4">
                  <c:v>Washington</c:v>
                </c:pt>
              </c:strCache>
            </c:strRef>
          </c:cat>
          <c:val>
            <c:numRef>
              <c:f>Sheet1!$B$2:$B$6</c:f>
              <c:numCache>
                <c:formatCode>General</c:formatCode>
                <c:ptCount val="5"/>
                <c:pt idx="0">
                  <c:v>0.95920000000000005</c:v>
                </c:pt>
                <c:pt idx="1">
                  <c:v>0.95799999999999996</c:v>
                </c:pt>
                <c:pt idx="2">
                  <c:v>0.94689999999999996</c:v>
                </c:pt>
                <c:pt idx="3">
                  <c:v>0.93759999999999999</c:v>
                </c:pt>
                <c:pt idx="4">
                  <c:v>0.87480000000000002</c:v>
                </c:pt>
              </c:numCache>
            </c:numRef>
          </c:val>
          <c:smooth val="0"/>
          <c:extLst>
            <c:ext xmlns:c16="http://schemas.microsoft.com/office/drawing/2014/chart" uri="{C3380CC4-5D6E-409C-BE32-E72D297353CC}">
              <c16:uniqueId val="{00000000-8039-4DFC-BC8A-1D28EC0007D9}"/>
            </c:ext>
          </c:extLst>
        </c:ser>
        <c:ser>
          <c:idx val="1"/>
          <c:order val="1"/>
          <c:tx>
            <c:strRef>
              <c:f>Sheet1!$C$1</c:f>
              <c:strCache>
                <c:ptCount val="1"/>
                <c:pt idx="0">
                  <c:v>NOC</c:v>
                </c:pt>
              </c:strCache>
            </c:strRef>
          </c:tx>
          <c:spPr>
            <a:ln w="28575" cap="rnd">
              <a:solidFill>
                <a:srgbClr val="FFC000"/>
              </a:solidFill>
              <a:round/>
            </a:ln>
            <a:effectLst/>
          </c:spPr>
          <c:marker>
            <c:symbol val="circle"/>
            <c:size val="5"/>
            <c:spPr>
              <a:solidFill>
                <a:schemeClr val="accent2"/>
              </a:solidFill>
              <a:ln w="9525">
                <a:solidFill>
                  <a:schemeClr val="accent2"/>
                </a:solidFill>
              </a:ln>
              <a:effectLst/>
            </c:spPr>
          </c:marker>
          <c:cat>
            <c:strRef>
              <c:f>Sheet1!$A$2:$A$6</c:f>
              <c:strCache>
                <c:ptCount val="5"/>
                <c:pt idx="0">
                  <c:v>Baoshanlu</c:v>
                </c:pt>
                <c:pt idx="1">
                  <c:v>Bus</c:v>
                </c:pt>
                <c:pt idx="2">
                  <c:v>Dragon</c:v>
                </c:pt>
                <c:pt idx="3">
                  <c:v>Garfield</c:v>
                </c:pt>
                <c:pt idx="4">
                  <c:v>Washington</c:v>
                </c:pt>
              </c:strCache>
            </c:strRef>
          </c:cat>
          <c:val>
            <c:numRef>
              <c:f>Sheet1!$C$2:$C$6</c:f>
              <c:numCache>
                <c:formatCode>General</c:formatCode>
                <c:ptCount val="5"/>
                <c:pt idx="0">
                  <c:v>0.92879999999999996</c:v>
                </c:pt>
                <c:pt idx="1">
                  <c:v>0.94379999999999997</c:v>
                </c:pt>
                <c:pt idx="2">
                  <c:v>0.87860000000000005</c:v>
                </c:pt>
                <c:pt idx="3">
                  <c:v>0.9194</c:v>
                </c:pt>
                <c:pt idx="4">
                  <c:v>0.80569999999999997</c:v>
                </c:pt>
              </c:numCache>
            </c:numRef>
          </c:val>
          <c:smooth val="0"/>
          <c:extLst>
            <c:ext xmlns:c16="http://schemas.microsoft.com/office/drawing/2014/chart" uri="{C3380CC4-5D6E-409C-BE32-E72D297353CC}">
              <c16:uniqueId val="{00000001-8039-4DFC-BC8A-1D28EC0007D9}"/>
            </c:ext>
          </c:extLst>
        </c:ser>
        <c:ser>
          <c:idx val="2"/>
          <c:order val="2"/>
          <c:tx>
            <c:strRef>
              <c:f>Sheet1!$D$1</c:f>
              <c:strCache>
                <c:ptCount val="1"/>
                <c:pt idx="0">
                  <c:v>CNN</c:v>
                </c:pt>
              </c:strCache>
            </c:strRef>
          </c:tx>
          <c:spPr>
            <a:ln w="28575" cap="rnd">
              <a:solidFill>
                <a:srgbClr val="FF0000"/>
              </a:solidFill>
              <a:round/>
            </a:ln>
            <a:effectLst/>
          </c:spPr>
          <c:marker>
            <c:symbol val="circle"/>
            <c:size val="5"/>
            <c:spPr>
              <a:solidFill>
                <a:schemeClr val="accent3"/>
              </a:solidFill>
              <a:ln w="9525">
                <a:solidFill>
                  <a:schemeClr val="accent3"/>
                </a:solidFill>
              </a:ln>
              <a:effectLst/>
            </c:spPr>
          </c:marker>
          <c:cat>
            <c:strRef>
              <c:f>Sheet1!$A$2:$A$6</c:f>
              <c:strCache>
                <c:ptCount val="5"/>
                <c:pt idx="0">
                  <c:v>Baoshanlu</c:v>
                </c:pt>
                <c:pt idx="1">
                  <c:v>Bus</c:v>
                </c:pt>
                <c:pt idx="2">
                  <c:v>Dragon</c:v>
                </c:pt>
                <c:pt idx="3">
                  <c:v>Garfield</c:v>
                </c:pt>
                <c:pt idx="4">
                  <c:v>Washington</c:v>
                </c:pt>
              </c:strCache>
            </c:strRef>
          </c:cat>
          <c:val>
            <c:numRef>
              <c:f>Sheet1!$D$2:$D$6</c:f>
              <c:numCache>
                <c:formatCode>General</c:formatCode>
                <c:ptCount val="5"/>
                <c:pt idx="0">
                  <c:v>0.93200000000000005</c:v>
                </c:pt>
                <c:pt idx="1">
                  <c:v>0.93220000000000003</c:v>
                </c:pt>
                <c:pt idx="2">
                  <c:v>0.90610000000000002</c:v>
                </c:pt>
                <c:pt idx="3">
                  <c:v>0.90959999999999996</c:v>
                </c:pt>
                <c:pt idx="4">
                  <c:v>0.82720000000000005</c:v>
                </c:pt>
              </c:numCache>
            </c:numRef>
          </c:val>
          <c:smooth val="0"/>
          <c:extLst>
            <c:ext xmlns:c16="http://schemas.microsoft.com/office/drawing/2014/chart" uri="{C3380CC4-5D6E-409C-BE32-E72D297353CC}">
              <c16:uniqueId val="{00000002-8039-4DFC-BC8A-1D28EC0007D9}"/>
            </c:ext>
          </c:extLst>
        </c:ser>
        <c:dLbls>
          <c:showLegendKey val="0"/>
          <c:showVal val="0"/>
          <c:showCatName val="0"/>
          <c:showSerName val="0"/>
          <c:showPercent val="0"/>
          <c:showBubbleSize val="0"/>
        </c:dLbls>
        <c:marker val="1"/>
        <c:smooth val="0"/>
        <c:axId val="63607336"/>
        <c:axId val="63605368"/>
      </c:lineChart>
      <c:catAx>
        <c:axId val="6360733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63605368"/>
        <c:crosses val="autoZero"/>
        <c:auto val="1"/>
        <c:lblAlgn val="ctr"/>
        <c:lblOffset val="100"/>
        <c:noMultiLvlLbl val="0"/>
      </c:catAx>
      <c:valAx>
        <c:axId val="63605368"/>
        <c:scaling>
          <c:orientation val="minMax"/>
          <c:max val="1"/>
          <c:min val="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63607336"/>
        <c:crosses val="autoZero"/>
        <c:crossBetween val="between"/>
      </c:valAx>
      <c:spPr>
        <a:noFill/>
        <a:ln>
          <a:noFill/>
        </a:ln>
        <a:effectLst/>
      </c:spPr>
    </c:plotArea>
    <c:legend>
      <c:legendPos val="b"/>
      <c:layout>
        <c:manualLayout>
          <c:xMode val="edge"/>
          <c:yMode val="edge"/>
          <c:x val="0.52972956349206346"/>
          <c:y val="0.76423888888888891"/>
          <c:w val="0.43917876984126986"/>
          <c:h val="9.024027777777778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a:t>Average angular error</a:t>
            </a:r>
          </a:p>
        </c:rich>
      </c:tx>
      <c:layout>
        <c:manualLayout>
          <c:xMode val="edge"/>
          <c:yMode val="edge"/>
          <c:x val="0.32775615079365072"/>
          <c:y val="0"/>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6.3646031746031742E-2"/>
          <c:y val="0.13840353535353533"/>
          <c:w val="0.93635396161417328"/>
          <c:h val="0.76748654235442038"/>
        </c:manualLayout>
      </c:layout>
      <c:lineChart>
        <c:grouping val="standard"/>
        <c:varyColors val="0"/>
        <c:ser>
          <c:idx val="0"/>
          <c:order val="0"/>
          <c:tx>
            <c:strRef>
              <c:f>Sheet1!$B$1</c:f>
              <c:strCache>
                <c:ptCount val="1"/>
                <c:pt idx="0">
                  <c:v>Trip-Net</c:v>
                </c:pt>
              </c:strCache>
            </c:strRef>
          </c:tx>
          <c:spPr>
            <a:ln w="28575" cap="rnd">
              <a:solidFill>
                <a:srgbClr val="00B050"/>
              </a:solidFill>
              <a:round/>
            </a:ln>
            <a:effectLst/>
          </c:spPr>
          <c:marker>
            <c:symbol val="circle"/>
            <c:size val="5"/>
            <c:spPr>
              <a:solidFill>
                <a:schemeClr val="accent1"/>
              </a:solidFill>
              <a:ln w="9525">
                <a:solidFill>
                  <a:schemeClr val="accent1"/>
                </a:solidFill>
              </a:ln>
              <a:effectLst/>
            </c:spPr>
          </c:marker>
          <c:cat>
            <c:strRef>
              <c:f>Sheet1!$A$2:$A$6</c:f>
              <c:strCache>
                <c:ptCount val="5"/>
                <c:pt idx="0">
                  <c:v>Baoshanlu</c:v>
                </c:pt>
                <c:pt idx="1">
                  <c:v>Bus</c:v>
                </c:pt>
                <c:pt idx="2">
                  <c:v>Dragon</c:v>
                </c:pt>
                <c:pt idx="3">
                  <c:v>Garfield</c:v>
                </c:pt>
                <c:pt idx="4">
                  <c:v>Washington</c:v>
                </c:pt>
              </c:strCache>
            </c:strRef>
          </c:cat>
          <c:val>
            <c:numRef>
              <c:f>Sheet1!$B$2:$B$6</c:f>
              <c:numCache>
                <c:formatCode>General</c:formatCode>
                <c:ptCount val="5"/>
                <c:pt idx="0">
                  <c:v>10.09</c:v>
                </c:pt>
                <c:pt idx="1">
                  <c:v>7.09</c:v>
                </c:pt>
                <c:pt idx="2">
                  <c:v>7.58</c:v>
                </c:pt>
                <c:pt idx="3">
                  <c:v>9.5</c:v>
                </c:pt>
                <c:pt idx="4">
                  <c:v>12.51</c:v>
                </c:pt>
              </c:numCache>
            </c:numRef>
          </c:val>
          <c:smooth val="0"/>
          <c:extLst>
            <c:ext xmlns:c16="http://schemas.microsoft.com/office/drawing/2014/chart" uri="{C3380CC4-5D6E-409C-BE32-E72D297353CC}">
              <c16:uniqueId val="{00000000-85C3-4CCA-83D2-D199A6A3BB89}"/>
            </c:ext>
          </c:extLst>
        </c:ser>
        <c:ser>
          <c:idx val="1"/>
          <c:order val="1"/>
          <c:tx>
            <c:strRef>
              <c:f>Sheet1!$C$1</c:f>
              <c:strCache>
                <c:ptCount val="1"/>
                <c:pt idx="0">
                  <c:v>GCNN</c:v>
                </c:pt>
              </c:strCache>
            </c:strRef>
          </c:tx>
          <c:spPr>
            <a:ln w="28575" cap="rnd">
              <a:solidFill>
                <a:schemeClr val="accent4"/>
              </a:solidFill>
              <a:round/>
            </a:ln>
            <a:effectLst/>
          </c:spPr>
          <c:marker>
            <c:symbol val="circle"/>
            <c:size val="5"/>
            <c:spPr>
              <a:solidFill>
                <a:schemeClr val="accent2"/>
              </a:solidFill>
              <a:ln w="9525">
                <a:solidFill>
                  <a:schemeClr val="accent2"/>
                </a:solidFill>
              </a:ln>
              <a:effectLst/>
            </c:spPr>
          </c:marker>
          <c:cat>
            <c:strRef>
              <c:f>Sheet1!$A$2:$A$6</c:f>
              <c:strCache>
                <c:ptCount val="5"/>
                <c:pt idx="0">
                  <c:v>Baoshanlu</c:v>
                </c:pt>
                <c:pt idx="1">
                  <c:v>Bus</c:v>
                </c:pt>
                <c:pt idx="2">
                  <c:v>Dragon</c:v>
                </c:pt>
                <c:pt idx="3">
                  <c:v>Garfield</c:v>
                </c:pt>
                <c:pt idx="4">
                  <c:v>Washington</c:v>
                </c:pt>
              </c:strCache>
            </c:strRef>
          </c:cat>
          <c:val>
            <c:numRef>
              <c:f>Sheet1!$C$2:$C$6</c:f>
              <c:numCache>
                <c:formatCode>General</c:formatCode>
                <c:ptCount val="5"/>
                <c:pt idx="0">
                  <c:v>11.08</c:v>
                </c:pt>
                <c:pt idx="1">
                  <c:v>7.17</c:v>
                </c:pt>
                <c:pt idx="2">
                  <c:v>10.58</c:v>
                </c:pt>
                <c:pt idx="3">
                  <c:v>9.82</c:v>
                </c:pt>
                <c:pt idx="4">
                  <c:v>13.46</c:v>
                </c:pt>
              </c:numCache>
            </c:numRef>
          </c:val>
          <c:smooth val="0"/>
          <c:extLst>
            <c:ext xmlns:c16="http://schemas.microsoft.com/office/drawing/2014/chart" uri="{C3380CC4-5D6E-409C-BE32-E72D297353CC}">
              <c16:uniqueId val="{00000001-85C3-4CCA-83D2-D199A6A3BB89}"/>
            </c:ext>
          </c:extLst>
        </c:ser>
        <c:dLbls>
          <c:showLegendKey val="0"/>
          <c:showVal val="0"/>
          <c:showCatName val="0"/>
          <c:showSerName val="0"/>
          <c:showPercent val="0"/>
          <c:showBubbleSize val="0"/>
        </c:dLbls>
        <c:marker val="1"/>
        <c:smooth val="0"/>
        <c:axId val="63607336"/>
        <c:axId val="63605368"/>
      </c:lineChart>
      <c:catAx>
        <c:axId val="6360733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63605368"/>
        <c:crosses val="autoZero"/>
        <c:auto val="1"/>
        <c:lblAlgn val="ctr"/>
        <c:lblOffset val="100"/>
        <c:noMultiLvlLbl val="0"/>
      </c:catAx>
      <c:valAx>
        <c:axId val="6360536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63607336"/>
        <c:crosses val="autoZero"/>
        <c:crossBetween val="between"/>
      </c:valAx>
      <c:spPr>
        <a:noFill/>
        <a:ln>
          <a:noFill/>
        </a:ln>
        <a:effectLst/>
      </c:spPr>
    </c:plotArea>
    <c:legend>
      <c:legendPos val="b"/>
      <c:layout>
        <c:manualLayout>
          <c:xMode val="edge"/>
          <c:yMode val="edge"/>
          <c:x val="0.5847837301587302"/>
          <c:y val="0.78905176767676777"/>
          <c:w val="0.35614523809523807"/>
          <c:h val="6.5629292929292926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a:t>Median angular error</a:t>
            </a:r>
          </a:p>
        </c:rich>
      </c:tx>
      <c:layout>
        <c:manualLayout>
          <c:xMode val="edge"/>
          <c:yMode val="edge"/>
          <c:x val="0.3378355158730158"/>
          <c:y val="9.6212121212121207E-3"/>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7.2689981734650494E-2"/>
          <c:y val="0.12435114402348366"/>
          <c:w val="0.93635396161417328"/>
          <c:h val="0.76748654235442038"/>
        </c:manualLayout>
      </c:layout>
      <c:lineChart>
        <c:grouping val="standard"/>
        <c:varyColors val="0"/>
        <c:ser>
          <c:idx val="0"/>
          <c:order val="0"/>
          <c:tx>
            <c:strRef>
              <c:f>Sheet1!$B$1</c:f>
              <c:strCache>
                <c:ptCount val="1"/>
                <c:pt idx="0">
                  <c:v>Trip-Net</c:v>
                </c:pt>
              </c:strCache>
            </c:strRef>
          </c:tx>
          <c:spPr>
            <a:ln w="28575" cap="rnd">
              <a:solidFill>
                <a:srgbClr val="00B050"/>
              </a:solidFill>
              <a:round/>
            </a:ln>
            <a:effectLst/>
          </c:spPr>
          <c:marker>
            <c:symbol val="circle"/>
            <c:size val="5"/>
            <c:spPr>
              <a:solidFill>
                <a:schemeClr val="accent1"/>
              </a:solidFill>
              <a:ln w="9525">
                <a:solidFill>
                  <a:schemeClr val="accent1"/>
                </a:solidFill>
              </a:ln>
              <a:effectLst/>
            </c:spPr>
          </c:marker>
          <c:cat>
            <c:strRef>
              <c:f>Sheet1!$A$2:$A$6</c:f>
              <c:strCache>
                <c:ptCount val="5"/>
                <c:pt idx="0">
                  <c:v>Baoshanlu</c:v>
                </c:pt>
                <c:pt idx="1">
                  <c:v>Bus</c:v>
                </c:pt>
                <c:pt idx="2">
                  <c:v>Dragon</c:v>
                </c:pt>
                <c:pt idx="3">
                  <c:v>Garfield</c:v>
                </c:pt>
                <c:pt idx="4">
                  <c:v>Washington</c:v>
                </c:pt>
              </c:strCache>
            </c:strRef>
          </c:cat>
          <c:val>
            <c:numRef>
              <c:f>Sheet1!$B$2:$B$6</c:f>
              <c:numCache>
                <c:formatCode>General</c:formatCode>
                <c:ptCount val="5"/>
                <c:pt idx="0">
                  <c:v>7.83</c:v>
                </c:pt>
                <c:pt idx="1">
                  <c:v>3.56</c:v>
                </c:pt>
                <c:pt idx="2">
                  <c:v>5.18</c:v>
                </c:pt>
                <c:pt idx="3">
                  <c:v>5.96</c:v>
                </c:pt>
                <c:pt idx="4">
                  <c:v>6.93</c:v>
                </c:pt>
              </c:numCache>
            </c:numRef>
          </c:val>
          <c:smooth val="0"/>
          <c:extLst>
            <c:ext xmlns:c16="http://schemas.microsoft.com/office/drawing/2014/chart" uri="{C3380CC4-5D6E-409C-BE32-E72D297353CC}">
              <c16:uniqueId val="{00000000-8039-4DFC-BC8A-1D28EC0007D9}"/>
            </c:ext>
          </c:extLst>
        </c:ser>
        <c:ser>
          <c:idx val="1"/>
          <c:order val="1"/>
          <c:tx>
            <c:strRef>
              <c:f>Sheet1!$C$1</c:f>
              <c:strCache>
                <c:ptCount val="1"/>
                <c:pt idx="0">
                  <c:v>GCNN</c:v>
                </c:pt>
              </c:strCache>
            </c:strRef>
          </c:tx>
          <c:spPr>
            <a:ln w="28575" cap="rnd">
              <a:solidFill>
                <a:srgbClr val="FFC000"/>
              </a:solidFill>
              <a:round/>
            </a:ln>
            <a:effectLst/>
          </c:spPr>
          <c:marker>
            <c:symbol val="circle"/>
            <c:size val="5"/>
            <c:spPr>
              <a:solidFill>
                <a:schemeClr val="accent2"/>
              </a:solidFill>
              <a:ln w="9525">
                <a:solidFill>
                  <a:schemeClr val="accent2"/>
                </a:solidFill>
              </a:ln>
              <a:effectLst/>
            </c:spPr>
          </c:marker>
          <c:cat>
            <c:strRef>
              <c:f>Sheet1!$A$2:$A$6</c:f>
              <c:strCache>
                <c:ptCount val="5"/>
                <c:pt idx="0">
                  <c:v>Baoshanlu</c:v>
                </c:pt>
                <c:pt idx="1">
                  <c:v>Bus</c:v>
                </c:pt>
                <c:pt idx="2">
                  <c:v>Dragon</c:v>
                </c:pt>
                <c:pt idx="3">
                  <c:v>Garfield</c:v>
                </c:pt>
                <c:pt idx="4">
                  <c:v>Washington</c:v>
                </c:pt>
              </c:strCache>
            </c:strRef>
          </c:cat>
          <c:val>
            <c:numRef>
              <c:f>Sheet1!$C$2:$C$6</c:f>
              <c:numCache>
                <c:formatCode>General</c:formatCode>
                <c:ptCount val="5"/>
                <c:pt idx="0">
                  <c:v>8.74</c:v>
                </c:pt>
                <c:pt idx="1">
                  <c:v>3.54</c:v>
                </c:pt>
                <c:pt idx="2">
                  <c:v>7.53</c:v>
                </c:pt>
                <c:pt idx="3">
                  <c:v>6.14</c:v>
                </c:pt>
                <c:pt idx="4">
                  <c:v>7.45</c:v>
                </c:pt>
              </c:numCache>
            </c:numRef>
          </c:val>
          <c:smooth val="0"/>
          <c:extLst>
            <c:ext xmlns:c16="http://schemas.microsoft.com/office/drawing/2014/chart" uri="{C3380CC4-5D6E-409C-BE32-E72D297353CC}">
              <c16:uniqueId val="{00000001-8039-4DFC-BC8A-1D28EC0007D9}"/>
            </c:ext>
          </c:extLst>
        </c:ser>
        <c:dLbls>
          <c:showLegendKey val="0"/>
          <c:showVal val="0"/>
          <c:showCatName val="0"/>
          <c:showSerName val="0"/>
          <c:showPercent val="0"/>
          <c:showBubbleSize val="0"/>
        </c:dLbls>
        <c:marker val="1"/>
        <c:smooth val="0"/>
        <c:axId val="63607336"/>
        <c:axId val="63605368"/>
      </c:lineChart>
      <c:catAx>
        <c:axId val="6360733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63605368"/>
        <c:crosses val="autoZero"/>
        <c:auto val="1"/>
        <c:lblAlgn val="ctr"/>
        <c:lblOffset val="100"/>
        <c:noMultiLvlLbl val="0"/>
      </c:catAx>
      <c:valAx>
        <c:axId val="6360536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63607336"/>
        <c:crosses val="autoZero"/>
        <c:crossBetween val="between"/>
      </c:valAx>
      <c:spPr>
        <a:noFill/>
        <a:ln>
          <a:noFill/>
        </a:ln>
        <a:effectLst/>
      </c:spPr>
    </c:plotArea>
    <c:legend>
      <c:legendPos val="b"/>
      <c:layout>
        <c:manualLayout>
          <c:xMode val="edge"/>
          <c:yMode val="edge"/>
          <c:x val="0.57369642857142855"/>
          <c:y val="0.78103409090909093"/>
          <c:w val="0.38824523809523814"/>
          <c:h val="9.3367002532374996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a:t>5 degree accuracy</a:t>
            </a:r>
          </a:p>
        </c:rich>
      </c:tx>
      <c:layout>
        <c:manualLayout>
          <c:xMode val="edge"/>
          <c:yMode val="edge"/>
          <c:x val="0.32019662698412699"/>
          <c:y val="0"/>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7.390859442260285E-2"/>
          <c:y val="0.1127468649621786"/>
          <c:w val="0.93635396161417328"/>
          <c:h val="0.76748654235442038"/>
        </c:manualLayout>
      </c:layout>
      <c:lineChart>
        <c:grouping val="standard"/>
        <c:varyColors val="0"/>
        <c:ser>
          <c:idx val="0"/>
          <c:order val="0"/>
          <c:tx>
            <c:strRef>
              <c:f>Sheet1!$B$1</c:f>
              <c:strCache>
                <c:ptCount val="1"/>
                <c:pt idx="0">
                  <c:v>Trip-Net</c:v>
                </c:pt>
              </c:strCache>
            </c:strRef>
          </c:tx>
          <c:spPr>
            <a:ln w="28575" cap="rnd">
              <a:solidFill>
                <a:srgbClr val="00B050"/>
              </a:solidFill>
              <a:round/>
            </a:ln>
            <a:effectLst/>
          </c:spPr>
          <c:marker>
            <c:symbol val="circle"/>
            <c:size val="5"/>
            <c:spPr>
              <a:solidFill>
                <a:schemeClr val="accent1"/>
              </a:solidFill>
              <a:ln w="9525">
                <a:solidFill>
                  <a:schemeClr val="accent1"/>
                </a:solidFill>
              </a:ln>
              <a:effectLst/>
            </c:spPr>
          </c:marker>
          <c:cat>
            <c:strRef>
              <c:f>Sheet1!$A$2:$A$6</c:f>
              <c:strCache>
                <c:ptCount val="5"/>
                <c:pt idx="0">
                  <c:v>Baoshanlu</c:v>
                </c:pt>
                <c:pt idx="1">
                  <c:v>Bus</c:v>
                </c:pt>
                <c:pt idx="2">
                  <c:v>Dragon</c:v>
                </c:pt>
                <c:pt idx="3">
                  <c:v>Garfield</c:v>
                </c:pt>
                <c:pt idx="4">
                  <c:v>Washington</c:v>
                </c:pt>
              </c:strCache>
            </c:strRef>
          </c:cat>
          <c:val>
            <c:numRef>
              <c:f>Sheet1!$B$2:$B$6</c:f>
              <c:numCache>
                <c:formatCode>General</c:formatCode>
                <c:ptCount val="5"/>
                <c:pt idx="0">
                  <c:v>0.29409999999999997</c:v>
                </c:pt>
                <c:pt idx="1">
                  <c:v>0.62080000000000002</c:v>
                </c:pt>
                <c:pt idx="2">
                  <c:v>0.4904</c:v>
                </c:pt>
                <c:pt idx="3">
                  <c:v>0.44090000000000001</c:v>
                </c:pt>
                <c:pt idx="4">
                  <c:v>0.39150000000000001</c:v>
                </c:pt>
              </c:numCache>
            </c:numRef>
          </c:val>
          <c:smooth val="0"/>
          <c:extLst>
            <c:ext xmlns:c16="http://schemas.microsoft.com/office/drawing/2014/chart" uri="{C3380CC4-5D6E-409C-BE32-E72D297353CC}">
              <c16:uniqueId val="{00000000-8039-4DFC-BC8A-1D28EC0007D9}"/>
            </c:ext>
          </c:extLst>
        </c:ser>
        <c:ser>
          <c:idx val="1"/>
          <c:order val="1"/>
          <c:tx>
            <c:strRef>
              <c:f>Sheet1!$C$1</c:f>
              <c:strCache>
                <c:ptCount val="1"/>
                <c:pt idx="0">
                  <c:v>GCNN</c:v>
                </c:pt>
              </c:strCache>
            </c:strRef>
          </c:tx>
          <c:spPr>
            <a:ln w="28575" cap="rnd">
              <a:solidFill>
                <a:srgbClr val="FFC000"/>
              </a:solidFill>
              <a:round/>
            </a:ln>
            <a:effectLst/>
          </c:spPr>
          <c:marker>
            <c:symbol val="circle"/>
            <c:size val="5"/>
            <c:spPr>
              <a:solidFill>
                <a:schemeClr val="accent2"/>
              </a:solidFill>
              <a:ln w="9525">
                <a:solidFill>
                  <a:schemeClr val="accent2"/>
                </a:solidFill>
              </a:ln>
              <a:effectLst/>
            </c:spPr>
          </c:marker>
          <c:cat>
            <c:strRef>
              <c:f>Sheet1!$A$2:$A$6</c:f>
              <c:strCache>
                <c:ptCount val="5"/>
                <c:pt idx="0">
                  <c:v>Baoshanlu</c:v>
                </c:pt>
                <c:pt idx="1">
                  <c:v>Bus</c:v>
                </c:pt>
                <c:pt idx="2">
                  <c:v>Dragon</c:v>
                </c:pt>
                <c:pt idx="3">
                  <c:v>Garfield</c:v>
                </c:pt>
                <c:pt idx="4">
                  <c:v>Washington</c:v>
                </c:pt>
              </c:strCache>
            </c:strRef>
          </c:cat>
          <c:val>
            <c:numRef>
              <c:f>Sheet1!$C$2:$C$6</c:f>
              <c:numCache>
                <c:formatCode>General</c:formatCode>
                <c:ptCount val="5"/>
                <c:pt idx="0">
                  <c:v>0.2475</c:v>
                </c:pt>
                <c:pt idx="1">
                  <c:v>0.62280000000000002</c:v>
                </c:pt>
                <c:pt idx="2">
                  <c:v>0.3105</c:v>
                </c:pt>
                <c:pt idx="3">
                  <c:v>0.43559999999999999</c:v>
                </c:pt>
                <c:pt idx="4">
                  <c:v>0.3725</c:v>
                </c:pt>
              </c:numCache>
            </c:numRef>
          </c:val>
          <c:smooth val="0"/>
          <c:extLst>
            <c:ext xmlns:c16="http://schemas.microsoft.com/office/drawing/2014/chart" uri="{C3380CC4-5D6E-409C-BE32-E72D297353CC}">
              <c16:uniqueId val="{00000001-8039-4DFC-BC8A-1D28EC0007D9}"/>
            </c:ext>
          </c:extLst>
        </c:ser>
        <c:dLbls>
          <c:showLegendKey val="0"/>
          <c:showVal val="0"/>
          <c:showCatName val="0"/>
          <c:showSerName val="0"/>
          <c:showPercent val="0"/>
          <c:showBubbleSize val="0"/>
        </c:dLbls>
        <c:marker val="1"/>
        <c:smooth val="0"/>
        <c:axId val="63607336"/>
        <c:axId val="63605368"/>
      </c:lineChart>
      <c:catAx>
        <c:axId val="6360733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63605368"/>
        <c:crosses val="autoZero"/>
        <c:auto val="1"/>
        <c:lblAlgn val="ctr"/>
        <c:lblOffset val="100"/>
        <c:noMultiLvlLbl val="0"/>
      </c:catAx>
      <c:valAx>
        <c:axId val="6360536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63607336"/>
        <c:crosses val="autoZero"/>
        <c:crossBetween val="between"/>
      </c:valAx>
      <c:spPr>
        <a:noFill/>
        <a:ln>
          <a:noFill/>
        </a:ln>
        <a:effectLst/>
      </c:spPr>
    </c:plotArea>
    <c:legend>
      <c:legendPos val="b"/>
      <c:layout>
        <c:manualLayout>
          <c:xMode val="edge"/>
          <c:yMode val="edge"/>
          <c:x val="0.44289841269841268"/>
          <c:y val="0.67036666666666678"/>
          <c:w val="0.35614523809523807"/>
          <c:h val="9.024027777777778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7C35DF1-C7B1-4C47-BDFB-055173C2409A}" type="datetimeFigureOut">
              <a:rPr lang="en-US" smtClean="0"/>
              <a:t>9/4/2022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2C43DC9-A88F-4AF3-ADDB-C69486BFCD37}" type="slidenum">
              <a:rPr lang="en-US" smtClean="0"/>
              <a:t>‹#›</a:t>
            </a:fld>
            <a:endParaRPr lang="en-US"/>
          </a:p>
        </p:txBody>
      </p:sp>
    </p:spTree>
    <p:extLst>
      <p:ext uri="{BB962C8B-B14F-4D97-AF65-F5344CB8AC3E}">
        <p14:creationId xmlns:p14="http://schemas.microsoft.com/office/powerpoint/2010/main" val="33490995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Hello </a:t>
            </a:r>
            <a:r>
              <a:rPr lang="de-DE" dirty="0" err="1"/>
              <a:t>everyone</a:t>
            </a:r>
            <a:r>
              <a:rPr lang="de-DE" dirty="0"/>
              <a:t>, </a:t>
            </a:r>
            <a:r>
              <a:rPr lang="de-DE" dirty="0" err="1"/>
              <a:t>welcome</a:t>
            </a:r>
            <a:r>
              <a:rPr lang="de-DE" dirty="0"/>
              <a:t> </a:t>
            </a:r>
            <a:r>
              <a:rPr lang="de-DE" dirty="0" err="1"/>
              <a:t>to</a:t>
            </a:r>
            <a:r>
              <a:rPr lang="de-DE" dirty="0"/>
              <a:t> </a:t>
            </a:r>
            <a:r>
              <a:rPr lang="de-DE" dirty="0" err="1"/>
              <a:t>my</a:t>
            </a:r>
            <a:r>
              <a:rPr lang="de-DE" dirty="0"/>
              <a:t> </a:t>
            </a:r>
            <a:r>
              <a:rPr lang="de-DE" dirty="0" err="1"/>
              <a:t>thesis</a:t>
            </a:r>
            <a:r>
              <a:rPr lang="de-DE" dirty="0"/>
              <a:t> </a:t>
            </a:r>
            <a:r>
              <a:rPr lang="de-DE" dirty="0" err="1"/>
              <a:t>defense</a:t>
            </a:r>
            <a:r>
              <a:rPr lang="de-DE" dirty="0"/>
              <a:t> </a:t>
            </a:r>
            <a:r>
              <a:rPr lang="de-DE" dirty="0" err="1"/>
              <a:t>presentation</a:t>
            </a:r>
            <a:r>
              <a:rPr lang="de-DE" dirty="0"/>
              <a:t>. The title </a:t>
            </a:r>
            <a:r>
              <a:rPr lang="de-DE" dirty="0" err="1"/>
              <a:t>of</a:t>
            </a:r>
            <a:r>
              <a:rPr lang="de-DE" dirty="0"/>
              <a:t> </a:t>
            </a:r>
            <a:r>
              <a:rPr lang="de-DE" dirty="0" err="1"/>
              <a:t>my</a:t>
            </a:r>
            <a:r>
              <a:rPr lang="de-DE" dirty="0"/>
              <a:t> </a:t>
            </a:r>
            <a:r>
              <a:rPr lang="de-DE" dirty="0" err="1"/>
              <a:t>thesis</a:t>
            </a:r>
            <a:r>
              <a:rPr lang="de-DE" dirty="0"/>
              <a:t> </a:t>
            </a:r>
            <a:r>
              <a:rPr lang="de-DE" dirty="0" err="1"/>
              <a:t>is</a:t>
            </a:r>
            <a:r>
              <a:rPr lang="de-DE"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 me first introduce the task we worked on in this thesis</a:t>
            </a:r>
          </a:p>
          <a:p>
            <a:endParaRPr lang="en-US" dirty="0"/>
          </a:p>
        </p:txBody>
      </p:sp>
      <p:sp>
        <p:nvSpPr>
          <p:cNvPr id="4" name="Slide Number Placeholder 3"/>
          <p:cNvSpPr>
            <a:spLocks noGrp="1"/>
          </p:cNvSpPr>
          <p:nvPr>
            <p:ph type="sldNum" sz="quarter" idx="5"/>
          </p:nvPr>
        </p:nvSpPr>
        <p:spPr/>
        <p:txBody>
          <a:bodyPr/>
          <a:lstStyle/>
          <a:p>
            <a:fld id="{32C43DC9-A88F-4AF3-ADDB-C69486BFCD37}" type="slidenum">
              <a:rPr lang="en-US" smtClean="0"/>
              <a:t>1</a:t>
            </a:fld>
            <a:endParaRPr lang="en-US"/>
          </a:p>
        </p:txBody>
      </p:sp>
    </p:spTree>
    <p:extLst>
      <p:ext uri="{BB962C8B-B14F-4D97-AF65-F5344CB8AC3E}">
        <p14:creationId xmlns:p14="http://schemas.microsoft.com/office/powerpoint/2010/main" val="20522859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Based on these requirements, we found the following existing techniques.</a:t>
            </a:r>
          </a:p>
          <a:p>
            <a:r>
              <a:rPr lang="en-US" dirty="0"/>
              <a:t>U-Net is a well-designed architecture, initially used in the field of image segmentation. The multiple </a:t>
            </a:r>
            <a:r>
              <a:rPr lang="en-US" dirty="0" err="1"/>
              <a:t>upsampling</a:t>
            </a:r>
            <a:r>
              <a:rPr lang="en-US" dirty="0"/>
              <a:t> operations guarantee high resolution output. </a:t>
            </a:r>
          </a:p>
          <a:p>
            <a:r>
              <a:rPr lang="en-US" dirty="0"/>
              <a:t>The skip connection provides further sharpness in the output, connecting the high-resolution feature maps from the </a:t>
            </a:r>
            <a:r>
              <a:rPr lang="en-US" dirty="0" err="1"/>
              <a:t>downsampling</a:t>
            </a:r>
            <a:r>
              <a:rPr lang="en-US" dirty="0"/>
              <a:t> part to the </a:t>
            </a:r>
            <a:r>
              <a:rPr lang="en-US" dirty="0" err="1"/>
              <a:t>upsampling</a:t>
            </a:r>
            <a:r>
              <a:rPr lang="en-US" dirty="0"/>
              <a:t> features. </a:t>
            </a:r>
          </a:p>
          <a:p>
            <a:endParaRPr lang="en-US" dirty="0"/>
          </a:p>
          <a:p>
            <a:r>
              <a:rPr lang="en-US" dirty="0"/>
              <a:t>However, the method was developed for processing completely dense input data such as images. In the normal inference task, our input data is only semi-dense, the missing regions cause ambiguity in training and we should reduce the impact of these pixels. Moreover, the output in the original U-Net is smaller than the input resolution, so it cannot guarantee 1:1 mapping.</a:t>
            </a:r>
          </a:p>
          <a:p>
            <a:endParaRPr lang="en-US" dirty="0"/>
          </a:p>
        </p:txBody>
      </p:sp>
      <p:sp>
        <p:nvSpPr>
          <p:cNvPr id="4" name="Slide Number Placeholder 3"/>
          <p:cNvSpPr>
            <a:spLocks noGrp="1"/>
          </p:cNvSpPr>
          <p:nvPr>
            <p:ph type="sldNum" sz="quarter" idx="5"/>
          </p:nvPr>
        </p:nvSpPr>
        <p:spPr/>
        <p:txBody>
          <a:bodyPr/>
          <a:lstStyle/>
          <a:p>
            <a:fld id="{32C43DC9-A88F-4AF3-ADDB-C69486BFCD37}" type="slidenum">
              <a:rPr lang="en-US" smtClean="0"/>
              <a:t>10</a:t>
            </a:fld>
            <a:endParaRPr lang="en-US"/>
          </a:p>
        </p:txBody>
      </p:sp>
    </p:spTree>
    <p:extLst>
      <p:ext uri="{BB962C8B-B14F-4D97-AF65-F5344CB8AC3E}">
        <p14:creationId xmlns:p14="http://schemas.microsoft.com/office/powerpoint/2010/main" val="28580028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To solve the problem of semi-dense input, we use gated convolution layer to replace standard convolution. </a:t>
            </a:r>
          </a:p>
          <a:p>
            <a:endParaRPr lang="en-US" noProof="0" dirty="0"/>
          </a:p>
          <a:p>
            <a:r>
              <a:rPr lang="en-US" noProof="0" dirty="0"/>
              <a:t>In gated convolution layer, we make a dual layer design, one of the layers extracts the feature map with </a:t>
            </a:r>
            <a:r>
              <a:rPr lang="en-US" noProof="0" dirty="0" err="1"/>
              <a:t>LeakyReLU</a:t>
            </a:r>
            <a:r>
              <a:rPr lang="en-US" noProof="0" dirty="0"/>
              <a:t> activation function, this is exactly the same as standard convolution layer design. The difference is that we use another layer as a gating layer to estimate the confidence of each pixel, using a sigmoid activation function. The output is the element-wise product of gating and features.</a:t>
            </a:r>
          </a:p>
          <a:p>
            <a:endParaRPr lang="en-US" noProof="0" dirty="0"/>
          </a:p>
          <a:p>
            <a:endParaRPr lang="de-DE" noProof="0" dirty="0"/>
          </a:p>
          <a:p>
            <a:endParaRPr lang="en-US" noProof="0" dirty="0"/>
          </a:p>
        </p:txBody>
      </p:sp>
      <p:sp>
        <p:nvSpPr>
          <p:cNvPr id="4" name="Slide Number Placeholder 3"/>
          <p:cNvSpPr>
            <a:spLocks noGrp="1"/>
          </p:cNvSpPr>
          <p:nvPr>
            <p:ph type="sldNum" sz="quarter" idx="5"/>
          </p:nvPr>
        </p:nvSpPr>
        <p:spPr/>
        <p:txBody>
          <a:bodyPr/>
          <a:lstStyle/>
          <a:p>
            <a:fld id="{32C43DC9-A88F-4AF3-ADDB-C69486BFCD37}" type="slidenum">
              <a:rPr lang="en-US" smtClean="0"/>
              <a:t>11</a:t>
            </a:fld>
            <a:endParaRPr lang="en-US"/>
          </a:p>
        </p:txBody>
      </p:sp>
    </p:spTree>
    <p:extLst>
      <p:ext uri="{BB962C8B-B14F-4D97-AF65-F5344CB8AC3E}">
        <p14:creationId xmlns:p14="http://schemas.microsoft.com/office/powerpoint/2010/main" val="19350312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Based on U-Net and gated convolution, we have developed a network, the gated convolution neural network, or GCNN. </a:t>
            </a:r>
          </a:p>
          <a:p>
            <a:endParaRPr lang="en-US" noProof="0" dirty="0"/>
          </a:p>
          <a:p>
            <a:r>
              <a:rPr lang="en-US" noProof="0" dirty="0"/>
              <a:t>The cyan color indicates the gated convolution layer.</a:t>
            </a:r>
          </a:p>
          <a:p>
            <a:r>
              <a:rPr lang="en-US" noProof="0" dirty="0"/>
              <a:t>In each gated convolution, we padded the margin to maintain the resolution of the last layer</a:t>
            </a:r>
          </a:p>
          <a:p>
            <a:r>
              <a:rPr lang="en-US" noProof="0" dirty="0"/>
              <a:t>We use a convolution with step size 2 to down-sample the feature maps.</a:t>
            </a:r>
          </a:p>
          <a:p>
            <a:r>
              <a:rPr lang="en-US" noProof="0" dirty="0"/>
              <a:t>We repeat this 3 times.</a:t>
            </a:r>
          </a:p>
          <a:p>
            <a:endParaRPr lang="en-US" noProof="0" dirty="0"/>
          </a:p>
          <a:p>
            <a:r>
              <a:rPr lang="en-US" noProof="0" dirty="0"/>
              <a:t>For </a:t>
            </a:r>
            <a:r>
              <a:rPr lang="en-US" noProof="0" dirty="0" err="1"/>
              <a:t>upsampling</a:t>
            </a:r>
            <a:r>
              <a:rPr lang="en-US" noProof="0" dirty="0"/>
              <a:t>, the feature map is first interpolated to double the size of the feature map, </a:t>
            </a:r>
          </a:p>
          <a:p>
            <a:r>
              <a:rPr lang="en-US" noProof="0" dirty="0"/>
              <a:t>Then the high-resolution feature map is concatenated in the down-sampling part using Skip Connection, </a:t>
            </a:r>
          </a:p>
          <a:p>
            <a:r>
              <a:rPr lang="en-US" noProof="0" dirty="0"/>
              <a:t>This is followed by another gated convolution layer to reduce the channel size. </a:t>
            </a:r>
          </a:p>
          <a:p>
            <a:endParaRPr lang="en-US" noProof="0" dirty="0"/>
          </a:p>
          <a:p>
            <a:r>
              <a:rPr lang="en-US" noProof="0" dirty="0"/>
              <a:t>The </a:t>
            </a:r>
            <a:r>
              <a:rPr lang="en-US" noProof="0" dirty="0" err="1"/>
              <a:t>upsampling</a:t>
            </a:r>
            <a:r>
              <a:rPr lang="en-US" noProof="0" dirty="0"/>
              <a:t> is repeated three times so that the output has the same resolution as the input. </a:t>
            </a:r>
          </a:p>
          <a:p>
            <a:r>
              <a:rPr lang="en-US" noProof="0" dirty="0"/>
              <a:t>In the last step, two standard convolutional layers were added to predict the normal map.</a:t>
            </a:r>
          </a:p>
          <a:p>
            <a:endParaRPr lang="en-US" noProof="0" dirty="0"/>
          </a:p>
          <a:p>
            <a:r>
              <a:rPr lang="en-US" noProof="0" dirty="0"/>
              <a:t>So this is the network that takes the depth map as input and estimates the normal map. Note, that the input is only semi-dense.</a:t>
            </a:r>
          </a:p>
          <a:p>
            <a:endParaRPr lang="en-US" noProof="0" dirty="0"/>
          </a:p>
        </p:txBody>
      </p:sp>
      <p:sp>
        <p:nvSpPr>
          <p:cNvPr id="4" name="Slide Number Placeholder 3"/>
          <p:cNvSpPr>
            <a:spLocks noGrp="1"/>
          </p:cNvSpPr>
          <p:nvPr>
            <p:ph type="sldNum" sz="quarter" idx="5"/>
          </p:nvPr>
        </p:nvSpPr>
        <p:spPr/>
        <p:txBody>
          <a:bodyPr/>
          <a:lstStyle/>
          <a:p>
            <a:fld id="{32C43DC9-A88F-4AF3-ADDB-C69486BFCD37}" type="slidenum">
              <a:rPr lang="en-US" smtClean="0"/>
              <a:t>12</a:t>
            </a:fld>
            <a:endParaRPr lang="en-US"/>
          </a:p>
        </p:txBody>
      </p:sp>
    </p:spTree>
    <p:extLst>
      <p:ext uri="{BB962C8B-B14F-4D97-AF65-F5344CB8AC3E}">
        <p14:creationId xmlns:p14="http://schemas.microsoft.com/office/powerpoint/2010/main" val="16281043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GCNN is a basic architecture that can take one kind of data as input, such as vertex map. </a:t>
            </a:r>
          </a:p>
          <a:p>
            <a:endParaRPr lang="en-US" noProof="0" dirty="0"/>
          </a:p>
          <a:p>
            <a:r>
              <a:rPr lang="en-US" noProof="0" dirty="0"/>
              <a:t>Since we also want to consider the illuminated information, such as the image map and light map. So we need to design a network that accepts a total of 3 types of data as input and also find a way to integrate these feature maps.</a:t>
            </a:r>
          </a:p>
        </p:txBody>
      </p:sp>
      <p:sp>
        <p:nvSpPr>
          <p:cNvPr id="4" name="Slide Number Placeholder 3"/>
          <p:cNvSpPr>
            <a:spLocks noGrp="1"/>
          </p:cNvSpPr>
          <p:nvPr>
            <p:ph type="sldNum" sz="quarter" idx="5"/>
          </p:nvPr>
        </p:nvSpPr>
        <p:spPr/>
        <p:txBody>
          <a:bodyPr/>
          <a:lstStyle/>
          <a:p>
            <a:fld id="{32C43DC9-A88F-4AF3-ADDB-C69486BFCD37}" type="slidenum">
              <a:rPr lang="en-US" smtClean="0"/>
              <a:t>13</a:t>
            </a:fld>
            <a:endParaRPr lang="en-US"/>
          </a:p>
        </p:txBody>
      </p:sp>
    </p:spTree>
    <p:extLst>
      <p:ext uri="{BB962C8B-B14F-4D97-AF65-F5344CB8AC3E}">
        <p14:creationId xmlns:p14="http://schemas.microsoft.com/office/powerpoint/2010/main" val="38416132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t>Based on the GCNN architecture, we developed our proposed Trip-Net network, which uses image, vertex map, and light map together as input for surface normal inference.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noProof="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t>This network has three pipes, where each pipe has its own input. The output is the corresponding normal map.</a:t>
            </a:r>
          </a:p>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t>In the </a:t>
            </a:r>
            <a:r>
              <a:rPr lang="en-US" noProof="0" dirty="0" err="1"/>
              <a:t>upsampling</a:t>
            </a:r>
            <a:r>
              <a:rPr lang="en-US" noProof="0" dirty="0"/>
              <a:t> part, we use 4 fusions to integrate the feature map from the side pipes into the main pipe. So, during the </a:t>
            </a:r>
            <a:r>
              <a:rPr lang="en-US" noProof="0" dirty="0" err="1"/>
              <a:t>upsampling</a:t>
            </a:r>
            <a:r>
              <a:rPr lang="en-US" noProof="0" dirty="0"/>
              <a:t>, the network considers different branches for estimating the surface </a:t>
            </a:r>
            <a:r>
              <a:rPr lang="en-US" noProof="0" dirty="0" err="1"/>
              <a:t>normals</a:t>
            </a:r>
            <a:r>
              <a:rPr lang="en-US" noProof="0" dirty="0"/>
              <a:t>.</a:t>
            </a:r>
          </a:p>
        </p:txBody>
      </p:sp>
      <p:sp>
        <p:nvSpPr>
          <p:cNvPr id="4" name="Slide Number Placeholder 3"/>
          <p:cNvSpPr>
            <a:spLocks noGrp="1"/>
          </p:cNvSpPr>
          <p:nvPr>
            <p:ph type="sldNum" sz="quarter" idx="5"/>
          </p:nvPr>
        </p:nvSpPr>
        <p:spPr/>
        <p:txBody>
          <a:bodyPr/>
          <a:lstStyle/>
          <a:p>
            <a:fld id="{32C43DC9-A88F-4AF3-ADDB-C69486BFCD37}" type="slidenum">
              <a:rPr lang="en-US" smtClean="0"/>
              <a:t>14</a:t>
            </a:fld>
            <a:endParaRPr lang="en-US"/>
          </a:p>
        </p:txBody>
      </p:sp>
    </p:spTree>
    <p:extLst>
      <p:ext uri="{BB962C8B-B14F-4D97-AF65-F5344CB8AC3E}">
        <p14:creationId xmlns:p14="http://schemas.microsoft.com/office/powerpoint/2010/main" val="8674957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To train our network, we created a dataset with 55 3D objects. We searched them on the Internet and used 50 for training and 5 for testing. To get a reliable ground-truth, we generate the dataset with the 3D game engine Unity.</a:t>
            </a:r>
          </a:p>
        </p:txBody>
      </p:sp>
      <p:sp>
        <p:nvSpPr>
          <p:cNvPr id="4" name="Slide Number Placeholder 3"/>
          <p:cNvSpPr>
            <a:spLocks noGrp="1"/>
          </p:cNvSpPr>
          <p:nvPr>
            <p:ph type="sldNum" sz="quarter" idx="5"/>
          </p:nvPr>
        </p:nvSpPr>
        <p:spPr/>
        <p:txBody>
          <a:bodyPr/>
          <a:lstStyle/>
          <a:p>
            <a:fld id="{32C43DC9-A88F-4AF3-ADDB-C69486BFCD37}" type="slidenum">
              <a:rPr lang="en-US" smtClean="0"/>
              <a:t>15</a:t>
            </a:fld>
            <a:endParaRPr lang="en-US"/>
          </a:p>
        </p:txBody>
      </p:sp>
    </p:spTree>
    <p:extLst>
      <p:ext uri="{BB962C8B-B14F-4D97-AF65-F5344CB8AC3E}">
        <p14:creationId xmlns:p14="http://schemas.microsoft.com/office/powerpoint/2010/main" val="12489514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We create the synthetic scenes using Unity to capture the RGB-D images. First, we place a calibrated depth camera whose intrinsic and extrinsic matrix is known. Then we place a strong directional light nearby whose position is also known. The object is placed on a small stage where the light can properly illuminate the surface and the camera can capture the corresponding scene. </a:t>
            </a:r>
          </a:p>
          <a:p>
            <a:endParaRPr lang="en-US" noProof="0" dirty="0"/>
          </a:p>
          <a:p>
            <a:r>
              <a:rPr lang="en-US" noProof="0" dirty="0"/>
              <a:t>We capture a grayscale image, a depth map, and the normal map for each scene. All the data is fully compacted. So we have both the geometry and the lighting information.</a:t>
            </a:r>
          </a:p>
          <a:p>
            <a:endParaRPr lang="en-US" noProof="0" dirty="0"/>
          </a:p>
        </p:txBody>
      </p:sp>
      <p:sp>
        <p:nvSpPr>
          <p:cNvPr id="4" name="Slide Number Placeholder 3"/>
          <p:cNvSpPr>
            <a:spLocks noGrp="1"/>
          </p:cNvSpPr>
          <p:nvPr>
            <p:ph type="sldNum" sz="quarter" idx="5"/>
          </p:nvPr>
        </p:nvSpPr>
        <p:spPr/>
        <p:txBody>
          <a:bodyPr/>
          <a:lstStyle/>
          <a:p>
            <a:fld id="{32C43DC9-A88F-4AF3-ADDB-C69486BFCD37}" type="slidenum">
              <a:rPr lang="en-US" smtClean="0"/>
              <a:t>16</a:t>
            </a:fld>
            <a:endParaRPr lang="en-US"/>
          </a:p>
        </p:txBody>
      </p:sp>
    </p:spTree>
    <p:extLst>
      <p:ext uri="{BB962C8B-B14F-4D97-AF65-F5344CB8AC3E}">
        <p14:creationId xmlns:p14="http://schemas.microsoft.com/office/powerpoint/2010/main" val="40454354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To simulate the noise, we applied a random drop-off noise to our depth map. The intensity of the noise is controlled by a parameter mu, which specifies the percentage of the noise. The range of mu is randomly chosen between 0 and 50 for each scene.</a:t>
            </a:r>
          </a:p>
          <a:p>
            <a:endParaRPr lang="en-US" noProof="0" dirty="0"/>
          </a:p>
        </p:txBody>
      </p:sp>
      <p:sp>
        <p:nvSpPr>
          <p:cNvPr id="4" name="Slide Number Placeholder 3"/>
          <p:cNvSpPr>
            <a:spLocks noGrp="1"/>
          </p:cNvSpPr>
          <p:nvPr>
            <p:ph type="sldNum" sz="quarter" idx="5"/>
          </p:nvPr>
        </p:nvSpPr>
        <p:spPr/>
        <p:txBody>
          <a:bodyPr/>
          <a:lstStyle/>
          <a:p>
            <a:fld id="{32C43DC9-A88F-4AF3-ADDB-C69486BFCD37}" type="slidenum">
              <a:rPr lang="en-US" smtClean="0"/>
              <a:t>17</a:t>
            </a:fld>
            <a:endParaRPr lang="en-US"/>
          </a:p>
        </p:txBody>
      </p:sp>
    </p:spTree>
    <p:extLst>
      <p:ext uri="{BB962C8B-B14F-4D97-AF65-F5344CB8AC3E}">
        <p14:creationId xmlns:p14="http://schemas.microsoft.com/office/powerpoint/2010/main" val="37477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During data collection, we capture the data from different directions by randomly changing the light position, object position and orientation. This allows us to create many more different scenes with the same objects. </a:t>
            </a:r>
          </a:p>
          <a:p>
            <a:endParaRPr lang="en-US" dirty="0"/>
          </a:p>
          <a:p>
            <a:r>
              <a:rPr lang="en-US" dirty="0"/>
              <a:t>The data we recorded in each scene is shown in the left table.</a:t>
            </a:r>
          </a:p>
          <a:p>
            <a:endParaRPr lang="en-US" dirty="0"/>
          </a:p>
        </p:txBody>
      </p:sp>
      <p:sp>
        <p:nvSpPr>
          <p:cNvPr id="4" name="Slide Number Placeholder 3"/>
          <p:cNvSpPr>
            <a:spLocks noGrp="1"/>
          </p:cNvSpPr>
          <p:nvPr>
            <p:ph type="sldNum" sz="quarter" idx="5"/>
          </p:nvPr>
        </p:nvSpPr>
        <p:spPr/>
        <p:txBody>
          <a:bodyPr/>
          <a:lstStyle/>
          <a:p>
            <a:fld id="{32C43DC9-A88F-4AF3-ADDB-C69486BFCD37}" type="slidenum">
              <a:rPr lang="en-US" smtClean="0"/>
              <a:t>18</a:t>
            </a:fld>
            <a:endParaRPr lang="en-US"/>
          </a:p>
        </p:txBody>
      </p:sp>
    </p:spTree>
    <p:extLst>
      <p:ext uri="{BB962C8B-B14F-4D97-AF65-F5344CB8AC3E}">
        <p14:creationId xmlns:p14="http://schemas.microsoft.com/office/powerpoint/2010/main" val="6290311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We prepared two datasets for training. The synthetic dataset was generated by Unity. We also have a real dataset that was taken with a light scanner in the lab.</a:t>
            </a:r>
          </a:p>
          <a:p>
            <a:r>
              <a:rPr lang="en-US" noProof="0" dirty="0"/>
              <a:t>Both datasets have the same configuration and data type.</a:t>
            </a:r>
          </a:p>
          <a:p>
            <a:endParaRPr lang="en-US" noProof="0" dirty="0"/>
          </a:p>
          <a:p>
            <a:r>
              <a:rPr lang="en-US" noProof="0" dirty="0"/>
              <a:t>We trained our models on different datasets and observe the estimated normal accuracy.</a:t>
            </a:r>
          </a:p>
          <a:p>
            <a:endParaRPr lang="en-US" noProof="0" dirty="0"/>
          </a:p>
        </p:txBody>
      </p:sp>
      <p:sp>
        <p:nvSpPr>
          <p:cNvPr id="4" name="Slide Number Placeholder 3"/>
          <p:cNvSpPr>
            <a:spLocks noGrp="1"/>
          </p:cNvSpPr>
          <p:nvPr>
            <p:ph type="sldNum" sz="quarter" idx="5"/>
          </p:nvPr>
        </p:nvSpPr>
        <p:spPr/>
        <p:txBody>
          <a:bodyPr/>
          <a:lstStyle/>
          <a:p>
            <a:fld id="{32C43DC9-A88F-4AF3-ADDB-C69486BFCD37}" type="slidenum">
              <a:rPr lang="en-US" smtClean="0"/>
              <a:t>19</a:t>
            </a:fld>
            <a:endParaRPr lang="en-US"/>
          </a:p>
        </p:txBody>
      </p:sp>
    </p:spTree>
    <p:extLst>
      <p:ext uri="{BB962C8B-B14F-4D97-AF65-F5344CB8AC3E}">
        <p14:creationId xmlns:p14="http://schemas.microsoft.com/office/powerpoint/2010/main" val="9057180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Our task is to estimate the surface normal of a 3D object. We want to calculate the normal of each pixel in the image. This way we can know in which direction it is pointing.  The surface normal can be used for surface reconstruction, shading generation, and other visual effects.</a:t>
            </a:r>
          </a:p>
          <a:p>
            <a:endParaRPr lang="en-US" noProof="0" dirty="0"/>
          </a:p>
        </p:txBody>
      </p:sp>
      <p:sp>
        <p:nvSpPr>
          <p:cNvPr id="4" name="Slide Number Placeholder 3"/>
          <p:cNvSpPr>
            <a:spLocks noGrp="1"/>
          </p:cNvSpPr>
          <p:nvPr>
            <p:ph type="sldNum" sz="quarter" idx="5"/>
          </p:nvPr>
        </p:nvSpPr>
        <p:spPr/>
        <p:txBody>
          <a:bodyPr/>
          <a:lstStyle/>
          <a:p>
            <a:fld id="{32C43DC9-A88F-4AF3-ADDB-C69486BFCD37}" type="slidenum">
              <a:rPr lang="en-US" smtClean="0"/>
              <a:t>2</a:t>
            </a:fld>
            <a:endParaRPr lang="en-US"/>
          </a:p>
        </p:txBody>
      </p:sp>
    </p:spTree>
    <p:extLst>
      <p:ext uri="{BB962C8B-B14F-4D97-AF65-F5344CB8AC3E}">
        <p14:creationId xmlns:p14="http://schemas.microsoft.com/office/powerpoint/2010/main" val="35909939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use multiple metrics for quantitative evaluation.</a:t>
            </a:r>
          </a:p>
        </p:txBody>
      </p:sp>
      <p:sp>
        <p:nvSpPr>
          <p:cNvPr id="4" name="Slide Number Placeholder 3"/>
          <p:cNvSpPr>
            <a:spLocks noGrp="1"/>
          </p:cNvSpPr>
          <p:nvPr>
            <p:ph type="sldNum" sz="quarter" idx="5"/>
          </p:nvPr>
        </p:nvSpPr>
        <p:spPr/>
        <p:txBody>
          <a:bodyPr/>
          <a:lstStyle/>
          <a:p>
            <a:fld id="{32C43DC9-A88F-4AF3-ADDB-C69486BFCD37}" type="slidenum">
              <a:rPr lang="en-US" smtClean="0"/>
              <a:t>20</a:t>
            </a:fld>
            <a:endParaRPr lang="en-US"/>
          </a:p>
        </p:txBody>
      </p:sp>
    </p:spTree>
    <p:extLst>
      <p:ext uri="{BB962C8B-B14F-4D97-AF65-F5344CB8AC3E}">
        <p14:creationId xmlns:p14="http://schemas.microsoft.com/office/powerpoint/2010/main" val="334670970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we evaluated GCNN models.</a:t>
            </a:r>
          </a:p>
          <a:p>
            <a:r>
              <a:rPr lang="en-US" dirty="0"/>
              <a:t>For comparison, we trained a model without gated convolution and a model without skip connection. </a:t>
            </a:r>
          </a:p>
          <a:p>
            <a:r>
              <a:rPr lang="en-US" dirty="0"/>
              <a:t>All models take a vertex map as input.</a:t>
            </a:r>
          </a:p>
        </p:txBody>
      </p:sp>
      <p:sp>
        <p:nvSpPr>
          <p:cNvPr id="4" name="Slide Number Placeholder 3"/>
          <p:cNvSpPr>
            <a:spLocks noGrp="1"/>
          </p:cNvSpPr>
          <p:nvPr>
            <p:ph type="sldNum" sz="quarter" idx="5"/>
          </p:nvPr>
        </p:nvSpPr>
        <p:spPr/>
        <p:txBody>
          <a:bodyPr/>
          <a:lstStyle/>
          <a:p>
            <a:fld id="{32C43DC9-A88F-4AF3-ADDB-C69486BFCD37}" type="slidenum">
              <a:rPr lang="en-US" smtClean="0"/>
              <a:t>21</a:t>
            </a:fld>
            <a:endParaRPr lang="en-US"/>
          </a:p>
        </p:txBody>
      </p:sp>
    </p:spTree>
    <p:extLst>
      <p:ext uri="{BB962C8B-B14F-4D97-AF65-F5344CB8AC3E}">
        <p14:creationId xmlns:p14="http://schemas.microsoft.com/office/powerpoint/2010/main" val="9464374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multiple metrics for quantitative evaluation. </a:t>
            </a:r>
          </a:p>
          <a:p>
            <a:r>
              <a:rPr lang="en-US" dirty="0"/>
              <a:t>We use average and mean metrics to evaluate the scale of errors.</a:t>
            </a:r>
          </a:p>
          <a:p>
            <a:endParaRPr lang="en-US" dirty="0"/>
          </a:p>
          <a:p>
            <a:r>
              <a:rPr lang="en-US" dirty="0"/>
              <a:t>We use degree error metrics to evaluate the percentage of the accuracy.</a:t>
            </a:r>
          </a:p>
        </p:txBody>
      </p:sp>
      <p:sp>
        <p:nvSpPr>
          <p:cNvPr id="4" name="Slide Number Placeholder 3"/>
          <p:cNvSpPr>
            <a:spLocks noGrp="1"/>
          </p:cNvSpPr>
          <p:nvPr>
            <p:ph type="sldNum" sz="quarter" idx="5"/>
          </p:nvPr>
        </p:nvSpPr>
        <p:spPr/>
        <p:txBody>
          <a:bodyPr/>
          <a:lstStyle/>
          <a:p>
            <a:fld id="{32C43DC9-A88F-4AF3-ADDB-C69486BFCD37}" type="slidenum">
              <a:rPr lang="en-US" smtClean="0"/>
              <a:t>22</a:t>
            </a:fld>
            <a:endParaRPr lang="en-US"/>
          </a:p>
        </p:txBody>
      </p:sp>
    </p:spTree>
    <p:extLst>
      <p:ext uri="{BB962C8B-B14F-4D97-AF65-F5344CB8AC3E}">
        <p14:creationId xmlns:p14="http://schemas.microsoft.com/office/powerpoint/2010/main" val="20336028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The result is shown here, with the average angular error on the left and the mean angular error on the right.</a:t>
            </a:r>
          </a:p>
          <a:p>
            <a:endParaRPr lang="en-US" noProof="0" dirty="0"/>
          </a:p>
          <a:p>
            <a:r>
              <a:rPr lang="en-US" noProof="0" dirty="0"/>
              <a:t>The green lines are the GCNN model, the orange lines are the NOC model, i.e. without skip connection, and the red lines are the CNN models, with skip connection but without gated convolution layer.</a:t>
            </a:r>
          </a:p>
          <a:p>
            <a:endParaRPr lang="en-US" noProof="0" dirty="0"/>
          </a:p>
          <a:p>
            <a:r>
              <a:rPr lang="en-US" noProof="0" dirty="0"/>
              <a:t>The GCNN model has a lower angular error in both metrics compared to the CNN and NOC models.</a:t>
            </a:r>
          </a:p>
          <a:p>
            <a:endParaRPr lang="en-US" noProof="0" dirty="0"/>
          </a:p>
        </p:txBody>
      </p:sp>
      <p:sp>
        <p:nvSpPr>
          <p:cNvPr id="4" name="Slide Number Placeholder 3"/>
          <p:cNvSpPr>
            <a:spLocks noGrp="1"/>
          </p:cNvSpPr>
          <p:nvPr>
            <p:ph type="sldNum" sz="quarter" idx="5"/>
          </p:nvPr>
        </p:nvSpPr>
        <p:spPr/>
        <p:txBody>
          <a:bodyPr/>
          <a:lstStyle/>
          <a:p>
            <a:fld id="{32C43DC9-A88F-4AF3-ADDB-C69486BFCD37}" type="slidenum">
              <a:rPr lang="en-US" smtClean="0"/>
              <a:t>23</a:t>
            </a:fld>
            <a:endParaRPr lang="en-US"/>
          </a:p>
        </p:txBody>
      </p:sp>
    </p:spTree>
    <p:extLst>
      <p:ext uri="{BB962C8B-B14F-4D97-AF65-F5344CB8AC3E}">
        <p14:creationId xmlns:p14="http://schemas.microsoft.com/office/powerpoint/2010/main" val="25867261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There are four other metrics that evaluate the accuracy of the normal map. For example, 5-degree accuracy means the percentage of pixels that have an error of less than 5 degrees. We evaluate it for 5, 11.5, 22.5 and 30 degrees separately. </a:t>
            </a:r>
          </a:p>
          <a:p>
            <a:endParaRPr lang="en-US" noProof="0" dirty="0"/>
          </a:p>
          <a:p>
            <a:r>
              <a:rPr lang="en-US" noProof="0" dirty="0"/>
              <a:t>For all metrics, we can see that the GCNN performs better compared to the other two models.</a:t>
            </a:r>
          </a:p>
          <a:p>
            <a:endParaRPr lang="en-US" noProof="0" dirty="0"/>
          </a:p>
        </p:txBody>
      </p:sp>
      <p:sp>
        <p:nvSpPr>
          <p:cNvPr id="4" name="Slide Number Placeholder 3"/>
          <p:cNvSpPr>
            <a:spLocks noGrp="1"/>
          </p:cNvSpPr>
          <p:nvPr>
            <p:ph type="sldNum" sz="quarter" idx="5"/>
          </p:nvPr>
        </p:nvSpPr>
        <p:spPr/>
        <p:txBody>
          <a:bodyPr/>
          <a:lstStyle/>
          <a:p>
            <a:fld id="{32C43DC9-A88F-4AF3-ADDB-C69486BFCD37}" type="slidenum">
              <a:rPr lang="en-US" smtClean="0"/>
              <a:t>24</a:t>
            </a:fld>
            <a:endParaRPr lang="en-US"/>
          </a:p>
        </p:txBody>
      </p:sp>
    </p:spTree>
    <p:extLst>
      <p:ext uri="{BB962C8B-B14F-4D97-AF65-F5344CB8AC3E}">
        <p14:creationId xmlns:p14="http://schemas.microsoft.com/office/powerpoint/2010/main" val="185934541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For the visual evaluation, we show the estimated normal maps in the first row and the corresponding errors in the second row. </a:t>
            </a:r>
          </a:p>
          <a:p>
            <a:endParaRPr lang="en-US" noProof="0" dirty="0"/>
          </a:p>
          <a:p>
            <a:r>
              <a:rPr lang="en-US" noProof="0" dirty="0"/>
              <a:t>As we can see, the CNN model has the worst result, neither smooth areas like the body nor the detailed areas like the head and tail perform well. The NOC model is much blurrier and has a similar degree of error as the CNN model. </a:t>
            </a:r>
          </a:p>
          <a:p>
            <a:r>
              <a:rPr lang="en-US" noProof="0" dirty="0"/>
              <a:t>The GCNN model provides much sharper details and higher accuracy.</a:t>
            </a:r>
          </a:p>
          <a:p>
            <a:endParaRPr lang="en-US" noProof="0" dirty="0"/>
          </a:p>
        </p:txBody>
      </p:sp>
      <p:sp>
        <p:nvSpPr>
          <p:cNvPr id="4" name="Slide Number Placeholder 3"/>
          <p:cNvSpPr>
            <a:spLocks noGrp="1"/>
          </p:cNvSpPr>
          <p:nvPr>
            <p:ph type="sldNum" sz="quarter" idx="5"/>
          </p:nvPr>
        </p:nvSpPr>
        <p:spPr/>
        <p:txBody>
          <a:bodyPr/>
          <a:lstStyle/>
          <a:p>
            <a:fld id="{32C43DC9-A88F-4AF3-ADDB-C69486BFCD37}" type="slidenum">
              <a:rPr lang="en-US" smtClean="0"/>
              <a:t>25</a:t>
            </a:fld>
            <a:endParaRPr lang="en-US"/>
          </a:p>
        </p:txBody>
      </p:sp>
    </p:spTree>
    <p:extLst>
      <p:ext uri="{BB962C8B-B14F-4D97-AF65-F5344CB8AC3E}">
        <p14:creationId xmlns:p14="http://schemas.microsoft.com/office/powerpoint/2010/main" val="223160680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also further compare the three models in a feature map layer. And we observed some interesting behaviors.</a:t>
            </a:r>
          </a:p>
          <a:p>
            <a:r>
              <a:rPr lang="en-US" dirty="0"/>
              <a:t>First, let's look at the CNN feature maps. We divided them into two groups, the detail feature maps and the global feature maps.</a:t>
            </a:r>
          </a:p>
          <a:p>
            <a:endParaRPr lang="en-US" dirty="0"/>
          </a:p>
          <a:p>
            <a:r>
              <a:rPr lang="en-US" dirty="0"/>
              <a:t>On the left side, these feature maps have a higher value for the detail part of the object. Like the head, the tail and the back legs. On the other hand, the feature maps on the right side have a higher value for almost all areas of the object.</a:t>
            </a:r>
          </a:p>
          <a:p>
            <a:endParaRPr lang="en-US" dirty="0"/>
          </a:p>
          <a:p>
            <a:r>
              <a:rPr lang="en-US" dirty="0"/>
              <a:t>So we suspect that the model uses the left group of feature maps for learning detail features and the right group of feature maps for learning global features. </a:t>
            </a:r>
          </a:p>
          <a:p>
            <a:endParaRPr lang="en-US" dirty="0"/>
          </a:p>
          <a:p>
            <a:r>
              <a:rPr lang="en-US" dirty="0"/>
              <a:t>The interesting thing is that the global feature map is usually incomplete, some lose the tail, some lose the front leg. </a:t>
            </a:r>
          </a:p>
          <a:p>
            <a:r>
              <a:rPr lang="en-US" dirty="0"/>
              <a:t>And each detail feature map corresponds to too many detail areas. So the same feature map is used to extract multiple detail areas.</a:t>
            </a:r>
          </a:p>
        </p:txBody>
      </p:sp>
      <p:sp>
        <p:nvSpPr>
          <p:cNvPr id="4" name="Slide Number Placeholder 3"/>
          <p:cNvSpPr>
            <a:spLocks noGrp="1"/>
          </p:cNvSpPr>
          <p:nvPr>
            <p:ph type="sldNum" sz="quarter" idx="5"/>
          </p:nvPr>
        </p:nvSpPr>
        <p:spPr/>
        <p:txBody>
          <a:bodyPr/>
          <a:lstStyle/>
          <a:p>
            <a:fld id="{32C43DC9-A88F-4AF3-ADDB-C69486BFCD37}" type="slidenum">
              <a:rPr lang="en-US" smtClean="0"/>
              <a:t>26</a:t>
            </a:fld>
            <a:endParaRPr lang="en-US"/>
          </a:p>
        </p:txBody>
      </p:sp>
    </p:spTree>
    <p:extLst>
      <p:ext uri="{BB962C8B-B14F-4D97-AF65-F5344CB8AC3E}">
        <p14:creationId xmlns:p14="http://schemas.microsoft.com/office/powerpoint/2010/main" val="54942821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NOC model, the result is different after using gated convolution. We can see that the detail feature maps have less bright areas, which means that each detail feature map corresponds to fewer areas in the object. So it is more focused and concentrated on the detail features. Accordingly, the global feature maps are more complete.</a:t>
            </a:r>
          </a:p>
        </p:txBody>
      </p:sp>
      <p:sp>
        <p:nvSpPr>
          <p:cNvPr id="4" name="Slide Number Placeholder 3"/>
          <p:cNvSpPr>
            <a:spLocks noGrp="1"/>
          </p:cNvSpPr>
          <p:nvPr>
            <p:ph type="sldNum" sz="quarter" idx="5"/>
          </p:nvPr>
        </p:nvSpPr>
        <p:spPr/>
        <p:txBody>
          <a:bodyPr/>
          <a:lstStyle/>
          <a:p>
            <a:fld id="{32C43DC9-A88F-4AF3-ADDB-C69486BFCD37}" type="slidenum">
              <a:rPr lang="en-US" smtClean="0"/>
              <a:t>27</a:t>
            </a:fld>
            <a:endParaRPr lang="en-US"/>
          </a:p>
        </p:txBody>
      </p:sp>
    </p:spTree>
    <p:extLst>
      <p:ext uri="{BB962C8B-B14F-4D97-AF65-F5344CB8AC3E}">
        <p14:creationId xmlns:p14="http://schemas.microsoft.com/office/powerpoint/2010/main" val="246458850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 GCNN model, the result is much clearer after adding the skip connection. The detailed feature maps have less bright areas and provide much brighter features, while the global feature maps are much more complete and the brightness is more evenly.</a:t>
            </a:r>
          </a:p>
          <a:p>
            <a:endParaRPr lang="en-US" dirty="0"/>
          </a:p>
        </p:txBody>
      </p:sp>
      <p:sp>
        <p:nvSpPr>
          <p:cNvPr id="4" name="Slide Number Placeholder 3"/>
          <p:cNvSpPr>
            <a:spLocks noGrp="1"/>
          </p:cNvSpPr>
          <p:nvPr>
            <p:ph type="sldNum" sz="quarter" idx="5"/>
          </p:nvPr>
        </p:nvSpPr>
        <p:spPr/>
        <p:txBody>
          <a:bodyPr/>
          <a:lstStyle/>
          <a:p>
            <a:fld id="{32C43DC9-A88F-4AF3-ADDB-C69486BFCD37}" type="slidenum">
              <a:rPr lang="en-US" smtClean="0"/>
              <a:t>28</a:t>
            </a:fld>
            <a:endParaRPr lang="en-US"/>
          </a:p>
        </p:txBody>
      </p:sp>
    </p:spTree>
    <p:extLst>
      <p:ext uri="{BB962C8B-B14F-4D97-AF65-F5344CB8AC3E}">
        <p14:creationId xmlns:p14="http://schemas.microsoft.com/office/powerpoint/2010/main" val="285932848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all 128 feature maps in the first </a:t>
            </a:r>
            <a:r>
              <a:rPr lang="en-US" dirty="0" err="1"/>
              <a:t>upsampling</a:t>
            </a:r>
            <a:r>
              <a:rPr lang="en-US" dirty="0"/>
              <a:t> part of the CNN model.</a:t>
            </a:r>
          </a:p>
          <a:p>
            <a:endParaRPr lang="en-US" dirty="0"/>
          </a:p>
        </p:txBody>
      </p:sp>
      <p:sp>
        <p:nvSpPr>
          <p:cNvPr id="4" name="Slide Number Placeholder 3"/>
          <p:cNvSpPr>
            <a:spLocks noGrp="1"/>
          </p:cNvSpPr>
          <p:nvPr>
            <p:ph type="sldNum" sz="quarter" idx="5"/>
          </p:nvPr>
        </p:nvSpPr>
        <p:spPr/>
        <p:txBody>
          <a:bodyPr/>
          <a:lstStyle/>
          <a:p>
            <a:fld id="{32C43DC9-A88F-4AF3-ADDB-C69486BFCD37}" type="slidenum">
              <a:rPr lang="en-US" smtClean="0"/>
              <a:t>29</a:t>
            </a:fld>
            <a:endParaRPr lang="en-US"/>
          </a:p>
        </p:txBody>
      </p:sp>
    </p:spTree>
    <p:extLst>
      <p:ext uri="{BB962C8B-B14F-4D97-AF65-F5344CB8AC3E}">
        <p14:creationId xmlns:p14="http://schemas.microsoft.com/office/powerpoint/2010/main" val="11432442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Traditionally, we can use the depth map as input to convert it into a point cloud and estimate the surface normal using a neighborhood-based approach.</a:t>
            </a:r>
          </a:p>
          <a:p>
            <a:r>
              <a:rPr lang="en-US" noProof="0" dirty="0"/>
              <a:t>However, in practice, the depth map has many missing pixels and holes, so the neighbors of many points are insufficient for normal estimation.</a:t>
            </a:r>
          </a:p>
          <a:p>
            <a:r>
              <a:rPr lang="en-US" noProof="0" dirty="0"/>
              <a:t>Moreover, the neighborhood-based approach depends on a well-chosen neighborhood size. </a:t>
            </a:r>
          </a:p>
        </p:txBody>
      </p:sp>
      <p:sp>
        <p:nvSpPr>
          <p:cNvPr id="4" name="Slide Number Placeholder 3"/>
          <p:cNvSpPr>
            <a:spLocks noGrp="1"/>
          </p:cNvSpPr>
          <p:nvPr>
            <p:ph type="sldNum" sz="quarter" idx="5"/>
          </p:nvPr>
        </p:nvSpPr>
        <p:spPr/>
        <p:txBody>
          <a:bodyPr/>
          <a:lstStyle/>
          <a:p>
            <a:fld id="{32C43DC9-A88F-4AF3-ADDB-C69486BFCD37}" type="slidenum">
              <a:rPr lang="en-US" smtClean="0"/>
              <a:t>3</a:t>
            </a:fld>
            <a:endParaRPr lang="en-US"/>
          </a:p>
        </p:txBody>
      </p:sp>
    </p:spTree>
    <p:extLst>
      <p:ext uri="{BB962C8B-B14F-4D97-AF65-F5344CB8AC3E}">
        <p14:creationId xmlns:p14="http://schemas.microsoft.com/office/powerpoint/2010/main" val="297018540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the feature maps for the NOC model.</a:t>
            </a:r>
          </a:p>
          <a:p>
            <a:endParaRPr lang="en-US" dirty="0"/>
          </a:p>
        </p:txBody>
      </p:sp>
      <p:sp>
        <p:nvSpPr>
          <p:cNvPr id="4" name="Slide Number Placeholder 3"/>
          <p:cNvSpPr>
            <a:spLocks noGrp="1"/>
          </p:cNvSpPr>
          <p:nvPr>
            <p:ph type="sldNum" sz="quarter" idx="5"/>
          </p:nvPr>
        </p:nvSpPr>
        <p:spPr/>
        <p:txBody>
          <a:bodyPr/>
          <a:lstStyle/>
          <a:p>
            <a:fld id="{32C43DC9-A88F-4AF3-ADDB-C69486BFCD37}" type="slidenum">
              <a:rPr lang="en-US" smtClean="0"/>
              <a:t>30</a:t>
            </a:fld>
            <a:endParaRPr lang="en-US"/>
          </a:p>
        </p:txBody>
      </p:sp>
    </p:spTree>
    <p:extLst>
      <p:ext uri="{BB962C8B-B14F-4D97-AF65-F5344CB8AC3E}">
        <p14:creationId xmlns:p14="http://schemas.microsoft.com/office/powerpoint/2010/main" val="259081605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the feature maps for the GCNN model.</a:t>
            </a:r>
          </a:p>
        </p:txBody>
      </p:sp>
      <p:sp>
        <p:nvSpPr>
          <p:cNvPr id="4" name="Slide Number Placeholder 3"/>
          <p:cNvSpPr>
            <a:spLocks noGrp="1"/>
          </p:cNvSpPr>
          <p:nvPr>
            <p:ph type="sldNum" sz="quarter" idx="5"/>
          </p:nvPr>
        </p:nvSpPr>
        <p:spPr/>
        <p:txBody>
          <a:bodyPr/>
          <a:lstStyle/>
          <a:p>
            <a:fld id="{32C43DC9-A88F-4AF3-ADDB-C69486BFCD37}" type="slidenum">
              <a:rPr lang="en-US" smtClean="0"/>
              <a:t>31</a:t>
            </a:fld>
            <a:endParaRPr lang="en-US"/>
          </a:p>
        </p:txBody>
      </p:sp>
    </p:spTree>
    <p:extLst>
      <p:ext uri="{BB962C8B-B14F-4D97-AF65-F5344CB8AC3E}">
        <p14:creationId xmlns:p14="http://schemas.microsoft.com/office/powerpoint/2010/main" val="285089648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further evaluate the trip-net approach and use the GCNN as a comparison.</a:t>
            </a:r>
          </a:p>
        </p:txBody>
      </p:sp>
      <p:sp>
        <p:nvSpPr>
          <p:cNvPr id="4" name="Slide Number Placeholder 3"/>
          <p:cNvSpPr>
            <a:spLocks noGrp="1"/>
          </p:cNvSpPr>
          <p:nvPr>
            <p:ph type="sldNum" sz="quarter" idx="5"/>
          </p:nvPr>
        </p:nvSpPr>
        <p:spPr/>
        <p:txBody>
          <a:bodyPr/>
          <a:lstStyle/>
          <a:p>
            <a:fld id="{32C43DC9-A88F-4AF3-ADDB-C69486BFCD37}" type="slidenum">
              <a:rPr lang="en-US" smtClean="0"/>
              <a:t>32</a:t>
            </a:fld>
            <a:endParaRPr lang="en-US"/>
          </a:p>
        </p:txBody>
      </p:sp>
    </p:spTree>
    <p:extLst>
      <p:ext uri="{BB962C8B-B14F-4D97-AF65-F5344CB8AC3E}">
        <p14:creationId xmlns:p14="http://schemas.microsoft.com/office/powerpoint/2010/main" val="172612975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The left line is the average angular error and the right line is the mean angular error.</a:t>
            </a:r>
          </a:p>
          <a:p>
            <a:endParaRPr lang="en-US" noProof="0" dirty="0"/>
          </a:p>
          <a:p>
            <a:r>
              <a:rPr lang="en-US" noProof="0" dirty="0"/>
              <a:t>The Trip-Net is shown in the green line, while the GCNN model is shown in the yellow line.</a:t>
            </a:r>
          </a:p>
          <a:p>
            <a:endParaRPr lang="en-US" noProof="0" dirty="0"/>
          </a:p>
          <a:p>
            <a:r>
              <a:rPr lang="en-US" noProof="0" dirty="0"/>
              <a:t>As we can see, after using the illumination information, the Trip-Net improves the error by up to 10% on average compared to the GCNN model that uses only geometry information.</a:t>
            </a:r>
          </a:p>
          <a:p>
            <a:endParaRPr lang="de-DE" noProof="0" dirty="0"/>
          </a:p>
        </p:txBody>
      </p:sp>
      <p:sp>
        <p:nvSpPr>
          <p:cNvPr id="4" name="Slide Number Placeholder 3"/>
          <p:cNvSpPr>
            <a:spLocks noGrp="1"/>
          </p:cNvSpPr>
          <p:nvPr>
            <p:ph type="sldNum" sz="quarter" idx="5"/>
          </p:nvPr>
        </p:nvSpPr>
        <p:spPr/>
        <p:txBody>
          <a:bodyPr/>
          <a:lstStyle/>
          <a:p>
            <a:fld id="{32C43DC9-A88F-4AF3-ADDB-C69486BFCD37}" type="slidenum">
              <a:rPr lang="en-US" smtClean="0"/>
              <a:t>33</a:t>
            </a:fld>
            <a:endParaRPr lang="en-US"/>
          </a:p>
        </p:txBody>
      </p:sp>
    </p:spTree>
    <p:extLst>
      <p:ext uri="{BB962C8B-B14F-4D97-AF65-F5344CB8AC3E}">
        <p14:creationId xmlns:p14="http://schemas.microsoft.com/office/powerpoint/2010/main" val="422027615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We also evaluate the two models using different accuracy metrics. And the Trip network achieves much higher accuracy compared to GCNN. The difference is especially large in the small degree metrics.</a:t>
            </a:r>
          </a:p>
        </p:txBody>
      </p:sp>
      <p:sp>
        <p:nvSpPr>
          <p:cNvPr id="4" name="Slide Number Placeholder 3"/>
          <p:cNvSpPr>
            <a:spLocks noGrp="1"/>
          </p:cNvSpPr>
          <p:nvPr>
            <p:ph type="sldNum" sz="quarter" idx="5"/>
          </p:nvPr>
        </p:nvSpPr>
        <p:spPr/>
        <p:txBody>
          <a:bodyPr/>
          <a:lstStyle/>
          <a:p>
            <a:fld id="{32C43DC9-A88F-4AF3-ADDB-C69486BFCD37}" type="slidenum">
              <a:rPr lang="en-US" smtClean="0"/>
              <a:t>34</a:t>
            </a:fld>
            <a:endParaRPr lang="en-US"/>
          </a:p>
        </p:txBody>
      </p:sp>
    </p:spTree>
    <p:extLst>
      <p:ext uri="{BB962C8B-B14F-4D97-AF65-F5344CB8AC3E}">
        <p14:creationId xmlns:p14="http://schemas.microsoft.com/office/powerpoint/2010/main" val="262789931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In the visual evaluation, we can see that Trip-Net provides much more sharp details. The scale of the dragon is very clear and the details in the head area are sharper and more accurate.</a:t>
            </a:r>
          </a:p>
        </p:txBody>
      </p:sp>
      <p:sp>
        <p:nvSpPr>
          <p:cNvPr id="4" name="Slide Number Placeholder 3"/>
          <p:cNvSpPr>
            <a:spLocks noGrp="1"/>
          </p:cNvSpPr>
          <p:nvPr>
            <p:ph type="sldNum" sz="quarter" idx="5"/>
          </p:nvPr>
        </p:nvSpPr>
        <p:spPr/>
        <p:txBody>
          <a:bodyPr/>
          <a:lstStyle/>
          <a:p>
            <a:fld id="{32C43DC9-A88F-4AF3-ADDB-C69486BFCD37}" type="slidenum">
              <a:rPr lang="en-US" smtClean="0"/>
              <a:t>35</a:t>
            </a:fld>
            <a:endParaRPr lang="en-US"/>
          </a:p>
        </p:txBody>
      </p:sp>
    </p:spTree>
    <p:extLst>
      <p:ext uri="{BB962C8B-B14F-4D97-AF65-F5344CB8AC3E}">
        <p14:creationId xmlns:p14="http://schemas.microsoft.com/office/powerpoint/2010/main" val="326291630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We also trained our model on a higher resolution dataset (512x512). In this case, all approaches achieve much higher accuracies and the Trip-Net still performs better than the neighborhood-based approach SVD and the GCNN approach.</a:t>
            </a:r>
          </a:p>
          <a:p>
            <a:endParaRPr lang="en-US" noProof="0" dirty="0"/>
          </a:p>
        </p:txBody>
      </p:sp>
      <p:sp>
        <p:nvSpPr>
          <p:cNvPr id="4" name="Slide Number Placeholder 3"/>
          <p:cNvSpPr>
            <a:spLocks noGrp="1"/>
          </p:cNvSpPr>
          <p:nvPr>
            <p:ph type="sldNum" sz="quarter" idx="5"/>
          </p:nvPr>
        </p:nvSpPr>
        <p:spPr/>
        <p:txBody>
          <a:bodyPr/>
          <a:lstStyle/>
          <a:p>
            <a:fld id="{32C43DC9-A88F-4AF3-ADDB-C69486BFCD37}" type="slidenum">
              <a:rPr lang="en-US" smtClean="0"/>
              <a:t>36</a:t>
            </a:fld>
            <a:endParaRPr lang="en-US"/>
          </a:p>
        </p:txBody>
      </p:sp>
    </p:spTree>
    <p:extLst>
      <p:ext uri="{BB962C8B-B14F-4D97-AF65-F5344CB8AC3E}">
        <p14:creationId xmlns:p14="http://schemas.microsoft.com/office/powerpoint/2010/main" val="324127929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Visual assessment shows that they can provide a very accurate normal estimate.</a:t>
            </a:r>
          </a:p>
        </p:txBody>
      </p:sp>
      <p:sp>
        <p:nvSpPr>
          <p:cNvPr id="4" name="Slide Number Placeholder 3"/>
          <p:cNvSpPr>
            <a:spLocks noGrp="1"/>
          </p:cNvSpPr>
          <p:nvPr>
            <p:ph type="sldNum" sz="quarter" idx="5"/>
          </p:nvPr>
        </p:nvSpPr>
        <p:spPr/>
        <p:txBody>
          <a:bodyPr/>
          <a:lstStyle/>
          <a:p>
            <a:fld id="{32C43DC9-A88F-4AF3-ADDB-C69486BFCD37}" type="slidenum">
              <a:rPr lang="en-US" smtClean="0"/>
              <a:t>37</a:t>
            </a:fld>
            <a:endParaRPr lang="en-US"/>
          </a:p>
        </p:txBody>
      </p:sp>
    </p:spTree>
    <p:extLst>
      <p:ext uri="{BB962C8B-B14F-4D97-AF65-F5344CB8AC3E}">
        <p14:creationId xmlns:p14="http://schemas.microsoft.com/office/powerpoint/2010/main" val="405000902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We also trained our model on a real data set and made the comparison. </a:t>
            </a:r>
          </a:p>
        </p:txBody>
      </p:sp>
      <p:sp>
        <p:nvSpPr>
          <p:cNvPr id="4" name="Slide Number Placeholder 3"/>
          <p:cNvSpPr>
            <a:spLocks noGrp="1"/>
          </p:cNvSpPr>
          <p:nvPr>
            <p:ph type="sldNum" sz="quarter" idx="5"/>
          </p:nvPr>
        </p:nvSpPr>
        <p:spPr/>
        <p:txBody>
          <a:bodyPr/>
          <a:lstStyle/>
          <a:p>
            <a:fld id="{32C43DC9-A88F-4AF3-ADDB-C69486BFCD37}" type="slidenum">
              <a:rPr lang="en-US" smtClean="0"/>
              <a:t>38</a:t>
            </a:fld>
            <a:endParaRPr lang="en-US"/>
          </a:p>
        </p:txBody>
      </p:sp>
    </p:spTree>
    <p:extLst>
      <p:ext uri="{BB962C8B-B14F-4D97-AF65-F5344CB8AC3E}">
        <p14:creationId xmlns:p14="http://schemas.microsoft.com/office/powerpoint/2010/main" val="356606188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visual evaluation, we can see that both approaches perform well. Since we do not have the ground truth in the real dataset, we calculate the surface </a:t>
            </a:r>
            <a:r>
              <a:rPr lang="en-US" dirty="0" err="1"/>
              <a:t>normals</a:t>
            </a:r>
            <a:r>
              <a:rPr lang="en-US" dirty="0"/>
              <a:t> based on a different approach and consider it as a reference.</a:t>
            </a:r>
          </a:p>
          <a:p>
            <a:r>
              <a:rPr lang="en-US" dirty="0"/>
              <a:t>Note that now we have not estimated the surface </a:t>
            </a:r>
            <a:r>
              <a:rPr lang="en-US" dirty="0" err="1"/>
              <a:t>normals</a:t>
            </a:r>
            <a:r>
              <a:rPr lang="en-US" dirty="0"/>
              <a:t> of the missing pixels and only compare the valid pixels.</a:t>
            </a:r>
          </a:p>
          <a:p>
            <a:endParaRPr lang="en-US" dirty="0"/>
          </a:p>
        </p:txBody>
      </p:sp>
      <p:sp>
        <p:nvSpPr>
          <p:cNvPr id="4" name="Slide Number Placeholder 3"/>
          <p:cNvSpPr>
            <a:spLocks noGrp="1"/>
          </p:cNvSpPr>
          <p:nvPr>
            <p:ph type="sldNum" sz="quarter" idx="5"/>
          </p:nvPr>
        </p:nvSpPr>
        <p:spPr/>
        <p:txBody>
          <a:bodyPr/>
          <a:lstStyle/>
          <a:p>
            <a:fld id="{32C43DC9-A88F-4AF3-ADDB-C69486BFCD37}" type="slidenum">
              <a:rPr lang="en-US" smtClean="0"/>
              <a:t>39</a:t>
            </a:fld>
            <a:endParaRPr lang="en-US"/>
          </a:p>
        </p:txBody>
      </p:sp>
    </p:spTree>
    <p:extLst>
      <p:ext uri="{BB962C8B-B14F-4D97-AF65-F5344CB8AC3E}">
        <p14:creationId xmlns:p14="http://schemas.microsoft.com/office/powerpoint/2010/main" val="37086253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t>As shown in these 3 images. If it is too small, as in the first image, it is too sensitive to noise;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noProof="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t>if it is too large, as in the right image, the sharp details are lost.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noProof="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t>So the neighborhood-based approach depends on a well-chosen neighborhood size.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t>And ideally, different areas have different optimal neighborhood sizes.</a:t>
            </a:r>
          </a:p>
        </p:txBody>
      </p:sp>
      <p:sp>
        <p:nvSpPr>
          <p:cNvPr id="4" name="Slide Number Placeholder 3"/>
          <p:cNvSpPr>
            <a:spLocks noGrp="1"/>
          </p:cNvSpPr>
          <p:nvPr>
            <p:ph type="sldNum" sz="quarter" idx="5"/>
          </p:nvPr>
        </p:nvSpPr>
        <p:spPr/>
        <p:txBody>
          <a:bodyPr/>
          <a:lstStyle/>
          <a:p>
            <a:fld id="{32C43DC9-A88F-4AF3-ADDB-C69486BFCD37}" type="slidenum">
              <a:rPr lang="en-US" smtClean="0"/>
              <a:t>4</a:t>
            </a:fld>
            <a:endParaRPr lang="en-US"/>
          </a:p>
        </p:txBody>
      </p:sp>
    </p:spTree>
    <p:extLst>
      <p:ext uri="{BB962C8B-B14F-4D97-AF65-F5344CB8AC3E}">
        <p14:creationId xmlns:p14="http://schemas.microsoft.com/office/powerpoint/2010/main" val="173536549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When we consider the missing pixels together, the visual evaluation is shown here. </a:t>
            </a:r>
          </a:p>
          <a:p>
            <a:r>
              <a:rPr lang="en-US" noProof="0" dirty="0"/>
              <a:t>Compared to the SVD-based approach, our model does not require a window size, but provides much sharper details and is more robust to noise.</a:t>
            </a:r>
          </a:p>
          <a:p>
            <a:endParaRPr lang="en-US" noProof="0" dirty="0"/>
          </a:p>
        </p:txBody>
      </p:sp>
      <p:sp>
        <p:nvSpPr>
          <p:cNvPr id="4" name="Slide Number Placeholder 3"/>
          <p:cNvSpPr>
            <a:spLocks noGrp="1"/>
          </p:cNvSpPr>
          <p:nvPr>
            <p:ph type="sldNum" sz="quarter" idx="5"/>
          </p:nvPr>
        </p:nvSpPr>
        <p:spPr/>
        <p:txBody>
          <a:bodyPr/>
          <a:lstStyle/>
          <a:p>
            <a:fld id="{32C43DC9-A88F-4AF3-ADDB-C69486BFCD37}" type="slidenum">
              <a:rPr lang="en-US" smtClean="0"/>
              <a:t>40</a:t>
            </a:fld>
            <a:endParaRPr lang="en-US"/>
          </a:p>
        </p:txBody>
      </p:sp>
    </p:spTree>
    <p:extLst>
      <p:ext uri="{BB962C8B-B14F-4D97-AF65-F5344CB8AC3E}">
        <p14:creationId xmlns:p14="http://schemas.microsoft.com/office/powerpoint/2010/main" val="23155221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In conclusion, we have proposed two convolutional networks for surface normal estimation in this paper. The first network called GCNN, which takes the semi-dense vertex map as input and estimates the fully dense normal map as output. </a:t>
            </a:r>
          </a:p>
          <a:p>
            <a:endParaRPr lang="en-US" noProof="0" dirty="0"/>
          </a:p>
          <a:p>
            <a:r>
              <a:rPr lang="en-US" noProof="0" dirty="0"/>
              <a:t>The second network is based on the first network and also considers the lighting conditions and the illuminated images for normal estimation, and we only consider one additional illuminated image. Compared to the GCNN approach, it achieves 10% higher accuracy at 128x128 resolution. It is also robust to semi-dense inputs and provides much sharper details.</a:t>
            </a:r>
          </a:p>
          <a:p>
            <a:endParaRPr lang="en-US" noProof="0" dirty="0"/>
          </a:p>
        </p:txBody>
      </p:sp>
      <p:sp>
        <p:nvSpPr>
          <p:cNvPr id="4" name="Slide Number Placeholder 3"/>
          <p:cNvSpPr>
            <a:spLocks noGrp="1"/>
          </p:cNvSpPr>
          <p:nvPr>
            <p:ph type="sldNum" sz="quarter" idx="5"/>
          </p:nvPr>
        </p:nvSpPr>
        <p:spPr/>
        <p:txBody>
          <a:bodyPr/>
          <a:lstStyle/>
          <a:p>
            <a:fld id="{32C43DC9-A88F-4AF3-ADDB-C69486BFCD37}" type="slidenum">
              <a:rPr lang="en-US" smtClean="0"/>
              <a:t>41</a:t>
            </a:fld>
            <a:endParaRPr lang="en-US"/>
          </a:p>
        </p:txBody>
      </p:sp>
    </p:spTree>
    <p:extLst>
      <p:ext uri="{BB962C8B-B14F-4D97-AF65-F5344CB8AC3E}">
        <p14:creationId xmlns:p14="http://schemas.microsoft.com/office/powerpoint/2010/main" val="131736942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noProof="0" dirty="0" err="1"/>
              <a:t>That‘s</a:t>
            </a:r>
            <a:r>
              <a:rPr lang="de-DE" noProof="0" dirty="0"/>
              <a:t> all, </a:t>
            </a:r>
            <a:r>
              <a:rPr lang="de-DE" noProof="0" dirty="0" err="1"/>
              <a:t>thank</a:t>
            </a:r>
            <a:r>
              <a:rPr lang="de-DE" noProof="0" dirty="0"/>
              <a:t> </a:t>
            </a:r>
            <a:r>
              <a:rPr lang="de-DE" noProof="0" dirty="0" err="1"/>
              <a:t>you</a:t>
            </a:r>
            <a:r>
              <a:rPr lang="de-DE" noProof="0" dirty="0"/>
              <a:t>!</a:t>
            </a:r>
            <a:endParaRPr lang="en-US" noProof="0" dirty="0"/>
          </a:p>
        </p:txBody>
      </p:sp>
      <p:sp>
        <p:nvSpPr>
          <p:cNvPr id="4" name="Slide Number Placeholder 3"/>
          <p:cNvSpPr>
            <a:spLocks noGrp="1"/>
          </p:cNvSpPr>
          <p:nvPr>
            <p:ph type="sldNum" sz="quarter" idx="5"/>
          </p:nvPr>
        </p:nvSpPr>
        <p:spPr/>
        <p:txBody>
          <a:bodyPr/>
          <a:lstStyle/>
          <a:p>
            <a:fld id="{32C43DC9-A88F-4AF3-ADDB-C69486BFCD37}" type="slidenum">
              <a:rPr lang="en-US" smtClean="0"/>
              <a:t>42</a:t>
            </a:fld>
            <a:endParaRPr lang="en-US"/>
          </a:p>
        </p:txBody>
      </p:sp>
    </p:spTree>
    <p:extLst>
      <p:ext uri="{BB962C8B-B14F-4D97-AF65-F5344CB8AC3E}">
        <p14:creationId xmlns:p14="http://schemas.microsoft.com/office/powerpoint/2010/main" val="54398324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2C43DC9-A88F-4AF3-ADDB-C69486BFCD37}" type="slidenum">
              <a:rPr lang="en-US" smtClean="0"/>
              <a:t>44</a:t>
            </a:fld>
            <a:endParaRPr lang="en-US"/>
          </a:p>
        </p:txBody>
      </p:sp>
    </p:spTree>
    <p:extLst>
      <p:ext uri="{BB962C8B-B14F-4D97-AF65-F5344CB8AC3E}">
        <p14:creationId xmlns:p14="http://schemas.microsoft.com/office/powerpoint/2010/main" val="223927074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err="1"/>
              <a:t>For</a:t>
            </a:r>
            <a:r>
              <a:rPr lang="de-DE" dirty="0"/>
              <a:t> </a:t>
            </a:r>
            <a:r>
              <a:rPr lang="de-DE" dirty="0" err="1"/>
              <a:t>each</a:t>
            </a:r>
            <a:r>
              <a:rPr lang="de-DE" dirty="0"/>
              <a:t> </a:t>
            </a:r>
            <a:r>
              <a:rPr lang="de-DE" dirty="0" err="1"/>
              <a:t>point</a:t>
            </a:r>
            <a:r>
              <a:rPr lang="de-DE" dirty="0"/>
              <a:t>, </a:t>
            </a:r>
            <a:r>
              <a:rPr lang="de-DE" dirty="0" err="1"/>
              <a:t>we</a:t>
            </a:r>
            <a:r>
              <a:rPr lang="de-DE" dirty="0"/>
              <a:t> </a:t>
            </a:r>
            <a:r>
              <a:rPr lang="de-DE" dirty="0" err="1"/>
              <a:t>assume</a:t>
            </a:r>
            <a:r>
              <a:rPr lang="de-DE" dirty="0"/>
              <a:t> </a:t>
            </a:r>
            <a:r>
              <a:rPr lang="de-DE" dirty="0" err="1"/>
              <a:t>its</a:t>
            </a:r>
            <a:r>
              <a:rPr lang="de-DE" dirty="0"/>
              <a:t> </a:t>
            </a:r>
            <a:r>
              <a:rPr lang="de-DE" dirty="0" err="1"/>
              <a:t>neighbors</a:t>
            </a:r>
            <a:r>
              <a:rPr lang="de-DE" dirty="0"/>
              <a:t> </a:t>
            </a:r>
            <a:r>
              <a:rPr lang="de-DE" dirty="0" err="1"/>
              <a:t>within</a:t>
            </a:r>
            <a:r>
              <a:rPr lang="de-DE" dirty="0"/>
              <a:t> </a:t>
            </a:r>
            <a:r>
              <a:rPr lang="de-DE" dirty="0" err="1"/>
              <a:t>some</a:t>
            </a:r>
            <a:r>
              <a:rPr lang="de-DE" dirty="0"/>
              <a:t> </a:t>
            </a:r>
            <a:r>
              <a:rPr lang="de-DE" dirty="0" err="1"/>
              <a:t>distance</a:t>
            </a:r>
            <a:r>
              <a:rPr lang="de-DE" dirty="0"/>
              <a:t> </a:t>
            </a:r>
            <a:r>
              <a:rPr lang="de-DE" dirty="0" err="1"/>
              <a:t>are</a:t>
            </a:r>
            <a:r>
              <a:rPr lang="de-DE" dirty="0"/>
              <a:t> on </a:t>
            </a:r>
            <a:r>
              <a:rPr lang="de-DE" dirty="0" err="1"/>
              <a:t>the</a:t>
            </a:r>
            <a:r>
              <a:rPr lang="de-DE" dirty="0"/>
              <a:t> same plane, </a:t>
            </a:r>
            <a:r>
              <a:rPr lang="de-DE" dirty="0" err="1"/>
              <a:t>then</a:t>
            </a:r>
            <a:r>
              <a:rPr lang="de-DE" dirty="0"/>
              <a:t> </a:t>
            </a:r>
            <a:r>
              <a:rPr lang="de-DE" dirty="0" err="1"/>
              <a:t>we</a:t>
            </a:r>
            <a:r>
              <a:rPr lang="de-DE" dirty="0"/>
              <a:t> </a:t>
            </a:r>
            <a:r>
              <a:rPr lang="de-DE" dirty="0" err="1"/>
              <a:t>can</a:t>
            </a:r>
            <a:r>
              <a:rPr lang="de-DE" dirty="0"/>
              <a:t> </a:t>
            </a:r>
            <a:r>
              <a:rPr lang="de-DE" dirty="0" err="1"/>
              <a:t>uses</a:t>
            </a:r>
            <a:r>
              <a:rPr lang="de-DE" dirty="0"/>
              <a:t> </a:t>
            </a:r>
            <a:r>
              <a:rPr lang="de-DE" dirty="0" err="1"/>
              <a:t>these</a:t>
            </a:r>
            <a:r>
              <a:rPr lang="de-DE" dirty="0"/>
              <a:t> </a:t>
            </a:r>
            <a:r>
              <a:rPr lang="de-DE" dirty="0" err="1"/>
              <a:t>points</a:t>
            </a:r>
            <a:r>
              <a:rPr lang="de-DE" dirty="0"/>
              <a:t> </a:t>
            </a:r>
            <a:r>
              <a:rPr lang="de-DE" dirty="0" err="1"/>
              <a:t>to</a:t>
            </a:r>
            <a:r>
              <a:rPr lang="de-DE" dirty="0"/>
              <a:t> </a:t>
            </a:r>
            <a:r>
              <a:rPr lang="de-DE" dirty="0" err="1"/>
              <a:t>consctruct</a:t>
            </a:r>
            <a:r>
              <a:rPr lang="de-DE" dirty="0"/>
              <a:t> a plane. The normal </a:t>
            </a:r>
            <a:r>
              <a:rPr lang="de-DE" dirty="0" err="1"/>
              <a:t>of</a:t>
            </a:r>
            <a:r>
              <a:rPr lang="de-DE" dirty="0"/>
              <a:t> </a:t>
            </a:r>
            <a:r>
              <a:rPr lang="de-DE" dirty="0" err="1"/>
              <a:t>the</a:t>
            </a:r>
            <a:r>
              <a:rPr lang="de-DE" dirty="0"/>
              <a:t> plane </a:t>
            </a:r>
            <a:r>
              <a:rPr lang="de-DE" dirty="0" err="1"/>
              <a:t>is</a:t>
            </a:r>
            <a:r>
              <a:rPr lang="de-DE" dirty="0"/>
              <a:t> </a:t>
            </a:r>
            <a:r>
              <a:rPr lang="de-DE" dirty="0" err="1"/>
              <a:t>approximately</a:t>
            </a:r>
            <a:r>
              <a:rPr lang="de-DE" dirty="0"/>
              <a:t> </a:t>
            </a:r>
            <a:r>
              <a:rPr lang="de-DE" dirty="0" err="1"/>
              <a:t>the</a:t>
            </a:r>
            <a:r>
              <a:rPr lang="de-DE" dirty="0"/>
              <a:t> </a:t>
            </a:r>
            <a:r>
              <a:rPr lang="de-DE" dirty="0" err="1"/>
              <a:t>surface</a:t>
            </a:r>
            <a:r>
              <a:rPr lang="de-DE" dirty="0"/>
              <a:t> normal at </a:t>
            </a:r>
            <a:r>
              <a:rPr lang="de-DE" dirty="0" err="1"/>
              <a:t>this</a:t>
            </a:r>
            <a:r>
              <a:rPr lang="de-DE" dirty="0"/>
              <a:t> </a:t>
            </a:r>
            <a:r>
              <a:rPr lang="de-DE" dirty="0" err="1"/>
              <a:t>point</a:t>
            </a:r>
            <a:r>
              <a:rPr lang="de-DE" dirty="0"/>
              <a:t>.</a:t>
            </a:r>
          </a:p>
          <a:p>
            <a:r>
              <a:rPr lang="de-DE" dirty="0" err="1"/>
              <a:t>We</a:t>
            </a:r>
            <a:r>
              <a:rPr lang="de-DE" dirty="0"/>
              <a:t> do </a:t>
            </a:r>
            <a:r>
              <a:rPr lang="de-DE" dirty="0" err="1"/>
              <a:t>this</a:t>
            </a:r>
            <a:r>
              <a:rPr lang="de-DE" dirty="0"/>
              <a:t> </a:t>
            </a:r>
            <a:r>
              <a:rPr lang="de-DE" dirty="0" err="1"/>
              <a:t>point-wisely</a:t>
            </a:r>
            <a:r>
              <a:rPr lang="de-DE" dirty="0"/>
              <a:t> </a:t>
            </a:r>
            <a:r>
              <a:rPr lang="de-DE" dirty="0" err="1"/>
              <a:t>to</a:t>
            </a:r>
            <a:r>
              <a:rPr lang="de-DE" dirty="0"/>
              <a:t> </a:t>
            </a:r>
            <a:r>
              <a:rPr lang="de-DE" dirty="0" err="1"/>
              <a:t>get</a:t>
            </a:r>
            <a:r>
              <a:rPr lang="de-DE" dirty="0"/>
              <a:t> </a:t>
            </a:r>
            <a:r>
              <a:rPr lang="de-DE" dirty="0" err="1"/>
              <a:t>the</a:t>
            </a:r>
            <a:r>
              <a:rPr lang="de-DE" dirty="0"/>
              <a:t> final normal </a:t>
            </a:r>
            <a:r>
              <a:rPr lang="de-DE" dirty="0" err="1"/>
              <a:t>map</a:t>
            </a:r>
            <a:r>
              <a:rPr lang="de-DE" dirty="0"/>
              <a:t>.</a:t>
            </a:r>
          </a:p>
          <a:p>
            <a:endParaRPr lang="en-US" dirty="0"/>
          </a:p>
          <a:p>
            <a:r>
              <a:rPr lang="en-US" dirty="0"/>
              <a:t>Drawbacks: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latin typeface="Calibri" panose="020F0502020204030204" pitchFamily="34" charset="0"/>
                <a:cs typeface="Calibri" panose="020F0502020204030204" pitchFamily="34" charset="0"/>
              </a:rPr>
              <a:t>Normal map is only Semi-dense if mapped on mesh (dense), that is not good at all</a:t>
            </a:r>
            <a:endParaRPr lang="de-DE" sz="1200" dirty="0">
              <a:solidFill>
                <a:schemeClr val="bg1"/>
              </a:solidFill>
              <a:latin typeface="Calibri" panose="020F0502020204030204" pitchFamily="34" charset="0"/>
              <a:cs typeface="Calibri" panose="020F0502020204030204" pitchFamily="34" charset="0"/>
            </a:endParaRPr>
          </a:p>
          <a:p>
            <a:endParaRPr lang="en-US" dirty="0"/>
          </a:p>
        </p:txBody>
      </p:sp>
      <p:sp>
        <p:nvSpPr>
          <p:cNvPr id="4" name="Slide Number Placeholder 3"/>
          <p:cNvSpPr>
            <a:spLocks noGrp="1"/>
          </p:cNvSpPr>
          <p:nvPr>
            <p:ph type="sldNum" sz="quarter" idx="5"/>
          </p:nvPr>
        </p:nvSpPr>
        <p:spPr/>
        <p:txBody>
          <a:bodyPr/>
          <a:lstStyle/>
          <a:p>
            <a:fld id="{32C43DC9-A88F-4AF3-ADDB-C69486BFCD37}" type="slidenum">
              <a:rPr lang="en-US" smtClean="0"/>
              <a:t>46</a:t>
            </a:fld>
            <a:endParaRPr lang="en-US"/>
          </a:p>
        </p:txBody>
      </p:sp>
    </p:spTree>
    <p:extLst>
      <p:ext uri="{BB962C8B-B14F-4D97-AF65-F5344CB8AC3E}">
        <p14:creationId xmlns:p14="http://schemas.microsoft.com/office/powerpoint/2010/main" val="113278248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Skip connections: Propagate detailed color or texture information to the decoder of that region</a:t>
            </a:r>
          </a:p>
        </p:txBody>
      </p:sp>
      <p:sp>
        <p:nvSpPr>
          <p:cNvPr id="4" name="Date Placeholder 3"/>
          <p:cNvSpPr>
            <a:spLocks noGrp="1"/>
          </p:cNvSpPr>
          <p:nvPr>
            <p:ph type="dt" idx="1"/>
          </p:nvPr>
        </p:nvSpPr>
        <p:spPr/>
        <p:txBody>
          <a:bodyPr/>
          <a:lstStyle/>
          <a:p>
            <a:pPr rtl="0"/>
            <a:fld id="{A5A5ADE8-1FB8-43FD-A675-2B613EE00B6F}" type="datetime1">
              <a:rPr lang="de-DE" smtClean="0"/>
              <a:t>04.09.2022</a:t>
            </a:fld>
            <a:endParaRPr lang="en-US"/>
          </a:p>
        </p:txBody>
      </p:sp>
      <p:sp>
        <p:nvSpPr>
          <p:cNvPr id="5" name="Slide Number Placeholder 4"/>
          <p:cNvSpPr>
            <a:spLocks noGrp="1"/>
          </p:cNvSpPr>
          <p:nvPr>
            <p:ph type="sldNum" sz="quarter" idx="5"/>
          </p:nvPr>
        </p:nvSpPr>
        <p:spPr/>
        <p:txBody>
          <a:bodyPr/>
          <a:lstStyle/>
          <a:p>
            <a:pPr rtl="0"/>
            <a:fld id="{01B41D33-19C8-4450-B3C5-BE83E9C8F0BC}" type="slidenum">
              <a:rPr lang="en-US" smtClean="0"/>
              <a:t>50</a:t>
            </a:fld>
            <a:endParaRPr lang="en-US"/>
          </a:p>
        </p:txBody>
      </p:sp>
    </p:spTree>
    <p:extLst>
      <p:ext uri="{BB962C8B-B14F-4D97-AF65-F5344CB8AC3E}">
        <p14:creationId xmlns:p14="http://schemas.microsoft.com/office/powerpoint/2010/main" val="11348667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Fully </a:t>
            </a:r>
            <a:r>
              <a:rPr lang="de-DE" dirty="0" err="1"/>
              <a:t>dense</a:t>
            </a:r>
            <a:r>
              <a:rPr lang="de-DE" dirty="0"/>
              <a:t> </a:t>
            </a:r>
            <a:r>
              <a:rPr lang="de-DE" dirty="0" err="1"/>
              <a:t>input</a:t>
            </a:r>
            <a:r>
              <a:rPr lang="de-DE" dirty="0"/>
              <a:t>, </a:t>
            </a:r>
            <a:r>
              <a:rPr lang="de-DE" dirty="0" err="1"/>
              <a:t>good</a:t>
            </a:r>
            <a:r>
              <a:rPr lang="de-DE" dirty="0"/>
              <a:t> </a:t>
            </a:r>
            <a:r>
              <a:rPr lang="de-DE" dirty="0" err="1"/>
              <a:t>result</a:t>
            </a:r>
            <a:r>
              <a:rPr lang="de-DE" dirty="0"/>
              <a:t>, </a:t>
            </a:r>
            <a:r>
              <a:rPr lang="de-DE" dirty="0" err="1"/>
              <a:t>the</a:t>
            </a:r>
            <a:r>
              <a:rPr lang="de-DE" dirty="0"/>
              <a:t> </a:t>
            </a:r>
            <a:r>
              <a:rPr lang="de-DE" dirty="0" err="1"/>
              <a:t>window</a:t>
            </a:r>
            <a:r>
              <a:rPr lang="de-DE" dirty="0"/>
              <a:t> </a:t>
            </a:r>
            <a:r>
              <a:rPr lang="de-DE" dirty="0" err="1"/>
              <a:t>size</a:t>
            </a:r>
            <a:r>
              <a:rPr lang="de-DE" dirty="0"/>
              <a:t> </a:t>
            </a:r>
            <a:r>
              <a:rPr lang="de-DE" dirty="0" err="1"/>
              <a:t>is</a:t>
            </a:r>
            <a:r>
              <a:rPr lang="de-DE" dirty="0"/>
              <a:t> </a:t>
            </a:r>
            <a:r>
              <a:rPr lang="de-DE" dirty="0" err="1"/>
              <a:t>already</a:t>
            </a:r>
            <a:r>
              <a:rPr lang="de-DE" dirty="0"/>
              <a:t> </a:t>
            </a:r>
            <a:r>
              <a:rPr lang="de-DE" dirty="0" err="1"/>
              <a:t>the</a:t>
            </a:r>
            <a:r>
              <a:rPr lang="de-DE" dirty="0"/>
              <a:t> </a:t>
            </a:r>
            <a:r>
              <a:rPr lang="de-DE" dirty="0" err="1"/>
              <a:t>smallest</a:t>
            </a:r>
            <a:r>
              <a:rPr lang="de-DE" dirty="0"/>
              <a:t>, but </a:t>
            </a:r>
            <a:r>
              <a:rPr lang="de-DE" dirty="0" err="1"/>
              <a:t>the</a:t>
            </a:r>
            <a:r>
              <a:rPr lang="de-DE" dirty="0"/>
              <a:t> </a:t>
            </a:r>
            <a:r>
              <a:rPr lang="de-DE" dirty="0" err="1"/>
              <a:t>detail</a:t>
            </a:r>
            <a:r>
              <a:rPr lang="de-DE" dirty="0"/>
              <a:t> </a:t>
            </a:r>
            <a:r>
              <a:rPr lang="de-DE" dirty="0" err="1"/>
              <a:t>is</a:t>
            </a:r>
            <a:r>
              <a:rPr lang="de-DE" dirty="0"/>
              <a:t> still </a:t>
            </a:r>
            <a:r>
              <a:rPr lang="de-DE" dirty="0" err="1"/>
              <a:t>missing</a:t>
            </a:r>
            <a:r>
              <a:rPr lang="de-DE" dirty="0"/>
              <a:t>.</a:t>
            </a:r>
          </a:p>
        </p:txBody>
      </p:sp>
      <p:sp>
        <p:nvSpPr>
          <p:cNvPr id="4" name="Slide Number Placeholder 3"/>
          <p:cNvSpPr>
            <a:spLocks noGrp="1"/>
          </p:cNvSpPr>
          <p:nvPr>
            <p:ph type="sldNum" sz="quarter" idx="5"/>
          </p:nvPr>
        </p:nvSpPr>
        <p:spPr/>
        <p:txBody>
          <a:bodyPr/>
          <a:lstStyle/>
          <a:p>
            <a:fld id="{32C43DC9-A88F-4AF3-ADDB-C69486BFCD37}" type="slidenum">
              <a:rPr lang="en-US" smtClean="0"/>
              <a:t>51</a:t>
            </a:fld>
            <a:endParaRPr lang="en-US"/>
          </a:p>
        </p:txBody>
      </p:sp>
    </p:spTree>
    <p:extLst>
      <p:ext uri="{BB962C8B-B14F-4D97-AF65-F5344CB8AC3E}">
        <p14:creationId xmlns:p14="http://schemas.microsoft.com/office/powerpoint/2010/main" val="180434565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err="1"/>
              <a:t>For</a:t>
            </a:r>
            <a:r>
              <a:rPr lang="de-DE" dirty="0"/>
              <a:t> </a:t>
            </a:r>
            <a:r>
              <a:rPr lang="de-DE" dirty="0" err="1"/>
              <a:t>the</a:t>
            </a:r>
            <a:r>
              <a:rPr lang="de-DE" dirty="0"/>
              <a:t> semi-</a:t>
            </a:r>
            <a:r>
              <a:rPr lang="de-DE" dirty="0" err="1"/>
              <a:t>dense</a:t>
            </a:r>
            <a:r>
              <a:rPr lang="de-DE" dirty="0"/>
              <a:t> </a:t>
            </a:r>
            <a:r>
              <a:rPr lang="de-DE" dirty="0" err="1"/>
              <a:t>input</a:t>
            </a:r>
            <a:r>
              <a:rPr lang="de-DE" dirty="0"/>
              <a:t>, </a:t>
            </a:r>
            <a:r>
              <a:rPr lang="de-DE" dirty="0" err="1"/>
              <a:t>the</a:t>
            </a:r>
            <a:r>
              <a:rPr lang="de-DE" dirty="0"/>
              <a:t> </a:t>
            </a:r>
            <a:r>
              <a:rPr lang="de-DE" dirty="0" err="1"/>
              <a:t>result</a:t>
            </a:r>
            <a:r>
              <a:rPr lang="de-DE" dirty="0"/>
              <a:t> </a:t>
            </a:r>
            <a:r>
              <a:rPr lang="de-DE" dirty="0" err="1"/>
              <a:t>goes</a:t>
            </a:r>
            <a:r>
              <a:rPr lang="de-DE" dirty="0"/>
              <a:t> </a:t>
            </a:r>
            <a:r>
              <a:rPr lang="de-DE" dirty="0" err="1"/>
              <a:t>worse</a:t>
            </a:r>
            <a:r>
              <a:rPr lang="de-DE" dirty="0"/>
              <a:t>, </a:t>
            </a:r>
            <a:r>
              <a:rPr lang="de-DE" dirty="0" err="1"/>
              <a:t>even</a:t>
            </a:r>
            <a:r>
              <a:rPr lang="de-DE" dirty="0"/>
              <a:t> </a:t>
            </a:r>
            <a:r>
              <a:rPr lang="de-DE" dirty="0" err="1"/>
              <a:t>the</a:t>
            </a:r>
            <a:r>
              <a:rPr lang="de-DE" dirty="0"/>
              <a:t> smooth </a:t>
            </a:r>
            <a:r>
              <a:rPr lang="de-DE" dirty="0" err="1"/>
              <a:t>area</a:t>
            </a:r>
            <a:r>
              <a:rPr lang="de-DE" dirty="0"/>
              <a:t>(</a:t>
            </a:r>
            <a:r>
              <a:rPr lang="de-DE" dirty="0" err="1"/>
              <a:t>skin</a:t>
            </a:r>
            <a:r>
              <a:rPr lang="de-DE" dirty="0"/>
              <a:t>) </a:t>
            </a:r>
            <a:r>
              <a:rPr lang="de-DE" dirty="0" err="1"/>
              <a:t>is</a:t>
            </a:r>
            <a:r>
              <a:rPr lang="de-DE" dirty="0"/>
              <a:t> not </a:t>
            </a:r>
            <a:r>
              <a:rPr lang="de-DE" dirty="0" err="1"/>
              <a:t>accurate</a:t>
            </a:r>
            <a:r>
              <a:rPr lang="de-DE" dirty="0"/>
              <a:t>.</a:t>
            </a:r>
            <a:endParaRPr lang="en-US" dirty="0"/>
          </a:p>
        </p:txBody>
      </p:sp>
      <p:sp>
        <p:nvSpPr>
          <p:cNvPr id="4" name="Slide Number Placeholder 3"/>
          <p:cNvSpPr>
            <a:spLocks noGrp="1"/>
          </p:cNvSpPr>
          <p:nvPr>
            <p:ph type="sldNum" sz="quarter" idx="5"/>
          </p:nvPr>
        </p:nvSpPr>
        <p:spPr/>
        <p:txBody>
          <a:bodyPr/>
          <a:lstStyle/>
          <a:p>
            <a:fld id="{32C43DC9-A88F-4AF3-ADDB-C69486BFCD37}" type="slidenum">
              <a:rPr lang="en-US" smtClean="0"/>
              <a:t>52</a:t>
            </a:fld>
            <a:endParaRPr lang="en-US"/>
          </a:p>
        </p:txBody>
      </p:sp>
    </p:spTree>
    <p:extLst>
      <p:ext uri="{BB962C8B-B14F-4D97-AF65-F5344CB8AC3E}">
        <p14:creationId xmlns:p14="http://schemas.microsoft.com/office/powerpoint/2010/main" val="37345106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t>To mitigate this problem, we use a Deep Learning based approach to estimate the surface </a:t>
            </a:r>
            <a:r>
              <a:rPr lang="en-US" noProof="0" dirty="0" err="1"/>
              <a:t>normals</a:t>
            </a:r>
            <a:r>
              <a:rPr lang="en-US" noProof="0" dirty="0"/>
              <a:t>. Thus, we do not search for an optimal window size, but let the network parameters decide the normal directions.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noProof="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noProof="0" dirty="0"/>
          </a:p>
        </p:txBody>
      </p:sp>
      <p:sp>
        <p:nvSpPr>
          <p:cNvPr id="4" name="Slide Number Placeholder 3"/>
          <p:cNvSpPr>
            <a:spLocks noGrp="1"/>
          </p:cNvSpPr>
          <p:nvPr>
            <p:ph type="sldNum" sz="quarter" idx="5"/>
          </p:nvPr>
        </p:nvSpPr>
        <p:spPr/>
        <p:txBody>
          <a:bodyPr/>
          <a:lstStyle/>
          <a:p>
            <a:fld id="{32C43DC9-A88F-4AF3-ADDB-C69486BFCD37}" type="slidenum">
              <a:rPr lang="en-US" smtClean="0"/>
              <a:t>5</a:t>
            </a:fld>
            <a:endParaRPr lang="en-US"/>
          </a:p>
        </p:txBody>
      </p:sp>
    </p:spTree>
    <p:extLst>
      <p:ext uri="{BB962C8B-B14F-4D97-AF65-F5344CB8AC3E}">
        <p14:creationId xmlns:p14="http://schemas.microsoft.com/office/powerpoint/2010/main" val="26872668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t>And moreover, inspired by the photometric stereo,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t>there are theoretical relationships between the light, the normal, and the albedo of the ground color. We consider using an extra strong directional light to illuminate the object surface, then we use a camera to obtain a fully dense illuminated image, and also, based on the depth map and the known calibration matrix, we can calculate the corresponding light directions of each pixel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noProof="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t>So we consider using the illuminated image, depth map and light map to further improve the result of normal estimation.</a:t>
            </a:r>
          </a:p>
        </p:txBody>
      </p:sp>
      <p:sp>
        <p:nvSpPr>
          <p:cNvPr id="4" name="Slide Number Placeholder 3"/>
          <p:cNvSpPr>
            <a:spLocks noGrp="1"/>
          </p:cNvSpPr>
          <p:nvPr>
            <p:ph type="sldNum" sz="quarter" idx="5"/>
          </p:nvPr>
        </p:nvSpPr>
        <p:spPr/>
        <p:txBody>
          <a:bodyPr/>
          <a:lstStyle/>
          <a:p>
            <a:fld id="{32C43DC9-A88F-4AF3-ADDB-C69486BFCD37}" type="slidenum">
              <a:rPr lang="en-US" smtClean="0"/>
              <a:t>6</a:t>
            </a:fld>
            <a:endParaRPr lang="en-US"/>
          </a:p>
        </p:txBody>
      </p:sp>
    </p:spTree>
    <p:extLst>
      <p:ext uri="{BB962C8B-B14F-4D97-AF65-F5344CB8AC3E}">
        <p14:creationId xmlns:p14="http://schemas.microsoft.com/office/powerpoint/2010/main" val="2332141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hopefully achieve a better result compared to the neighborhood-based approach.</a:t>
            </a:r>
          </a:p>
        </p:txBody>
      </p:sp>
      <p:sp>
        <p:nvSpPr>
          <p:cNvPr id="4" name="Slide Number Placeholder 3"/>
          <p:cNvSpPr>
            <a:spLocks noGrp="1"/>
          </p:cNvSpPr>
          <p:nvPr>
            <p:ph type="sldNum" sz="quarter" idx="5"/>
          </p:nvPr>
        </p:nvSpPr>
        <p:spPr/>
        <p:txBody>
          <a:bodyPr/>
          <a:lstStyle/>
          <a:p>
            <a:fld id="{32C43DC9-A88F-4AF3-ADDB-C69486BFCD37}" type="slidenum">
              <a:rPr lang="en-US" smtClean="0"/>
              <a:t>7</a:t>
            </a:fld>
            <a:endParaRPr lang="en-US"/>
          </a:p>
        </p:txBody>
      </p:sp>
    </p:spTree>
    <p:extLst>
      <p:ext uri="{BB962C8B-B14F-4D97-AF65-F5344CB8AC3E}">
        <p14:creationId xmlns:p14="http://schemas.microsoft.com/office/powerpoint/2010/main" val="15420672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In our approach, we first developed a CNN network for normal estimation based on gated convolution called GCNN. The network takes a semi-dense depth map as input and outputs a fully dense surface normal map.</a:t>
            </a:r>
          </a:p>
          <a:p>
            <a:endParaRPr lang="en-US" noProof="0" dirty="0"/>
          </a:p>
          <a:p>
            <a:r>
              <a:rPr lang="en-US" noProof="0" dirty="0"/>
              <a:t>Then, we improved the depth map-based approach by developing another network based on the same model but using the illuminated calibrated RGB-D image as input and also estimating the surface normal map.</a:t>
            </a:r>
          </a:p>
          <a:p>
            <a:endParaRPr lang="en-US" noProof="0" dirty="0"/>
          </a:p>
          <a:p>
            <a:r>
              <a:rPr lang="en-US" noProof="0" dirty="0"/>
              <a:t>In our evaluation experiments, we found that the second approach using RGB-D images has better performance than the first approach using only the depth map. </a:t>
            </a:r>
          </a:p>
        </p:txBody>
      </p:sp>
      <p:sp>
        <p:nvSpPr>
          <p:cNvPr id="4" name="Slide Number Placeholder 3"/>
          <p:cNvSpPr>
            <a:spLocks noGrp="1"/>
          </p:cNvSpPr>
          <p:nvPr>
            <p:ph type="sldNum" sz="quarter" idx="5"/>
          </p:nvPr>
        </p:nvSpPr>
        <p:spPr/>
        <p:txBody>
          <a:bodyPr/>
          <a:lstStyle/>
          <a:p>
            <a:fld id="{32C43DC9-A88F-4AF3-ADDB-C69486BFCD37}" type="slidenum">
              <a:rPr lang="en-US" smtClean="0"/>
              <a:t>8</a:t>
            </a:fld>
            <a:endParaRPr lang="en-US"/>
          </a:p>
        </p:txBody>
      </p:sp>
    </p:spTree>
    <p:extLst>
      <p:ext uri="{BB962C8B-B14F-4D97-AF65-F5344CB8AC3E}">
        <p14:creationId xmlns:p14="http://schemas.microsoft.com/office/powerpoint/2010/main" val="33340773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So let me introduce the first proposed network GCNN. </a:t>
            </a:r>
          </a:p>
          <a:p>
            <a:r>
              <a:rPr lang="en-US" noProof="0" dirty="0"/>
              <a:t>It is designed to solve tasks where the input data is semi-dense, but we want the output data to be as dense as possible.</a:t>
            </a:r>
          </a:p>
          <a:p>
            <a:r>
              <a:rPr lang="en-US" noProof="0" dirty="0"/>
              <a:t>And for the normal inference task, we want the output to have the same resolution as the input, so we have a 1-1 mapping, each normal corresponds to one pixel. </a:t>
            </a:r>
          </a:p>
        </p:txBody>
      </p:sp>
      <p:sp>
        <p:nvSpPr>
          <p:cNvPr id="4" name="Slide Number Placeholder 3"/>
          <p:cNvSpPr>
            <a:spLocks noGrp="1"/>
          </p:cNvSpPr>
          <p:nvPr>
            <p:ph type="sldNum" sz="quarter" idx="5"/>
          </p:nvPr>
        </p:nvSpPr>
        <p:spPr/>
        <p:txBody>
          <a:bodyPr/>
          <a:lstStyle/>
          <a:p>
            <a:fld id="{32C43DC9-A88F-4AF3-ADDB-C69486BFCD37}" type="slidenum">
              <a:rPr lang="en-US" smtClean="0"/>
              <a:t>9</a:t>
            </a:fld>
            <a:endParaRPr lang="en-US"/>
          </a:p>
        </p:txBody>
      </p:sp>
    </p:spTree>
    <p:extLst>
      <p:ext uri="{BB962C8B-B14F-4D97-AF65-F5344CB8AC3E}">
        <p14:creationId xmlns:p14="http://schemas.microsoft.com/office/powerpoint/2010/main" val="20888785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89A662-BF9A-E896-3E92-5A1FC6C154C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EB1E989-AB1D-5A70-50EE-51126398418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0B5AFC3-7267-1681-B604-01241AE257EE}"/>
              </a:ext>
            </a:extLst>
          </p:cNvPr>
          <p:cNvSpPr>
            <a:spLocks noGrp="1"/>
          </p:cNvSpPr>
          <p:nvPr>
            <p:ph type="dt" sz="half" idx="10"/>
          </p:nvPr>
        </p:nvSpPr>
        <p:spPr/>
        <p:txBody>
          <a:bodyPr/>
          <a:lstStyle/>
          <a:p>
            <a:fld id="{356F3D19-72BE-420D-9F0E-7B3A6CFE71EE}" type="datetimeFigureOut">
              <a:rPr lang="en-US" smtClean="0"/>
              <a:t>9/4/2022</a:t>
            </a:fld>
            <a:endParaRPr lang="en-US"/>
          </a:p>
        </p:txBody>
      </p:sp>
      <p:sp>
        <p:nvSpPr>
          <p:cNvPr id="5" name="Footer Placeholder 4">
            <a:extLst>
              <a:ext uri="{FF2B5EF4-FFF2-40B4-BE49-F238E27FC236}">
                <a16:creationId xmlns:a16="http://schemas.microsoft.com/office/drawing/2014/main" id="{75953C11-D372-A5FC-C9E9-CA565EB534C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A5AAB15-ED50-7810-C740-C044C9200BD5}"/>
              </a:ext>
            </a:extLst>
          </p:cNvPr>
          <p:cNvSpPr>
            <a:spLocks noGrp="1"/>
          </p:cNvSpPr>
          <p:nvPr>
            <p:ph type="sldNum" sz="quarter" idx="12"/>
          </p:nvPr>
        </p:nvSpPr>
        <p:spPr/>
        <p:txBody>
          <a:bodyPr/>
          <a:lstStyle/>
          <a:p>
            <a:fld id="{A429C1A6-CB3F-4E10-A34F-0D02B939DEE9}" type="slidenum">
              <a:rPr lang="en-US" smtClean="0"/>
              <a:t>‹#›</a:t>
            </a:fld>
            <a:endParaRPr lang="en-US"/>
          </a:p>
        </p:txBody>
      </p:sp>
    </p:spTree>
    <p:extLst>
      <p:ext uri="{BB962C8B-B14F-4D97-AF65-F5344CB8AC3E}">
        <p14:creationId xmlns:p14="http://schemas.microsoft.com/office/powerpoint/2010/main" val="30474136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8074AE-FABA-380D-6196-FE9CFC5A49D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CC17875-BD44-55CF-7BD9-F3FE3A15CFB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E52CBE2-63BE-6294-D7BD-0AE6882F9E22}"/>
              </a:ext>
            </a:extLst>
          </p:cNvPr>
          <p:cNvSpPr>
            <a:spLocks noGrp="1"/>
          </p:cNvSpPr>
          <p:nvPr>
            <p:ph type="dt" sz="half" idx="10"/>
          </p:nvPr>
        </p:nvSpPr>
        <p:spPr/>
        <p:txBody>
          <a:bodyPr/>
          <a:lstStyle/>
          <a:p>
            <a:fld id="{356F3D19-72BE-420D-9F0E-7B3A6CFE71EE}" type="datetimeFigureOut">
              <a:rPr lang="en-US" smtClean="0"/>
              <a:t>9/4/2022</a:t>
            </a:fld>
            <a:endParaRPr lang="en-US"/>
          </a:p>
        </p:txBody>
      </p:sp>
      <p:sp>
        <p:nvSpPr>
          <p:cNvPr id="5" name="Footer Placeholder 4">
            <a:extLst>
              <a:ext uri="{FF2B5EF4-FFF2-40B4-BE49-F238E27FC236}">
                <a16:creationId xmlns:a16="http://schemas.microsoft.com/office/drawing/2014/main" id="{03642B20-5125-9F63-6AEF-321B30FEB5F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AF7D2F-BA81-6443-39B6-4DF1B9B3044E}"/>
              </a:ext>
            </a:extLst>
          </p:cNvPr>
          <p:cNvSpPr>
            <a:spLocks noGrp="1"/>
          </p:cNvSpPr>
          <p:nvPr>
            <p:ph type="sldNum" sz="quarter" idx="12"/>
          </p:nvPr>
        </p:nvSpPr>
        <p:spPr/>
        <p:txBody>
          <a:bodyPr/>
          <a:lstStyle/>
          <a:p>
            <a:fld id="{A429C1A6-CB3F-4E10-A34F-0D02B939DEE9}" type="slidenum">
              <a:rPr lang="en-US" smtClean="0"/>
              <a:t>‹#›</a:t>
            </a:fld>
            <a:endParaRPr lang="en-US"/>
          </a:p>
        </p:txBody>
      </p:sp>
    </p:spTree>
    <p:extLst>
      <p:ext uri="{BB962C8B-B14F-4D97-AF65-F5344CB8AC3E}">
        <p14:creationId xmlns:p14="http://schemas.microsoft.com/office/powerpoint/2010/main" val="3224383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EE2042C-8C1D-304C-EE9A-697CE4310D6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02AF714-94C6-5576-491B-BF0B84830F3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A6B213D-6964-EF12-6575-ACCEA7AC4654}"/>
              </a:ext>
            </a:extLst>
          </p:cNvPr>
          <p:cNvSpPr>
            <a:spLocks noGrp="1"/>
          </p:cNvSpPr>
          <p:nvPr>
            <p:ph type="dt" sz="half" idx="10"/>
          </p:nvPr>
        </p:nvSpPr>
        <p:spPr/>
        <p:txBody>
          <a:bodyPr/>
          <a:lstStyle/>
          <a:p>
            <a:fld id="{356F3D19-72BE-420D-9F0E-7B3A6CFE71EE}" type="datetimeFigureOut">
              <a:rPr lang="en-US" smtClean="0"/>
              <a:t>9/4/2022</a:t>
            </a:fld>
            <a:endParaRPr lang="en-US"/>
          </a:p>
        </p:txBody>
      </p:sp>
      <p:sp>
        <p:nvSpPr>
          <p:cNvPr id="5" name="Footer Placeholder 4">
            <a:extLst>
              <a:ext uri="{FF2B5EF4-FFF2-40B4-BE49-F238E27FC236}">
                <a16:creationId xmlns:a16="http://schemas.microsoft.com/office/drawing/2014/main" id="{74162424-8652-58E6-8701-918A0650D6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5E03D5F-213A-80B7-1967-00585ED94350}"/>
              </a:ext>
            </a:extLst>
          </p:cNvPr>
          <p:cNvSpPr>
            <a:spLocks noGrp="1"/>
          </p:cNvSpPr>
          <p:nvPr>
            <p:ph type="sldNum" sz="quarter" idx="12"/>
          </p:nvPr>
        </p:nvSpPr>
        <p:spPr/>
        <p:txBody>
          <a:bodyPr/>
          <a:lstStyle/>
          <a:p>
            <a:fld id="{A429C1A6-CB3F-4E10-A34F-0D02B939DEE9}" type="slidenum">
              <a:rPr lang="en-US" smtClean="0"/>
              <a:t>‹#›</a:t>
            </a:fld>
            <a:endParaRPr lang="en-US"/>
          </a:p>
        </p:txBody>
      </p:sp>
    </p:spTree>
    <p:extLst>
      <p:ext uri="{BB962C8B-B14F-4D97-AF65-F5344CB8AC3E}">
        <p14:creationId xmlns:p14="http://schemas.microsoft.com/office/powerpoint/2010/main" val="11302624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F55F0F-E2A5-21A2-31D7-CF8BF50A147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83B8B16-30CE-CBD7-075F-EE4273FFAAC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C8277C9-2303-60F5-AEA7-124359DC481C}"/>
              </a:ext>
            </a:extLst>
          </p:cNvPr>
          <p:cNvSpPr>
            <a:spLocks noGrp="1"/>
          </p:cNvSpPr>
          <p:nvPr>
            <p:ph type="dt" sz="half" idx="10"/>
          </p:nvPr>
        </p:nvSpPr>
        <p:spPr/>
        <p:txBody>
          <a:bodyPr/>
          <a:lstStyle/>
          <a:p>
            <a:fld id="{356F3D19-72BE-420D-9F0E-7B3A6CFE71EE}" type="datetimeFigureOut">
              <a:rPr lang="en-US" smtClean="0"/>
              <a:t>9/4/2022</a:t>
            </a:fld>
            <a:endParaRPr lang="en-US"/>
          </a:p>
        </p:txBody>
      </p:sp>
      <p:sp>
        <p:nvSpPr>
          <p:cNvPr id="5" name="Footer Placeholder 4">
            <a:extLst>
              <a:ext uri="{FF2B5EF4-FFF2-40B4-BE49-F238E27FC236}">
                <a16:creationId xmlns:a16="http://schemas.microsoft.com/office/drawing/2014/main" id="{055A2B14-7330-B1C1-EB7F-578B3203B09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C7116B6-CC19-CB73-B125-FE8D30241E08}"/>
              </a:ext>
            </a:extLst>
          </p:cNvPr>
          <p:cNvSpPr>
            <a:spLocks noGrp="1"/>
          </p:cNvSpPr>
          <p:nvPr>
            <p:ph type="sldNum" sz="quarter" idx="12"/>
          </p:nvPr>
        </p:nvSpPr>
        <p:spPr/>
        <p:txBody>
          <a:bodyPr/>
          <a:lstStyle/>
          <a:p>
            <a:fld id="{A429C1A6-CB3F-4E10-A34F-0D02B939DEE9}" type="slidenum">
              <a:rPr lang="en-US" smtClean="0"/>
              <a:t>‹#›</a:t>
            </a:fld>
            <a:endParaRPr lang="en-US"/>
          </a:p>
        </p:txBody>
      </p:sp>
    </p:spTree>
    <p:extLst>
      <p:ext uri="{BB962C8B-B14F-4D97-AF65-F5344CB8AC3E}">
        <p14:creationId xmlns:p14="http://schemas.microsoft.com/office/powerpoint/2010/main" val="40461925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6222F9-4E49-C4D1-90A2-188D30C3D85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8451F6F-7A58-F148-6891-B54405F6D1E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7E6E380-9259-6F04-EBBE-8D7B31CF7660}"/>
              </a:ext>
            </a:extLst>
          </p:cNvPr>
          <p:cNvSpPr>
            <a:spLocks noGrp="1"/>
          </p:cNvSpPr>
          <p:nvPr>
            <p:ph type="dt" sz="half" idx="10"/>
          </p:nvPr>
        </p:nvSpPr>
        <p:spPr/>
        <p:txBody>
          <a:bodyPr/>
          <a:lstStyle/>
          <a:p>
            <a:fld id="{356F3D19-72BE-420D-9F0E-7B3A6CFE71EE}" type="datetimeFigureOut">
              <a:rPr lang="en-US" smtClean="0"/>
              <a:t>9/4/2022</a:t>
            </a:fld>
            <a:endParaRPr lang="en-US"/>
          </a:p>
        </p:txBody>
      </p:sp>
      <p:sp>
        <p:nvSpPr>
          <p:cNvPr id="5" name="Footer Placeholder 4">
            <a:extLst>
              <a:ext uri="{FF2B5EF4-FFF2-40B4-BE49-F238E27FC236}">
                <a16:creationId xmlns:a16="http://schemas.microsoft.com/office/drawing/2014/main" id="{5CD8AF2F-1F44-3E4B-F908-97D6D0A77C5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71BE947-1559-B2F1-1283-B7F6FE6CB0CB}"/>
              </a:ext>
            </a:extLst>
          </p:cNvPr>
          <p:cNvSpPr>
            <a:spLocks noGrp="1"/>
          </p:cNvSpPr>
          <p:nvPr>
            <p:ph type="sldNum" sz="quarter" idx="12"/>
          </p:nvPr>
        </p:nvSpPr>
        <p:spPr/>
        <p:txBody>
          <a:bodyPr/>
          <a:lstStyle/>
          <a:p>
            <a:fld id="{A429C1A6-CB3F-4E10-A34F-0D02B939DEE9}" type="slidenum">
              <a:rPr lang="en-US" smtClean="0"/>
              <a:t>‹#›</a:t>
            </a:fld>
            <a:endParaRPr lang="en-US"/>
          </a:p>
        </p:txBody>
      </p:sp>
    </p:spTree>
    <p:extLst>
      <p:ext uri="{BB962C8B-B14F-4D97-AF65-F5344CB8AC3E}">
        <p14:creationId xmlns:p14="http://schemas.microsoft.com/office/powerpoint/2010/main" val="31040412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00FF20-60CC-BF90-D850-E7656A27704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38EB230-CBB7-3A29-4CC7-E8CEBD474DA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27BCE8-79F0-A143-F414-7EECBEB0693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10EE019-4211-1144-7F60-D5BE1FA0829D}"/>
              </a:ext>
            </a:extLst>
          </p:cNvPr>
          <p:cNvSpPr>
            <a:spLocks noGrp="1"/>
          </p:cNvSpPr>
          <p:nvPr>
            <p:ph type="dt" sz="half" idx="10"/>
          </p:nvPr>
        </p:nvSpPr>
        <p:spPr/>
        <p:txBody>
          <a:bodyPr/>
          <a:lstStyle/>
          <a:p>
            <a:fld id="{356F3D19-72BE-420D-9F0E-7B3A6CFE71EE}" type="datetimeFigureOut">
              <a:rPr lang="en-US" smtClean="0"/>
              <a:t>9/4/2022</a:t>
            </a:fld>
            <a:endParaRPr lang="en-US"/>
          </a:p>
        </p:txBody>
      </p:sp>
      <p:sp>
        <p:nvSpPr>
          <p:cNvPr id="6" name="Footer Placeholder 5">
            <a:extLst>
              <a:ext uri="{FF2B5EF4-FFF2-40B4-BE49-F238E27FC236}">
                <a16:creationId xmlns:a16="http://schemas.microsoft.com/office/drawing/2014/main" id="{6C9ED166-5673-78AA-CD6B-65B09D8CA2B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98EC3AD-E20E-17D8-08E5-19C422195665}"/>
              </a:ext>
            </a:extLst>
          </p:cNvPr>
          <p:cNvSpPr>
            <a:spLocks noGrp="1"/>
          </p:cNvSpPr>
          <p:nvPr>
            <p:ph type="sldNum" sz="quarter" idx="12"/>
          </p:nvPr>
        </p:nvSpPr>
        <p:spPr/>
        <p:txBody>
          <a:bodyPr/>
          <a:lstStyle/>
          <a:p>
            <a:fld id="{A429C1A6-CB3F-4E10-A34F-0D02B939DEE9}" type="slidenum">
              <a:rPr lang="en-US" smtClean="0"/>
              <a:t>‹#›</a:t>
            </a:fld>
            <a:endParaRPr lang="en-US"/>
          </a:p>
        </p:txBody>
      </p:sp>
    </p:spTree>
    <p:extLst>
      <p:ext uri="{BB962C8B-B14F-4D97-AF65-F5344CB8AC3E}">
        <p14:creationId xmlns:p14="http://schemas.microsoft.com/office/powerpoint/2010/main" val="524075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35EF0F-9D09-973B-F3F3-63FE151E195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CF249ED-60A5-48AE-5089-885C0741F9A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D82DCDC-F42F-63F6-D17B-DB6A993E2D6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7C76B8B-1042-9269-198C-DCA433717DB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06D7221-EBC1-EE8F-CA1D-A6B1813521A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FC04733-3BEC-06BA-EE30-3B6FFED7CB96}"/>
              </a:ext>
            </a:extLst>
          </p:cNvPr>
          <p:cNvSpPr>
            <a:spLocks noGrp="1"/>
          </p:cNvSpPr>
          <p:nvPr>
            <p:ph type="dt" sz="half" idx="10"/>
          </p:nvPr>
        </p:nvSpPr>
        <p:spPr/>
        <p:txBody>
          <a:bodyPr/>
          <a:lstStyle/>
          <a:p>
            <a:fld id="{356F3D19-72BE-420D-9F0E-7B3A6CFE71EE}" type="datetimeFigureOut">
              <a:rPr lang="en-US" smtClean="0"/>
              <a:t>9/4/2022</a:t>
            </a:fld>
            <a:endParaRPr lang="en-US"/>
          </a:p>
        </p:txBody>
      </p:sp>
      <p:sp>
        <p:nvSpPr>
          <p:cNvPr id="8" name="Footer Placeholder 7">
            <a:extLst>
              <a:ext uri="{FF2B5EF4-FFF2-40B4-BE49-F238E27FC236}">
                <a16:creationId xmlns:a16="http://schemas.microsoft.com/office/drawing/2014/main" id="{5EC9FDF6-5CA2-3F9D-9052-9332DB3A533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81C88C9-F3C2-AB8A-BCEF-7AF4F97EBFFB}"/>
              </a:ext>
            </a:extLst>
          </p:cNvPr>
          <p:cNvSpPr>
            <a:spLocks noGrp="1"/>
          </p:cNvSpPr>
          <p:nvPr>
            <p:ph type="sldNum" sz="quarter" idx="12"/>
          </p:nvPr>
        </p:nvSpPr>
        <p:spPr/>
        <p:txBody>
          <a:bodyPr/>
          <a:lstStyle/>
          <a:p>
            <a:fld id="{A429C1A6-CB3F-4E10-A34F-0D02B939DEE9}" type="slidenum">
              <a:rPr lang="en-US" smtClean="0"/>
              <a:t>‹#›</a:t>
            </a:fld>
            <a:endParaRPr lang="en-US"/>
          </a:p>
        </p:txBody>
      </p:sp>
    </p:spTree>
    <p:extLst>
      <p:ext uri="{BB962C8B-B14F-4D97-AF65-F5344CB8AC3E}">
        <p14:creationId xmlns:p14="http://schemas.microsoft.com/office/powerpoint/2010/main" val="8928261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1B3921-652D-615A-68F6-1BE59016452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D2D22B3-DE61-A85B-D319-7C56EB46578B}"/>
              </a:ext>
            </a:extLst>
          </p:cNvPr>
          <p:cNvSpPr>
            <a:spLocks noGrp="1"/>
          </p:cNvSpPr>
          <p:nvPr>
            <p:ph type="dt" sz="half" idx="10"/>
          </p:nvPr>
        </p:nvSpPr>
        <p:spPr/>
        <p:txBody>
          <a:bodyPr/>
          <a:lstStyle/>
          <a:p>
            <a:fld id="{356F3D19-72BE-420D-9F0E-7B3A6CFE71EE}" type="datetimeFigureOut">
              <a:rPr lang="en-US" smtClean="0"/>
              <a:t>9/4/2022</a:t>
            </a:fld>
            <a:endParaRPr lang="en-US"/>
          </a:p>
        </p:txBody>
      </p:sp>
      <p:sp>
        <p:nvSpPr>
          <p:cNvPr id="4" name="Footer Placeholder 3">
            <a:extLst>
              <a:ext uri="{FF2B5EF4-FFF2-40B4-BE49-F238E27FC236}">
                <a16:creationId xmlns:a16="http://schemas.microsoft.com/office/drawing/2014/main" id="{E76082D7-01D8-9EE9-0890-3CE168897C0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21F9688-EAC2-2FBA-28BE-27DD6E278DEC}"/>
              </a:ext>
            </a:extLst>
          </p:cNvPr>
          <p:cNvSpPr>
            <a:spLocks noGrp="1"/>
          </p:cNvSpPr>
          <p:nvPr>
            <p:ph type="sldNum" sz="quarter" idx="12"/>
          </p:nvPr>
        </p:nvSpPr>
        <p:spPr/>
        <p:txBody>
          <a:bodyPr/>
          <a:lstStyle/>
          <a:p>
            <a:fld id="{A429C1A6-CB3F-4E10-A34F-0D02B939DEE9}" type="slidenum">
              <a:rPr lang="en-US" smtClean="0"/>
              <a:t>‹#›</a:t>
            </a:fld>
            <a:endParaRPr lang="en-US"/>
          </a:p>
        </p:txBody>
      </p:sp>
    </p:spTree>
    <p:extLst>
      <p:ext uri="{BB962C8B-B14F-4D97-AF65-F5344CB8AC3E}">
        <p14:creationId xmlns:p14="http://schemas.microsoft.com/office/powerpoint/2010/main" val="41771876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E27E02C-22A5-3FB2-BB41-D3BCEC50D046}"/>
              </a:ext>
            </a:extLst>
          </p:cNvPr>
          <p:cNvSpPr>
            <a:spLocks noGrp="1"/>
          </p:cNvSpPr>
          <p:nvPr>
            <p:ph type="dt" sz="half" idx="10"/>
          </p:nvPr>
        </p:nvSpPr>
        <p:spPr/>
        <p:txBody>
          <a:bodyPr/>
          <a:lstStyle/>
          <a:p>
            <a:fld id="{356F3D19-72BE-420D-9F0E-7B3A6CFE71EE}" type="datetimeFigureOut">
              <a:rPr lang="en-US" smtClean="0"/>
              <a:t>9/4/2022</a:t>
            </a:fld>
            <a:endParaRPr lang="en-US"/>
          </a:p>
        </p:txBody>
      </p:sp>
      <p:sp>
        <p:nvSpPr>
          <p:cNvPr id="3" name="Footer Placeholder 2">
            <a:extLst>
              <a:ext uri="{FF2B5EF4-FFF2-40B4-BE49-F238E27FC236}">
                <a16:creationId xmlns:a16="http://schemas.microsoft.com/office/drawing/2014/main" id="{E2B26EF3-3C19-0839-CC21-1BCF3FCFA62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551A0E4-DC24-E152-BA37-EA8D61205064}"/>
              </a:ext>
            </a:extLst>
          </p:cNvPr>
          <p:cNvSpPr>
            <a:spLocks noGrp="1"/>
          </p:cNvSpPr>
          <p:nvPr>
            <p:ph type="sldNum" sz="quarter" idx="12"/>
          </p:nvPr>
        </p:nvSpPr>
        <p:spPr/>
        <p:txBody>
          <a:bodyPr/>
          <a:lstStyle/>
          <a:p>
            <a:fld id="{A429C1A6-CB3F-4E10-A34F-0D02B939DEE9}" type="slidenum">
              <a:rPr lang="en-US" smtClean="0"/>
              <a:t>‹#›</a:t>
            </a:fld>
            <a:endParaRPr lang="en-US"/>
          </a:p>
        </p:txBody>
      </p:sp>
    </p:spTree>
    <p:extLst>
      <p:ext uri="{BB962C8B-B14F-4D97-AF65-F5344CB8AC3E}">
        <p14:creationId xmlns:p14="http://schemas.microsoft.com/office/powerpoint/2010/main" val="11006596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D151EE-812E-ECF1-181F-3A5EF67F67E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B14E5A2-3196-4FC5-2362-95A2866A28D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52CA867-E6DA-EF6A-C607-34213BDC22B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DBE8D1A-89A9-C3F2-D4B8-F963072DCA22}"/>
              </a:ext>
            </a:extLst>
          </p:cNvPr>
          <p:cNvSpPr>
            <a:spLocks noGrp="1"/>
          </p:cNvSpPr>
          <p:nvPr>
            <p:ph type="dt" sz="half" idx="10"/>
          </p:nvPr>
        </p:nvSpPr>
        <p:spPr/>
        <p:txBody>
          <a:bodyPr/>
          <a:lstStyle/>
          <a:p>
            <a:fld id="{356F3D19-72BE-420D-9F0E-7B3A6CFE71EE}" type="datetimeFigureOut">
              <a:rPr lang="en-US" smtClean="0"/>
              <a:t>9/4/2022</a:t>
            </a:fld>
            <a:endParaRPr lang="en-US"/>
          </a:p>
        </p:txBody>
      </p:sp>
      <p:sp>
        <p:nvSpPr>
          <p:cNvPr id="6" name="Footer Placeholder 5">
            <a:extLst>
              <a:ext uri="{FF2B5EF4-FFF2-40B4-BE49-F238E27FC236}">
                <a16:creationId xmlns:a16="http://schemas.microsoft.com/office/drawing/2014/main" id="{A93AA351-62A7-1C33-F2F0-73A2FAA4CB7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1700C83-1CBE-1B90-DEBF-3C9965CEADA8}"/>
              </a:ext>
            </a:extLst>
          </p:cNvPr>
          <p:cNvSpPr>
            <a:spLocks noGrp="1"/>
          </p:cNvSpPr>
          <p:nvPr>
            <p:ph type="sldNum" sz="quarter" idx="12"/>
          </p:nvPr>
        </p:nvSpPr>
        <p:spPr/>
        <p:txBody>
          <a:bodyPr/>
          <a:lstStyle/>
          <a:p>
            <a:fld id="{A429C1A6-CB3F-4E10-A34F-0D02B939DEE9}" type="slidenum">
              <a:rPr lang="en-US" smtClean="0"/>
              <a:t>‹#›</a:t>
            </a:fld>
            <a:endParaRPr lang="en-US"/>
          </a:p>
        </p:txBody>
      </p:sp>
    </p:spTree>
    <p:extLst>
      <p:ext uri="{BB962C8B-B14F-4D97-AF65-F5344CB8AC3E}">
        <p14:creationId xmlns:p14="http://schemas.microsoft.com/office/powerpoint/2010/main" val="16671648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502999-FFA5-8DAB-1132-135D310E35C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0C7DA69-FA3C-F896-BED6-3458BD9F817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CEB9735-B826-5EEA-E044-70CAE6B7E3F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9D479EE-BA72-9ECE-5018-E4851CAF2771}"/>
              </a:ext>
            </a:extLst>
          </p:cNvPr>
          <p:cNvSpPr>
            <a:spLocks noGrp="1"/>
          </p:cNvSpPr>
          <p:nvPr>
            <p:ph type="dt" sz="half" idx="10"/>
          </p:nvPr>
        </p:nvSpPr>
        <p:spPr/>
        <p:txBody>
          <a:bodyPr/>
          <a:lstStyle/>
          <a:p>
            <a:fld id="{356F3D19-72BE-420D-9F0E-7B3A6CFE71EE}" type="datetimeFigureOut">
              <a:rPr lang="en-US" smtClean="0"/>
              <a:t>9/4/2022</a:t>
            </a:fld>
            <a:endParaRPr lang="en-US"/>
          </a:p>
        </p:txBody>
      </p:sp>
      <p:sp>
        <p:nvSpPr>
          <p:cNvPr id="6" name="Footer Placeholder 5">
            <a:extLst>
              <a:ext uri="{FF2B5EF4-FFF2-40B4-BE49-F238E27FC236}">
                <a16:creationId xmlns:a16="http://schemas.microsoft.com/office/drawing/2014/main" id="{BC637092-983C-1828-9AB9-05E37BE20D0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4CC5C69-9F2A-E84C-AAB9-BE834913C7BC}"/>
              </a:ext>
            </a:extLst>
          </p:cNvPr>
          <p:cNvSpPr>
            <a:spLocks noGrp="1"/>
          </p:cNvSpPr>
          <p:nvPr>
            <p:ph type="sldNum" sz="quarter" idx="12"/>
          </p:nvPr>
        </p:nvSpPr>
        <p:spPr/>
        <p:txBody>
          <a:bodyPr/>
          <a:lstStyle/>
          <a:p>
            <a:fld id="{A429C1A6-CB3F-4E10-A34F-0D02B939DEE9}" type="slidenum">
              <a:rPr lang="en-US" smtClean="0"/>
              <a:t>‹#›</a:t>
            </a:fld>
            <a:endParaRPr lang="en-US"/>
          </a:p>
        </p:txBody>
      </p:sp>
    </p:spTree>
    <p:extLst>
      <p:ext uri="{BB962C8B-B14F-4D97-AF65-F5344CB8AC3E}">
        <p14:creationId xmlns:p14="http://schemas.microsoft.com/office/powerpoint/2010/main" val="21813809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D2DC890-D26C-4320-2CB3-61837A10079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1168ADB-019D-B1D6-A071-5338BA588C0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39F14F0-1D16-925E-213E-BDCADB311A4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56F3D19-72BE-420D-9F0E-7B3A6CFE71EE}" type="datetimeFigureOut">
              <a:rPr lang="en-US" smtClean="0"/>
              <a:t>9/4/2022</a:t>
            </a:fld>
            <a:endParaRPr lang="en-US"/>
          </a:p>
        </p:txBody>
      </p:sp>
      <p:sp>
        <p:nvSpPr>
          <p:cNvPr id="5" name="Footer Placeholder 4">
            <a:extLst>
              <a:ext uri="{FF2B5EF4-FFF2-40B4-BE49-F238E27FC236}">
                <a16:creationId xmlns:a16="http://schemas.microsoft.com/office/drawing/2014/main" id="{055CE43D-B61F-DE7B-A8D9-90B0D80678A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3CDD8EA-4CA9-FFB2-C907-3E6C2BC4FFC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29C1A6-CB3F-4E10-A34F-0D02B939DEE9}" type="slidenum">
              <a:rPr lang="en-US" smtClean="0"/>
              <a:t>‹#›</a:t>
            </a:fld>
            <a:endParaRPr lang="en-US"/>
          </a:p>
        </p:txBody>
      </p:sp>
    </p:spTree>
    <p:extLst>
      <p:ext uri="{BB962C8B-B14F-4D97-AF65-F5344CB8AC3E}">
        <p14:creationId xmlns:p14="http://schemas.microsoft.com/office/powerpoint/2010/main" val="31480698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3" Type="http://schemas.openxmlformats.org/officeDocument/2006/relationships/image" Target="../media/image11.png"/><Relationship Id="rId18" Type="http://schemas.openxmlformats.org/officeDocument/2006/relationships/image" Target="../media/image16.png"/><Relationship Id="rId26" Type="http://schemas.openxmlformats.org/officeDocument/2006/relationships/image" Target="../media/image24.png"/><Relationship Id="rId39" Type="http://schemas.openxmlformats.org/officeDocument/2006/relationships/image" Target="../media/image37.png"/><Relationship Id="rId21" Type="http://schemas.openxmlformats.org/officeDocument/2006/relationships/image" Target="../media/image19.png"/><Relationship Id="rId34" Type="http://schemas.openxmlformats.org/officeDocument/2006/relationships/image" Target="../media/image32.png"/><Relationship Id="rId42" Type="http://schemas.openxmlformats.org/officeDocument/2006/relationships/image" Target="../media/image40.png"/><Relationship Id="rId47" Type="http://schemas.openxmlformats.org/officeDocument/2006/relationships/image" Target="../media/image45.png"/><Relationship Id="rId50" Type="http://schemas.openxmlformats.org/officeDocument/2006/relationships/image" Target="../media/image48.png"/><Relationship Id="rId55" Type="http://schemas.openxmlformats.org/officeDocument/2006/relationships/image" Target="../media/image53.png"/><Relationship Id="rId7" Type="http://schemas.openxmlformats.org/officeDocument/2006/relationships/image" Target="../media/image5.png"/><Relationship Id="rId12" Type="http://schemas.openxmlformats.org/officeDocument/2006/relationships/image" Target="../media/image10.png"/><Relationship Id="rId17" Type="http://schemas.openxmlformats.org/officeDocument/2006/relationships/image" Target="../media/image15.png"/><Relationship Id="rId25" Type="http://schemas.openxmlformats.org/officeDocument/2006/relationships/image" Target="../media/image23.png"/><Relationship Id="rId33" Type="http://schemas.openxmlformats.org/officeDocument/2006/relationships/image" Target="../media/image31.png"/><Relationship Id="rId38" Type="http://schemas.openxmlformats.org/officeDocument/2006/relationships/image" Target="../media/image36.png"/><Relationship Id="rId46" Type="http://schemas.openxmlformats.org/officeDocument/2006/relationships/image" Target="../media/image44.png"/><Relationship Id="rId59" Type="http://schemas.openxmlformats.org/officeDocument/2006/relationships/image" Target="../media/image57.png"/><Relationship Id="rId2" Type="http://schemas.openxmlformats.org/officeDocument/2006/relationships/notesSlide" Target="../notesSlides/notesSlide1.xml"/><Relationship Id="rId16" Type="http://schemas.openxmlformats.org/officeDocument/2006/relationships/image" Target="../media/image14.png"/><Relationship Id="rId20" Type="http://schemas.openxmlformats.org/officeDocument/2006/relationships/image" Target="../media/image18.png"/><Relationship Id="rId29" Type="http://schemas.openxmlformats.org/officeDocument/2006/relationships/image" Target="../media/image27.png"/><Relationship Id="rId41" Type="http://schemas.openxmlformats.org/officeDocument/2006/relationships/image" Target="../media/image39.png"/><Relationship Id="rId54" Type="http://schemas.openxmlformats.org/officeDocument/2006/relationships/image" Target="../media/image52.png"/><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image" Target="../media/image9.png"/><Relationship Id="rId24" Type="http://schemas.openxmlformats.org/officeDocument/2006/relationships/image" Target="../media/image22.png"/><Relationship Id="rId32" Type="http://schemas.openxmlformats.org/officeDocument/2006/relationships/image" Target="../media/image30.png"/><Relationship Id="rId37" Type="http://schemas.openxmlformats.org/officeDocument/2006/relationships/image" Target="../media/image35.png"/><Relationship Id="rId40" Type="http://schemas.openxmlformats.org/officeDocument/2006/relationships/image" Target="../media/image38.png"/><Relationship Id="rId45" Type="http://schemas.openxmlformats.org/officeDocument/2006/relationships/image" Target="../media/image43.png"/><Relationship Id="rId53" Type="http://schemas.openxmlformats.org/officeDocument/2006/relationships/image" Target="../media/image51.png"/><Relationship Id="rId58" Type="http://schemas.openxmlformats.org/officeDocument/2006/relationships/image" Target="../media/image56.png"/><Relationship Id="rId5" Type="http://schemas.openxmlformats.org/officeDocument/2006/relationships/image" Target="../media/image3.png"/><Relationship Id="rId15" Type="http://schemas.openxmlformats.org/officeDocument/2006/relationships/image" Target="../media/image13.png"/><Relationship Id="rId23" Type="http://schemas.openxmlformats.org/officeDocument/2006/relationships/image" Target="../media/image21.png"/><Relationship Id="rId28" Type="http://schemas.openxmlformats.org/officeDocument/2006/relationships/image" Target="../media/image26.png"/><Relationship Id="rId36" Type="http://schemas.openxmlformats.org/officeDocument/2006/relationships/image" Target="../media/image34.png"/><Relationship Id="rId49" Type="http://schemas.openxmlformats.org/officeDocument/2006/relationships/image" Target="../media/image47.png"/><Relationship Id="rId57" Type="http://schemas.openxmlformats.org/officeDocument/2006/relationships/image" Target="../media/image55.png"/><Relationship Id="rId10" Type="http://schemas.openxmlformats.org/officeDocument/2006/relationships/image" Target="../media/image8.png"/><Relationship Id="rId19" Type="http://schemas.openxmlformats.org/officeDocument/2006/relationships/image" Target="../media/image17.png"/><Relationship Id="rId31" Type="http://schemas.openxmlformats.org/officeDocument/2006/relationships/image" Target="../media/image29.png"/><Relationship Id="rId44" Type="http://schemas.openxmlformats.org/officeDocument/2006/relationships/image" Target="../media/image42.png"/><Relationship Id="rId52" Type="http://schemas.openxmlformats.org/officeDocument/2006/relationships/image" Target="../media/image50.png"/><Relationship Id="rId60" Type="http://schemas.openxmlformats.org/officeDocument/2006/relationships/image" Target="../media/image58.png"/><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12.png"/><Relationship Id="rId22" Type="http://schemas.openxmlformats.org/officeDocument/2006/relationships/image" Target="../media/image20.png"/><Relationship Id="rId27" Type="http://schemas.openxmlformats.org/officeDocument/2006/relationships/image" Target="../media/image25.png"/><Relationship Id="rId30" Type="http://schemas.openxmlformats.org/officeDocument/2006/relationships/image" Target="../media/image28.png"/><Relationship Id="rId35" Type="http://schemas.openxmlformats.org/officeDocument/2006/relationships/image" Target="../media/image33.png"/><Relationship Id="rId43" Type="http://schemas.openxmlformats.org/officeDocument/2006/relationships/image" Target="../media/image41.png"/><Relationship Id="rId48" Type="http://schemas.openxmlformats.org/officeDocument/2006/relationships/image" Target="../media/image46.png"/><Relationship Id="rId56" Type="http://schemas.openxmlformats.org/officeDocument/2006/relationships/image" Target="../media/image54.png"/><Relationship Id="rId8" Type="http://schemas.openxmlformats.org/officeDocument/2006/relationships/image" Target="../media/image6.png"/><Relationship Id="rId51" Type="http://schemas.openxmlformats.org/officeDocument/2006/relationships/image" Target="../media/image49.png"/><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59.jpeg"/></Relationships>
</file>

<file path=ppt/slides/_rels/slide11.xml.rels><?xml version="1.0" encoding="UTF-8" standalone="yes"?>
<Relationships xmlns="http://schemas.openxmlformats.org/package/2006/relationships"><Relationship Id="rId3" Type="http://schemas.openxmlformats.org/officeDocument/2006/relationships/image" Target="../media/image670.png"/><Relationship Id="rId7" Type="http://schemas.openxmlformats.org/officeDocument/2006/relationships/image" Target="../media/image59.jpe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79.png"/><Relationship Id="rId5" Type="http://schemas.openxmlformats.org/officeDocument/2006/relationships/image" Target="../media/image78.tmp"/><Relationship Id="rId4" Type="http://schemas.openxmlformats.org/officeDocument/2006/relationships/image" Target="../media/image77.tmp"/></Relationships>
</file>

<file path=ppt/slides/_rels/slide1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59.jpeg"/></Relationships>
</file>

<file path=ppt/slides/_rels/slide13.xml.rels><?xml version="1.0" encoding="UTF-8" standalone="yes"?>
<Relationships xmlns="http://schemas.openxmlformats.org/package/2006/relationships"><Relationship Id="rId8" Type="http://schemas.openxmlformats.org/officeDocument/2006/relationships/image" Target="../media/image59.jpeg"/><Relationship Id="rId3" Type="http://schemas.openxmlformats.org/officeDocument/2006/relationships/image" Target="../media/image81.png"/><Relationship Id="rId7" Type="http://schemas.openxmlformats.org/officeDocument/2006/relationships/image" Target="../media/image74.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71.png"/><Relationship Id="rId10" Type="http://schemas.microsoft.com/office/2007/relationships/hdphoto" Target="../media/hdphoto4.wdp"/><Relationship Id="rId4" Type="http://schemas.openxmlformats.org/officeDocument/2006/relationships/image" Target="../media/image82.png"/><Relationship Id="rId9" Type="http://schemas.openxmlformats.org/officeDocument/2006/relationships/image" Target="../media/image72.png"/></Relationships>
</file>

<file path=ppt/slides/_rels/slide14.xml.rels><?xml version="1.0" encoding="UTF-8" standalone="yes"?>
<Relationships xmlns="http://schemas.openxmlformats.org/package/2006/relationships"><Relationship Id="rId3" Type="http://schemas.openxmlformats.org/officeDocument/2006/relationships/image" Target="../media/image73.tmp"/><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59.jpeg"/></Relationships>
</file>

<file path=ppt/slides/_rels/slide15.xml.rels><?xml version="1.0" encoding="UTF-8" standalone="yes"?>
<Relationships xmlns="http://schemas.openxmlformats.org/package/2006/relationships"><Relationship Id="rId13" Type="http://schemas.openxmlformats.org/officeDocument/2006/relationships/image" Target="../media/image21.png"/><Relationship Id="rId18" Type="http://schemas.openxmlformats.org/officeDocument/2006/relationships/image" Target="../media/image28.png"/><Relationship Id="rId26" Type="http://schemas.openxmlformats.org/officeDocument/2006/relationships/image" Target="../media/image46.png"/><Relationship Id="rId39" Type="http://schemas.openxmlformats.org/officeDocument/2006/relationships/image" Target="../media/image29.png"/><Relationship Id="rId21" Type="http://schemas.openxmlformats.org/officeDocument/2006/relationships/image" Target="../media/image33.png"/><Relationship Id="rId34" Type="http://schemas.openxmlformats.org/officeDocument/2006/relationships/image" Target="../media/image16.png"/><Relationship Id="rId42" Type="http://schemas.openxmlformats.org/officeDocument/2006/relationships/image" Target="../media/image39.png"/><Relationship Id="rId47" Type="http://schemas.openxmlformats.org/officeDocument/2006/relationships/image" Target="../media/image45.png"/><Relationship Id="rId50" Type="http://schemas.openxmlformats.org/officeDocument/2006/relationships/image" Target="../media/image49.png"/><Relationship Id="rId55" Type="http://schemas.openxmlformats.org/officeDocument/2006/relationships/image" Target="../media/image54.png"/><Relationship Id="rId7" Type="http://schemas.openxmlformats.org/officeDocument/2006/relationships/image" Target="../media/image8.png"/><Relationship Id="rId12" Type="http://schemas.openxmlformats.org/officeDocument/2006/relationships/image" Target="../media/image19.png"/><Relationship Id="rId17" Type="http://schemas.openxmlformats.org/officeDocument/2006/relationships/image" Target="../media/image27.png"/><Relationship Id="rId25" Type="http://schemas.openxmlformats.org/officeDocument/2006/relationships/image" Target="../media/image40.png"/><Relationship Id="rId33" Type="http://schemas.openxmlformats.org/officeDocument/2006/relationships/image" Target="../media/image14.png"/><Relationship Id="rId38" Type="http://schemas.openxmlformats.org/officeDocument/2006/relationships/image" Target="../media/image26.png"/><Relationship Id="rId46" Type="http://schemas.openxmlformats.org/officeDocument/2006/relationships/image" Target="../media/image44.png"/><Relationship Id="rId2" Type="http://schemas.openxmlformats.org/officeDocument/2006/relationships/notesSlide" Target="../notesSlides/notesSlide15.xml"/><Relationship Id="rId16" Type="http://schemas.openxmlformats.org/officeDocument/2006/relationships/image" Target="../media/image25.png"/><Relationship Id="rId20" Type="http://schemas.openxmlformats.org/officeDocument/2006/relationships/image" Target="../media/image32.png"/><Relationship Id="rId29" Type="http://schemas.openxmlformats.org/officeDocument/2006/relationships/image" Target="../media/image6.png"/><Relationship Id="rId41" Type="http://schemas.openxmlformats.org/officeDocument/2006/relationships/image" Target="../media/image38.png"/><Relationship Id="rId54" Type="http://schemas.openxmlformats.org/officeDocument/2006/relationships/image" Target="../media/image53.png"/><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image" Target="../media/image18.png"/><Relationship Id="rId24" Type="http://schemas.openxmlformats.org/officeDocument/2006/relationships/image" Target="../media/image37.png"/><Relationship Id="rId32" Type="http://schemas.openxmlformats.org/officeDocument/2006/relationships/image" Target="../media/image13.png"/><Relationship Id="rId37" Type="http://schemas.openxmlformats.org/officeDocument/2006/relationships/image" Target="../media/image24.png"/><Relationship Id="rId40" Type="http://schemas.openxmlformats.org/officeDocument/2006/relationships/image" Target="../media/image36.png"/><Relationship Id="rId45" Type="http://schemas.openxmlformats.org/officeDocument/2006/relationships/image" Target="../media/image43.png"/><Relationship Id="rId53" Type="http://schemas.openxmlformats.org/officeDocument/2006/relationships/image" Target="../media/image52.png"/><Relationship Id="rId5" Type="http://schemas.openxmlformats.org/officeDocument/2006/relationships/image" Target="../media/image5.png"/><Relationship Id="rId15" Type="http://schemas.openxmlformats.org/officeDocument/2006/relationships/image" Target="../media/image23.png"/><Relationship Id="rId23" Type="http://schemas.openxmlformats.org/officeDocument/2006/relationships/image" Target="../media/image35.png"/><Relationship Id="rId28" Type="http://schemas.openxmlformats.org/officeDocument/2006/relationships/image" Target="../media/image4.png"/><Relationship Id="rId36" Type="http://schemas.openxmlformats.org/officeDocument/2006/relationships/image" Target="../media/image20.png"/><Relationship Id="rId49" Type="http://schemas.openxmlformats.org/officeDocument/2006/relationships/image" Target="../media/image48.png"/><Relationship Id="rId57" Type="http://schemas.openxmlformats.org/officeDocument/2006/relationships/image" Target="../media/image59.jpeg"/><Relationship Id="rId10" Type="http://schemas.openxmlformats.org/officeDocument/2006/relationships/image" Target="../media/image15.png"/><Relationship Id="rId19" Type="http://schemas.openxmlformats.org/officeDocument/2006/relationships/image" Target="../media/image31.png"/><Relationship Id="rId31" Type="http://schemas.openxmlformats.org/officeDocument/2006/relationships/image" Target="../media/image12.png"/><Relationship Id="rId44" Type="http://schemas.openxmlformats.org/officeDocument/2006/relationships/image" Target="../media/image42.png"/><Relationship Id="rId52" Type="http://schemas.openxmlformats.org/officeDocument/2006/relationships/image" Target="../media/image51.png"/><Relationship Id="rId4" Type="http://schemas.openxmlformats.org/officeDocument/2006/relationships/image" Target="../media/image3.png"/><Relationship Id="rId9" Type="http://schemas.openxmlformats.org/officeDocument/2006/relationships/image" Target="../media/image10.png"/><Relationship Id="rId14" Type="http://schemas.openxmlformats.org/officeDocument/2006/relationships/image" Target="../media/image22.png"/><Relationship Id="rId22" Type="http://schemas.openxmlformats.org/officeDocument/2006/relationships/image" Target="../media/image34.png"/><Relationship Id="rId27" Type="http://schemas.openxmlformats.org/officeDocument/2006/relationships/image" Target="../media/image2.png"/><Relationship Id="rId30" Type="http://schemas.openxmlformats.org/officeDocument/2006/relationships/image" Target="../media/image11.png"/><Relationship Id="rId35" Type="http://schemas.openxmlformats.org/officeDocument/2006/relationships/image" Target="../media/image17.png"/><Relationship Id="rId43" Type="http://schemas.openxmlformats.org/officeDocument/2006/relationships/image" Target="../media/image41.png"/><Relationship Id="rId48" Type="http://schemas.openxmlformats.org/officeDocument/2006/relationships/image" Target="../media/image47.png"/><Relationship Id="rId56" Type="http://schemas.openxmlformats.org/officeDocument/2006/relationships/image" Target="../media/image55.png"/><Relationship Id="rId8" Type="http://schemas.openxmlformats.org/officeDocument/2006/relationships/image" Target="../media/image9.png"/><Relationship Id="rId51" Type="http://schemas.openxmlformats.org/officeDocument/2006/relationships/image" Target="../media/image50.png"/><Relationship Id="rId3" Type="http://schemas.openxmlformats.org/officeDocument/2006/relationships/image" Target="../media/image1.png"/></Relationships>
</file>

<file path=ppt/slides/_rels/slide16.xml.rels><?xml version="1.0" encoding="UTF-8" standalone="yes"?>
<Relationships xmlns="http://schemas.openxmlformats.org/package/2006/relationships"><Relationship Id="rId3" Type="http://schemas.openxmlformats.org/officeDocument/2006/relationships/image" Target="../media/image84.png"/><Relationship Id="rId7" Type="http://schemas.openxmlformats.org/officeDocument/2006/relationships/image" Target="../media/image88.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s>
</file>

<file path=ppt/slides/_rels/slide17.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59.jpeg"/></Relationships>
</file>

<file path=ppt/slides/_rels/slide18.xml.rels><?xml version="1.0" encoding="UTF-8" standalone="yes"?>
<Relationships xmlns="http://schemas.openxmlformats.org/package/2006/relationships"><Relationship Id="rId8" Type="http://schemas.openxmlformats.org/officeDocument/2006/relationships/image" Target="../media/image92.png"/><Relationship Id="rId13" Type="http://schemas.openxmlformats.org/officeDocument/2006/relationships/image" Target="../media/image97.png"/><Relationship Id="rId3" Type="http://schemas.openxmlformats.org/officeDocument/2006/relationships/image" Target="../media/image86.png"/><Relationship Id="rId7" Type="http://schemas.openxmlformats.org/officeDocument/2006/relationships/image" Target="../media/image91.png"/><Relationship Id="rId12" Type="http://schemas.openxmlformats.org/officeDocument/2006/relationships/image" Target="../media/image96.png"/><Relationship Id="rId2" Type="http://schemas.openxmlformats.org/officeDocument/2006/relationships/notesSlide" Target="../notesSlides/notesSlide18.xml"/><Relationship Id="rId16" Type="http://schemas.openxmlformats.org/officeDocument/2006/relationships/image" Target="../media/image59.jpeg"/><Relationship Id="rId1" Type="http://schemas.openxmlformats.org/officeDocument/2006/relationships/slideLayout" Target="../slideLayouts/slideLayout2.xml"/><Relationship Id="rId6" Type="http://schemas.openxmlformats.org/officeDocument/2006/relationships/image" Target="../media/image88.png"/><Relationship Id="rId11" Type="http://schemas.openxmlformats.org/officeDocument/2006/relationships/image" Target="../media/image95.png"/><Relationship Id="rId5" Type="http://schemas.openxmlformats.org/officeDocument/2006/relationships/image" Target="../media/image90.png"/><Relationship Id="rId15" Type="http://schemas.openxmlformats.org/officeDocument/2006/relationships/image" Target="../media/image99.tmp"/><Relationship Id="rId10" Type="http://schemas.openxmlformats.org/officeDocument/2006/relationships/image" Target="../media/image94.png"/><Relationship Id="rId4" Type="http://schemas.openxmlformats.org/officeDocument/2006/relationships/image" Target="../media/image87.png"/><Relationship Id="rId9" Type="http://schemas.openxmlformats.org/officeDocument/2006/relationships/image" Target="../media/image93.png"/><Relationship Id="rId14" Type="http://schemas.openxmlformats.org/officeDocument/2006/relationships/image" Target="../media/image98.png"/></Relationships>
</file>

<file path=ppt/slides/_rels/slide19.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100.png"/><Relationship Id="rId7" Type="http://schemas.openxmlformats.org/officeDocument/2006/relationships/image" Target="../media/image103.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60.png"/><Relationship Id="rId9" Type="http://schemas.openxmlformats.org/officeDocument/2006/relationships/image" Target="../media/image59.jpeg"/></Relationships>
</file>

<file path=ppt/slides/_rels/slide2.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20.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59.jpeg"/><Relationship Id="rId5" Type="http://schemas.openxmlformats.org/officeDocument/2006/relationships/image" Target="../media/image107.png"/><Relationship Id="rId4" Type="http://schemas.openxmlformats.org/officeDocument/2006/relationships/image" Target="../media/image106.png"/></Relationships>
</file>

<file path=ppt/slides/_rels/slide21.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59.jpeg"/></Relationships>
</file>

<file path=ppt/slides/_rels/slide22.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107.png"/><Relationship Id="rId5" Type="http://schemas.openxmlformats.org/officeDocument/2006/relationships/image" Target="../media/image59.jpeg"/><Relationship Id="rId4" Type="http://schemas.openxmlformats.org/officeDocument/2006/relationships/image" Target="../media/image106.png"/></Relationships>
</file>

<file path=ppt/slides/_rels/slide2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59.jpeg"/><Relationship Id="rId4" Type="http://schemas.openxmlformats.org/officeDocument/2006/relationships/chart" Target="../charts/chart2.xml"/></Relationships>
</file>

<file path=ppt/slides/_rels/slide24.xml.rels><?xml version="1.0" encoding="UTF-8" standalone="yes"?>
<Relationships xmlns="http://schemas.openxmlformats.org/package/2006/relationships"><Relationship Id="rId3" Type="http://schemas.openxmlformats.org/officeDocument/2006/relationships/chart" Target="../charts/chart3.xml"/><Relationship Id="rId7" Type="http://schemas.openxmlformats.org/officeDocument/2006/relationships/image" Target="../media/image59.jpe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chart" Target="../charts/chart6.xml"/><Relationship Id="rId5" Type="http://schemas.openxmlformats.org/officeDocument/2006/relationships/chart" Target="../charts/chart5.xml"/><Relationship Id="rId4" Type="http://schemas.openxmlformats.org/officeDocument/2006/relationships/chart" Target="../charts/chart4.xml"/></Relationships>
</file>

<file path=ppt/slides/_rels/slide25.xml.rels><?xml version="1.0" encoding="UTF-8" standalone="yes"?>
<Relationships xmlns="http://schemas.openxmlformats.org/package/2006/relationships"><Relationship Id="rId8" Type="http://schemas.openxmlformats.org/officeDocument/2006/relationships/image" Target="../media/image112.png"/><Relationship Id="rId13" Type="http://schemas.openxmlformats.org/officeDocument/2006/relationships/image" Target="../media/image117.png"/><Relationship Id="rId3" Type="http://schemas.openxmlformats.org/officeDocument/2006/relationships/image" Target="../media/image109.png"/><Relationship Id="rId7" Type="http://schemas.openxmlformats.org/officeDocument/2006/relationships/image" Target="../media/image111.png"/><Relationship Id="rId12" Type="http://schemas.openxmlformats.org/officeDocument/2006/relationships/image" Target="../media/image116.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110.png"/><Relationship Id="rId11" Type="http://schemas.openxmlformats.org/officeDocument/2006/relationships/image" Target="../media/image115.png"/><Relationship Id="rId5" Type="http://schemas.openxmlformats.org/officeDocument/2006/relationships/image" Target="../media/image1080.png"/><Relationship Id="rId10" Type="http://schemas.openxmlformats.org/officeDocument/2006/relationships/image" Target="../media/image114.png"/><Relationship Id="rId4" Type="http://schemas.openxmlformats.org/officeDocument/2006/relationships/image" Target="../media/image1070.png"/><Relationship Id="rId9" Type="http://schemas.openxmlformats.org/officeDocument/2006/relationships/image" Target="../media/image113.png"/><Relationship Id="rId14" Type="http://schemas.openxmlformats.org/officeDocument/2006/relationships/image" Target="../media/image59.jpeg"/></Relationships>
</file>

<file path=ppt/slides/_rels/slide26.xml.rels><?xml version="1.0" encoding="UTF-8" standalone="yes"?>
<Relationships xmlns="http://schemas.openxmlformats.org/package/2006/relationships"><Relationship Id="rId8" Type="http://schemas.openxmlformats.org/officeDocument/2006/relationships/image" Target="../media/image122.png"/><Relationship Id="rId13" Type="http://schemas.openxmlformats.org/officeDocument/2006/relationships/image" Target="../media/image117.png"/><Relationship Id="rId3" Type="http://schemas.openxmlformats.org/officeDocument/2006/relationships/image" Target="../media/image118.jpg"/><Relationship Id="rId7" Type="http://schemas.openxmlformats.org/officeDocument/2006/relationships/image" Target="../media/image121.png"/><Relationship Id="rId12" Type="http://schemas.openxmlformats.org/officeDocument/2006/relationships/image" Target="../media/image126.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120.png"/><Relationship Id="rId11" Type="http://schemas.openxmlformats.org/officeDocument/2006/relationships/image" Target="../media/image125.png"/><Relationship Id="rId5" Type="http://schemas.openxmlformats.org/officeDocument/2006/relationships/image" Target="../media/image119.png"/><Relationship Id="rId10" Type="http://schemas.openxmlformats.org/officeDocument/2006/relationships/image" Target="../media/image124.png"/><Relationship Id="rId4" Type="http://schemas.openxmlformats.org/officeDocument/2006/relationships/image" Target="../media/image59.jpeg"/><Relationship Id="rId9" Type="http://schemas.openxmlformats.org/officeDocument/2006/relationships/image" Target="../media/image123.png"/></Relationships>
</file>

<file path=ppt/slides/_rels/slide27.xml.rels><?xml version="1.0" encoding="UTF-8" standalone="yes"?>
<Relationships xmlns="http://schemas.openxmlformats.org/package/2006/relationships"><Relationship Id="rId8" Type="http://schemas.openxmlformats.org/officeDocument/2006/relationships/image" Target="../media/image130.png"/><Relationship Id="rId13" Type="http://schemas.openxmlformats.org/officeDocument/2006/relationships/image" Target="../media/image114.png"/><Relationship Id="rId3" Type="http://schemas.openxmlformats.org/officeDocument/2006/relationships/image" Target="../media/image118.jpg"/><Relationship Id="rId7" Type="http://schemas.openxmlformats.org/officeDocument/2006/relationships/image" Target="../media/image129.png"/><Relationship Id="rId12" Type="http://schemas.openxmlformats.org/officeDocument/2006/relationships/image" Target="../media/image134.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128.png"/><Relationship Id="rId11" Type="http://schemas.openxmlformats.org/officeDocument/2006/relationships/image" Target="../media/image133.png"/><Relationship Id="rId5" Type="http://schemas.openxmlformats.org/officeDocument/2006/relationships/image" Target="../media/image127.png"/><Relationship Id="rId10" Type="http://schemas.openxmlformats.org/officeDocument/2006/relationships/image" Target="../media/image132.png"/><Relationship Id="rId4" Type="http://schemas.openxmlformats.org/officeDocument/2006/relationships/image" Target="../media/image59.jpeg"/><Relationship Id="rId9" Type="http://schemas.openxmlformats.org/officeDocument/2006/relationships/image" Target="../media/image131.png"/></Relationships>
</file>

<file path=ppt/slides/_rels/slide28.xml.rels><?xml version="1.0" encoding="UTF-8" standalone="yes"?>
<Relationships xmlns="http://schemas.openxmlformats.org/package/2006/relationships"><Relationship Id="rId8" Type="http://schemas.openxmlformats.org/officeDocument/2006/relationships/image" Target="../media/image138.png"/><Relationship Id="rId13" Type="http://schemas.openxmlformats.org/officeDocument/2006/relationships/image" Target="../media/image112.png"/><Relationship Id="rId3" Type="http://schemas.openxmlformats.org/officeDocument/2006/relationships/image" Target="../media/image118.jpg"/><Relationship Id="rId7" Type="http://schemas.openxmlformats.org/officeDocument/2006/relationships/image" Target="../media/image137.png"/><Relationship Id="rId12" Type="http://schemas.openxmlformats.org/officeDocument/2006/relationships/image" Target="../media/image142.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136.png"/><Relationship Id="rId11" Type="http://schemas.openxmlformats.org/officeDocument/2006/relationships/image" Target="../media/image141.png"/><Relationship Id="rId5" Type="http://schemas.openxmlformats.org/officeDocument/2006/relationships/image" Target="../media/image135.png"/><Relationship Id="rId10" Type="http://schemas.openxmlformats.org/officeDocument/2006/relationships/image" Target="../media/image140.png"/><Relationship Id="rId4" Type="http://schemas.openxmlformats.org/officeDocument/2006/relationships/image" Target="../media/image59.jpeg"/><Relationship Id="rId9" Type="http://schemas.openxmlformats.org/officeDocument/2006/relationships/image" Target="../media/image139.png"/></Relationships>
</file>

<file path=ppt/slides/_rels/slide29.xml.rels><?xml version="1.0" encoding="UTF-8" standalone="yes"?>
<Relationships xmlns="http://schemas.openxmlformats.org/package/2006/relationships"><Relationship Id="rId3" Type="http://schemas.openxmlformats.org/officeDocument/2006/relationships/image" Target="../media/image118.jp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59.jpeg"/><Relationship Id="rId4" Type="http://schemas.openxmlformats.org/officeDocument/2006/relationships/image" Target="../media/image143.png"/></Relationships>
</file>

<file path=ppt/slides/_rels/slide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64.png"/><Relationship Id="rId4" Type="http://schemas.openxmlformats.org/officeDocument/2006/relationships/image" Target="../media/image63.png"/></Relationships>
</file>

<file path=ppt/slides/_rels/slide30.xml.rels><?xml version="1.0" encoding="UTF-8" standalone="yes"?>
<Relationships xmlns="http://schemas.openxmlformats.org/package/2006/relationships"><Relationship Id="rId3" Type="http://schemas.openxmlformats.org/officeDocument/2006/relationships/image" Target="../media/image118.jp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59.jpeg"/><Relationship Id="rId4" Type="http://schemas.openxmlformats.org/officeDocument/2006/relationships/image" Target="../media/image144.png"/></Relationships>
</file>

<file path=ppt/slides/_rels/slide31.xml.rels><?xml version="1.0" encoding="UTF-8" standalone="yes"?>
<Relationships xmlns="http://schemas.openxmlformats.org/package/2006/relationships"><Relationship Id="rId3" Type="http://schemas.openxmlformats.org/officeDocument/2006/relationships/image" Target="../media/image118.jp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59.jpeg"/><Relationship Id="rId4" Type="http://schemas.openxmlformats.org/officeDocument/2006/relationships/image" Target="../media/image145.png"/></Relationships>
</file>

<file path=ppt/slides/_rels/slide32.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59.jpeg"/></Relationships>
</file>

<file path=ppt/slides/_rels/slide33.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59.jpeg"/><Relationship Id="rId4" Type="http://schemas.openxmlformats.org/officeDocument/2006/relationships/chart" Target="../charts/chart8.xml"/></Relationships>
</file>

<file path=ppt/slides/_rels/slide34.xml.rels><?xml version="1.0" encoding="UTF-8" standalone="yes"?>
<Relationships xmlns="http://schemas.openxmlformats.org/package/2006/relationships"><Relationship Id="rId3" Type="http://schemas.openxmlformats.org/officeDocument/2006/relationships/chart" Target="../charts/chart9.xml"/><Relationship Id="rId7" Type="http://schemas.openxmlformats.org/officeDocument/2006/relationships/image" Target="../media/image59.jpe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chart" Target="../charts/chart12.xml"/><Relationship Id="rId5" Type="http://schemas.openxmlformats.org/officeDocument/2006/relationships/chart" Target="../charts/chart11.xml"/><Relationship Id="rId4" Type="http://schemas.openxmlformats.org/officeDocument/2006/relationships/chart" Target="../charts/chart10.xml"/></Relationships>
</file>

<file path=ppt/slides/_rels/slide35.xml.rels><?xml version="1.0" encoding="UTF-8" standalone="yes"?>
<Relationships xmlns="http://schemas.openxmlformats.org/package/2006/relationships"><Relationship Id="rId8" Type="http://schemas.openxmlformats.org/officeDocument/2006/relationships/image" Target="../media/image1080.png"/><Relationship Id="rId13" Type="http://schemas.openxmlformats.org/officeDocument/2006/relationships/image" Target="../media/image1250.png"/><Relationship Id="rId3" Type="http://schemas.openxmlformats.org/officeDocument/2006/relationships/image" Target="../media/image110.png"/><Relationship Id="rId7" Type="http://schemas.openxmlformats.org/officeDocument/2006/relationships/image" Target="../media/image1070.png"/><Relationship Id="rId12" Type="http://schemas.openxmlformats.org/officeDocument/2006/relationships/image" Target="../media/image148.png"/><Relationship Id="rId2" Type="http://schemas.openxmlformats.org/officeDocument/2006/relationships/notesSlide" Target="../notesSlides/notesSlide35.xml"/><Relationship Id="rId1" Type="http://schemas.openxmlformats.org/officeDocument/2006/relationships/slideLayout" Target="../slideLayouts/slideLayout1.xml"/><Relationship Id="rId6" Type="http://schemas.openxmlformats.org/officeDocument/2006/relationships/image" Target="../media/image109.png"/><Relationship Id="rId11" Type="http://schemas.openxmlformats.org/officeDocument/2006/relationships/image" Target="../media/image1230.png"/><Relationship Id="rId5" Type="http://schemas.openxmlformats.org/officeDocument/2006/relationships/image" Target="../media/image112.png"/><Relationship Id="rId10" Type="http://schemas.openxmlformats.org/officeDocument/2006/relationships/image" Target="../media/image147.png"/><Relationship Id="rId4" Type="http://schemas.openxmlformats.org/officeDocument/2006/relationships/image" Target="../media/image111.png"/><Relationship Id="rId9" Type="http://schemas.openxmlformats.org/officeDocument/2006/relationships/image" Target="../media/image146.png"/><Relationship Id="rId14" Type="http://schemas.openxmlformats.org/officeDocument/2006/relationships/image" Target="../media/image59.jpeg"/></Relationships>
</file>

<file path=ppt/slides/_rels/slide36.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59.jpeg"/></Relationships>
</file>

<file path=ppt/slides/_rels/slide37.xml.rels><?xml version="1.0" encoding="UTF-8" standalone="yes"?>
<Relationships xmlns="http://schemas.openxmlformats.org/package/2006/relationships"><Relationship Id="rId8" Type="http://schemas.openxmlformats.org/officeDocument/2006/relationships/image" Target="../media/image1080.png"/><Relationship Id="rId13" Type="http://schemas.openxmlformats.org/officeDocument/2006/relationships/image" Target="../media/image1250.png"/><Relationship Id="rId18" Type="http://schemas.openxmlformats.org/officeDocument/2006/relationships/image" Target="../media/image154.png"/><Relationship Id="rId3" Type="http://schemas.openxmlformats.org/officeDocument/2006/relationships/image" Target="../media/image109.png"/><Relationship Id="rId7" Type="http://schemas.openxmlformats.org/officeDocument/2006/relationships/image" Target="../media/image1070.png"/><Relationship Id="rId17" Type="http://schemas.openxmlformats.org/officeDocument/2006/relationships/image" Target="../media/image153.png"/><Relationship Id="rId2" Type="http://schemas.openxmlformats.org/officeDocument/2006/relationships/notesSlide" Target="../notesSlides/notesSlide37.xml"/><Relationship Id="rId16" Type="http://schemas.openxmlformats.org/officeDocument/2006/relationships/image" Target="../media/image152.png"/><Relationship Id="rId20" Type="http://schemas.openxmlformats.org/officeDocument/2006/relationships/image" Target="../media/image59.jpeg"/><Relationship Id="rId1" Type="http://schemas.openxmlformats.org/officeDocument/2006/relationships/slideLayout" Target="../slideLayouts/slideLayout1.xml"/><Relationship Id="rId11" Type="http://schemas.openxmlformats.org/officeDocument/2006/relationships/image" Target="../media/image1230.png"/><Relationship Id="rId15" Type="http://schemas.openxmlformats.org/officeDocument/2006/relationships/image" Target="../media/image151.png"/><Relationship Id="rId19" Type="http://schemas.openxmlformats.org/officeDocument/2006/relationships/image" Target="../media/image155.png"/><Relationship Id="rId14" Type="http://schemas.openxmlformats.org/officeDocument/2006/relationships/image" Target="../media/image150.png"/></Relationships>
</file>

<file path=ppt/slides/_rels/slide38.xml.rels><?xml version="1.0" encoding="UTF-8" standalone="yes"?>
<Relationships xmlns="http://schemas.openxmlformats.org/package/2006/relationships"><Relationship Id="rId8" Type="http://schemas.openxmlformats.org/officeDocument/2006/relationships/image" Target="../media/image59.jpeg"/><Relationship Id="rId3" Type="http://schemas.openxmlformats.org/officeDocument/2006/relationships/image" Target="../media/image156.png"/><Relationship Id="rId7" Type="http://schemas.openxmlformats.org/officeDocument/2006/relationships/image" Target="../media/image160.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159.png"/><Relationship Id="rId5" Type="http://schemas.openxmlformats.org/officeDocument/2006/relationships/image" Target="../media/image158.png"/><Relationship Id="rId4" Type="http://schemas.openxmlformats.org/officeDocument/2006/relationships/image" Target="../media/image157.png"/></Relationships>
</file>

<file path=ppt/slides/_rels/slide39.xml.rels><?xml version="1.0" encoding="UTF-8" standalone="yes"?>
<Relationships xmlns="http://schemas.openxmlformats.org/package/2006/relationships"><Relationship Id="rId8" Type="http://schemas.openxmlformats.org/officeDocument/2006/relationships/image" Target="../media/image1080.png"/><Relationship Id="rId13" Type="http://schemas.openxmlformats.org/officeDocument/2006/relationships/image" Target="../media/image165.png"/><Relationship Id="rId3" Type="http://schemas.openxmlformats.org/officeDocument/2006/relationships/image" Target="../media/image109.png"/><Relationship Id="rId7" Type="http://schemas.openxmlformats.org/officeDocument/2006/relationships/image" Target="../media/image1070.png"/><Relationship Id="rId12" Type="http://schemas.openxmlformats.org/officeDocument/2006/relationships/image" Target="../media/image164.png"/><Relationship Id="rId2" Type="http://schemas.openxmlformats.org/officeDocument/2006/relationships/notesSlide" Target="../notesSlides/notesSlide39.xml"/><Relationship Id="rId1" Type="http://schemas.openxmlformats.org/officeDocument/2006/relationships/slideLayout" Target="../slideLayouts/slideLayout1.xml"/><Relationship Id="rId11" Type="http://schemas.openxmlformats.org/officeDocument/2006/relationships/image" Target="../media/image163.png"/><Relationship Id="rId15" Type="http://schemas.openxmlformats.org/officeDocument/2006/relationships/image" Target="../media/image166.png"/><Relationship Id="rId10" Type="http://schemas.openxmlformats.org/officeDocument/2006/relationships/image" Target="../media/image162.png"/><Relationship Id="rId9" Type="http://schemas.openxmlformats.org/officeDocument/2006/relationships/image" Target="../media/image161.png"/><Relationship Id="rId14" Type="http://schemas.openxmlformats.org/officeDocument/2006/relationships/image" Target="../media/image59.jpeg"/></Relationships>
</file>

<file path=ppt/slides/_rels/slide4.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65.png"/><Relationship Id="rId7" Type="http://schemas.openxmlformats.org/officeDocument/2006/relationships/image" Target="../media/image67.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microsoft.com/office/2007/relationships/hdphoto" Target="../media/hdphoto2.wdp"/><Relationship Id="rId5" Type="http://schemas.openxmlformats.org/officeDocument/2006/relationships/image" Target="../media/image66.png"/><Relationship Id="rId4" Type="http://schemas.microsoft.com/office/2007/relationships/hdphoto" Target="../media/hdphoto1.wdp"/></Relationships>
</file>

<file path=ppt/slides/_rels/slide40.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65.png"/><Relationship Id="rId7" Type="http://schemas.openxmlformats.org/officeDocument/2006/relationships/image" Target="../media/image67.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microsoft.com/office/2007/relationships/hdphoto" Target="../media/hdphoto5.wdp"/><Relationship Id="rId5" Type="http://schemas.openxmlformats.org/officeDocument/2006/relationships/image" Target="../media/image167.png"/><Relationship Id="rId4" Type="http://schemas.microsoft.com/office/2007/relationships/hdphoto" Target="../media/hdphoto1.wdp"/></Relationships>
</file>

<file path=ppt/slides/_rels/slide41.xml.rels><?xml version="1.0" encoding="UTF-8" standalone="yes"?>
<Relationships xmlns="http://schemas.openxmlformats.org/package/2006/relationships"><Relationship Id="rId8" Type="http://schemas.openxmlformats.org/officeDocument/2006/relationships/image" Target="../media/image168.png"/><Relationship Id="rId3" Type="http://schemas.openxmlformats.org/officeDocument/2006/relationships/image" Target="../media/image59.jpeg"/><Relationship Id="rId7" Type="http://schemas.openxmlformats.org/officeDocument/2006/relationships/image" Target="../media/image110.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146.png"/><Relationship Id="rId5" Type="http://schemas.openxmlformats.org/officeDocument/2006/relationships/image" Target="../media/image112.png"/><Relationship Id="rId4" Type="http://schemas.openxmlformats.org/officeDocument/2006/relationships/image" Target="../media/image111.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9.jpeg"/><Relationship Id="rId7" Type="http://schemas.openxmlformats.org/officeDocument/2006/relationships/image" Target="../media/image680.pn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71.png"/><Relationship Id="rId5" Type="http://schemas.openxmlformats.org/officeDocument/2006/relationships/image" Target="../media/image60.png"/><Relationship Id="rId4" Type="http://schemas.openxmlformats.org/officeDocument/2006/relationships/image" Target="../media/image61.png"/></Relationships>
</file>

<file path=ppt/slides/_rels/slide45.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170.png"/><Relationship Id="rId1" Type="http://schemas.openxmlformats.org/officeDocument/2006/relationships/slideLayout" Target="../slideLayouts/slideLayout2.xml"/><Relationship Id="rId6" Type="http://schemas.openxmlformats.org/officeDocument/2006/relationships/image" Target="../media/image172.png"/><Relationship Id="rId5" Type="http://schemas.microsoft.com/office/2007/relationships/hdphoto" Target="../media/hdphoto7.wdp"/><Relationship Id="rId4" Type="http://schemas.openxmlformats.org/officeDocument/2006/relationships/image" Target="../media/image171.png"/></Relationships>
</file>

<file path=ppt/slides/_rels/slide46.xml.rels><?xml version="1.0" encoding="UTF-8" standalone="yes"?>
<Relationships xmlns="http://schemas.openxmlformats.org/package/2006/relationships"><Relationship Id="rId8" Type="http://schemas.microsoft.com/office/2007/relationships/hdphoto" Target="../media/hdphoto8.wdp"/><Relationship Id="rId3" Type="http://schemas.openxmlformats.org/officeDocument/2006/relationships/image" Target="../media/image171.png"/><Relationship Id="rId7" Type="http://schemas.openxmlformats.org/officeDocument/2006/relationships/image" Target="../media/image173.pn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172.png"/><Relationship Id="rId5" Type="http://schemas.openxmlformats.org/officeDocument/2006/relationships/image" Target="../media/image62.png"/><Relationship Id="rId4" Type="http://schemas.microsoft.com/office/2007/relationships/hdphoto" Target="../media/hdphoto7.wdp"/></Relationships>
</file>

<file path=ppt/slides/_rels/slide47.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image" Target="../media/image174.png"/><Relationship Id="rId1" Type="http://schemas.openxmlformats.org/officeDocument/2006/relationships/slideLayout" Target="../slideLayouts/slideLayout2.xml"/><Relationship Id="rId5" Type="http://schemas.openxmlformats.org/officeDocument/2006/relationships/image" Target="../media/image177.png"/><Relationship Id="rId4" Type="http://schemas.openxmlformats.org/officeDocument/2006/relationships/image" Target="../media/image176.png"/></Relationships>
</file>

<file path=ppt/slides/_rels/slide48.xml.rels><?xml version="1.0" encoding="UTF-8" standalone="yes"?>
<Relationships xmlns="http://schemas.openxmlformats.org/package/2006/relationships"><Relationship Id="rId3" Type="http://schemas.openxmlformats.org/officeDocument/2006/relationships/image" Target="../media/image61.png"/><Relationship Id="rId7" Type="http://schemas.openxmlformats.org/officeDocument/2006/relationships/image" Target="../media/image71.png"/><Relationship Id="rId2" Type="http://schemas.openxmlformats.org/officeDocument/2006/relationships/image" Target="../media/image59.jpeg"/><Relationship Id="rId1" Type="http://schemas.openxmlformats.org/officeDocument/2006/relationships/slideLayout" Target="../slideLayouts/slideLayout2.xml"/><Relationship Id="rId6" Type="http://schemas.openxmlformats.org/officeDocument/2006/relationships/image" Target="../media/image178.png"/><Relationship Id="rId5" Type="http://schemas.openxmlformats.org/officeDocument/2006/relationships/image" Target="../media/image60.png"/><Relationship Id="rId4" Type="http://schemas.openxmlformats.org/officeDocument/2006/relationships/image" Target="../media/image63.png"/></Relationships>
</file>

<file path=ppt/slides/_rels/slide49.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image" Target="../media/image59.jpeg"/><Relationship Id="rId1" Type="http://schemas.openxmlformats.org/officeDocument/2006/relationships/slideLayout" Target="../slideLayouts/slideLayout2.xml"/><Relationship Id="rId4" Type="http://schemas.openxmlformats.org/officeDocument/2006/relationships/image" Target="../media/image180.png"/></Relationships>
</file>

<file path=ppt/slides/_rels/slide5.xml.rels><?xml version="1.0" encoding="UTF-8" standalone="yes"?>
<Relationships xmlns="http://schemas.openxmlformats.org/package/2006/relationships"><Relationship Id="rId8" Type="http://schemas.microsoft.com/office/2007/relationships/hdphoto" Target="../media/hdphoto5.wdp"/><Relationship Id="rId3" Type="http://schemas.openxmlformats.org/officeDocument/2006/relationships/image" Target="../media/image59.jpeg"/><Relationship Id="rId7" Type="http://schemas.openxmlformats.org/officeDocument/2006/relationships/image" Target="../media/image69.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microsoft.com/office/2007/relationships/hdphoto" Target="../media/hdphoto4.wdp"/><Relationship Id="rId5" Type="http://schemas.openxmlformats.org/officeDocument/2006/relationships/image" Target="../media/image68.png"/><Relationship Id="rId4" Type="http://schemas.openxmlformats.org/officeDocument/2006/relationships/image" Target="../media/image63.png"/></Relationships>
</file>

<file path=ppt/slides/_rels/slide50.xml.rels><?xml version="1.0" encoding="UTF-8" standalone="yes"?>
<Relationships xmlns="http://schemas.openxmlformats.org/package/2006/relationships"><Relationship Id="rId3" Type="http://schemas.openxmlformats.org/officeDocument/2006/relationships/image" Target="../media/image710.png"/><Relationship Id="rId7" Type="http://schemas.openxmlformats.org/officeDocument/2006/relationships/image" Target="../media/image182.tmp"/><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181.tmp"/><Relationship Id="rId5" Type="http://schemas.openxmlformats.org/officeDocument/2006/relationships/image" Target="../media/image800.png"/><Relationship Id="rId4" Type="http://schemas.openxmlformats.org/officeDocument/2006/relationships/image" Target="../media/image59.jpeg"/></Relationships>
</file>

<file path=ppt/slides/_rels/slide51.xml.rels><?xml version="1.0" encoding="UTF-8" standalone="yes"?>
<Relationships xmlns="http://schemas.openxmlformats.org/package/2006/relationships"><Relationship Id="rId3" Type="http://schemas.openxmlformats.org/officeDocument/2006/relationships/image" Target="../media/image109.png"/><Relationship Id="rId7" Type="http://schemas.openxmlformats.org/officeDocument/2006/relationships/image" Target="../media/image186.png"/><Relationship Id="rId2" Type="http://schemas.openxmlformats.org/officeDocument/2006/relationships/notesSlide" Target="../notesSlides/notesSlide46.xml"/><Relationship Id="rId1" Type="http://schemas.openxmlformats.org/officeDocument/2006/relationships/slideLayout" Target="../slideLayouts/slideLayout1.xml"/><Relationship Id="rId6" Type="http://schemas.openxmlformats.org/officeDocument/2006/relationships/image" Target="../media/image185.png"/><Relationship Id="rId5" Type="http://schemas.openxmlformats.org/officeDocument/2006/relationships/image" Target="../media/image184.png"/><Relationship Id="rId4" Type="http://schemas.openxmlformats.org/officeDocument/2006/relationships/image" Target="../media/image183.png"/></Relationships>
</file>

<file path=ppt/slides/_rels/slide52.xml.rels><?xml version="1.0" encoding="UTF-8" standalone="yes"?>
<Relationships xmlns="http://schemas.openxmlformats.org/package/2006/relationships"><Relationship Id="rId3" Type="http://schemas.openxmlformats.org/officeDocument/2006/relationships/image" Target="../media/image109.png"/><Relationship Id="rId7" Type="http://schemas.openxmlformats.org/officeDocument/2006/relationships/image" Target="../media/image189.png"/><Relationship Id="rId2" Type="http://schemas.openxmlformats.org/officeDocument/2006/relationships/notesSlide" Target="../notesSlides/notesSlide47.xml"/><Relationship Id="rId1" Type="http://schemas.openxmlformats.org/officeDocument/2006/relationships/slideLayout" Target="../slideLayouts/slideLayout1.xml"/><Relationship Id="rId6" Type="http://schemas.openxmlformats.org/officeDocument/2006/relationships/image" Target="../media/image188.png"/><Relationship Id="rId5" Type="http://schemas.openxmlformats.org/officeDocument/2006/relationships/image" Target="../media/image184.png"/><Relationship Id="rId4" Type="http://schemas.openxmlformats.org/officeDocument/2006/relationships/image" Target="../media/image187.png"/></Relationships>
</file>

<file path=ppt/slides/_rels/slide6.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59.jpeg"/><Relationship Id="rId7" Type="http://schemas.openxmlformats.org/officeDocument/2006/relationships/image" Target="../media/image71.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70.png"/><Relationship Id="rId5" Type="http://schemas.openxmlformats.org/officeDocument/2006/relationships/image" Target="../media/image63.png"/><Relationship Id="rId4" Type="http://schemas.openxmlformats.org/officeDocument/2006/relationships/image" Target="../media/image60.png"/><Relationship Id="rId9" Type="http://schemas.microsoft.com/office/2007/relationships/hdphoto" Target="../media/hdphoto4.wdp"/></Relationships>
</file>

<file path=ppt/slides/_rels/slide7.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59.jpeg"/><Relationship Id="rId7" Type="http://schemas.openxmlformats.org/officeDocument/2006/relationships/image" Target="../media/image63.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60.png"/><Relationship Id="rId11" Type="http://schemas.microsoft.com/office/2007/relationships/hdphoto" Target="../media/hdphoto4.wdp"/><Relationship Id="rId5" Type="http://schemas.microsoft.com/office/2007/relationships/hdphoto" Target="../media/hdphoto5.wdp"/><Relationship Id="rId10" Type="http://schemas.openxmlformats.org/officeDocument/2006/relationships/image" Target="../media/image72.png"/><Relationship Id="rId4" Type="http://schemas.openxmlformats.org/officeDocument/2006/relationships/image" Target="../media/image69.png"/><Relationship Id="rId9" Type="http://schemas.openxmlformats.org/officeDocument/2006/relationships/image" Target="../media/image71.png"/></Relationships>
</file>

<file path=ppt/slides/_rels/slide8.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73.tmp"/><Relationship Id="rId5" Type="http://schemas.microsoft.com/office/2007/relationships/hdphoto" Target="../media/hdphoto4.wdp"/><Relationship Id="rId4" Type="http://schemas.openxmlformats.org/officeDocument/2006/relationships/image" Target="../media/image68.png"/></Relationships>
</file>

<file path=ppt/slides/_rels/slide9.xml.rels><?xml version="1.0" encoding="UTF-8" standalone="yes"?>
<Relationships xmlns="http://schemas.openxmlformats.org/package/2006/relationships"><Relationship Id="rId3" Type="http://schemas.openxmlformats.org/officeDocument/2006/relationships/image" Target="../media/image74.png"/><Relationship Id="rId7" Type="http://schemas.openxmlformats.org/officeDocument/2006/relationships/image" Target="../media/image59.jpe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microsoft.com/office/2007/relationships/hdphoto" Target="../media/hdphoto4.wdp"/><Relationship Id="rId5" Type="http://schemas.openxmlformats.org/officeDocument/2006/relationships/image" Target="../media/image68.png"/><Relationship Id="rId4" Type="http://schemas.openxmlformats.org/officeDocument/2006/relationships/image" Target="../media/image7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65000"/>
          </a:schemeClr>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768CA9B-79D1-512D-C405-142917C514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325646" y="1177864"/>
            <a:ext cx="683134" cy="683134"/>
          </a:xfrm>
          <a:prstGeom prst="rect">
            <a:avLst/>
          </a:prstGeom>
        </p:spPr>
      </p:pic>
      <p:pic>
        <p:nvPicPr>
          <p:cNvPr id="9" name="Picture 8">
            <a:extLst>
              <a:ext uri="{FF2B5EF4-FFF2-40B4-BE49-F238E27FC236}">
                <a16:creationId xmlns:a16="http://schemas.microsoft.com/office/drawing/2014/main" id="{219F31A4-9E4C-6D32-9AE1-09BD9DD040F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81961" y="1899827"/>
            <a:ext cx="887490" cy="887490"/>
          </a:xfrm>
          <a:prstGeom prst="rect">
            <a:avLst/>
          </a:prstGeom>
        </p:spPr>
      </p:pic>
      <p:pic>
        <p:nvPicPr>
          <p:cNvPr id="11" name="Picture 10">
            <a:extLst>
              <a:ext uri="{FF2B5EF4-FFF2-40B4-BE49-F238E27FC236}">
                <a16:creationId xmlns:a16="http://schemas.microsoft.com/office/drawing/2014/main" id="{F818EBFF-C49B-050B-CEC8-FA2EFBBA438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4804674" y="1614678"/>
            <a:ext cx="644209" cy="645182"/>
          </a:xfrm>
          <a:prstGeom prst="rect">
            <a:avLst/>
          </a:prstGeom>
        </p:spPr>
      </p:pic>
      <p:pic>
        <p:nvPicPr>
          <p:cNvPr id="13" name="Picture 12">
            <a:extLst>
              <a:ext uri="{FF2B5EF4-FFF2-40B4-BE49-F238E27FC236}">
                <a16:creationId xmlns:a16="http://schemas.microsoft.com/office/drawing/2014/main" id="{42D1EC6C-C77F-B5A3-91D8-801252F3EF4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1586132" y="2874302"/>
            <a:ext cx="659779" cy="659779"/>
          </a:xfrm>
          <a:prstGeom prst="rect">
            <a:avLst/>
          </a:prstGeom>
        </p:spPr>
      </p:pic>
      <p:pic>
        <p:nvPicPr>
          <p:cNvPr id="15" name="Picture 14">
            <a:extLst>
              <a:ext uri="{FF2B5EF4-FFF2-40B4-BE49-F238E27FC236}">
                <a16:creationId xmlns:a16="http://schemas.microsoft.com/office/drawing/2014/main" id="{9278F035-1558-E618-5847-CA10BCAD3F9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H="1">
            <a:off x="7772999" y="2794907"/>
            <a:ext cx="1170932" cy="1169185"/>
          </a:xfrm>
          <a:prstGeom prst="rect">
            <a:avLst/>
          </a:prstGeom>
        </p:spPr>
      </p:pic>
      <p:pic>
        <p:nvPicPr>
          <p:cNvPr id="17" name="Picture 16">
            <a:extLst>
              <a:ext uri="{FF2B5EF4-FFF2-40B4-BE49-F238E27FC236}">
                <a16:creationId xmlns:a16="http://schemas.microsoft.com/office/drawing/2014/main" id="{D75853ED-B05B-4FDB-AA63-33D4058BE16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1660579" y="1892612"/>
            <a:ext cx="618908" cy="618908"/>
          </a:xfrm>
          <a:prstGeom prst="rect">
            <a:avLst/>
          </a:prstGeom>
        </p:spPr>
      </p:pic>
      <p:pic>
        <p:nvPicPr>
          <p:cNvPr id="19" name="Picture 18">
            <a:extLst>
              <a:ext uri="{FF2B5EF4-FFF2-40B4-BE49-F238E27FC236}">
                <a16:creationId xmlns:a16="http://schemas.microsoft.com/office/drawing/2014/main" id="{88815E3F-C1C3-FA86-951A-5E2C9A0EB64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flipH="1">
            <a:off x="7961189" y="4934554"/>
            <a:ext cx="1348433" cy="1348433"/>
          </a:xfrm>
          <a:prstGeom prst="rect">
            <a:avLst/>
          </a:prstGeom>
        </p:spPr>
      </p:pic>
      <p:pic>
        <p:nvPicPr>
          <p:cNvPr id="21" name="Picture 20">
            <a:extLst>
              <a:ext uri="{FF2B5EF4-FFF2-40B4-BE49-F238E27FC236}">
                <a16:creationId xmlns:a16="http://schemas.microsoft.com/office/drawing/2014/main" id="{04A78391-7EDD-B42C-A266-06620CA5D93A}"/>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flipH="1">
            <a:off x="4828557" y="252472"/>
            <a:ext cx="557601" cy="556628"/>
          </a:xfrm>
          <a:prstGeom prst="rect">
            <a:avLst/>
          </a:prstGeom>
        </p:spPr>
      </p:pic>
      <p:pic>
        <p:nvPicPr>
          <p:cNvPr id="23" name="Picture 22">
            <a:extLst>
              <a:ext uri="{FF2B5EF4-FFF2-40B4-BE49-F238E27FC236}">
                <a16:creationId xmlns:a16="http://schemas.microsoft.com/office/drawing/2014/main" id="{A9F746FA-ED43-A01A-6AD5-D380CEA8398E}"/>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flipH="1">
            <a:off x="6238123" y="4502504"/>
            <a:ext cx="1203572" cy="1203572"/>
          </a:xfrm>
          <a:prstGeom prst="rect">
            <a:avLst/>
          </a:prstGeom>
        </p:spPr>
      </p:pic>
      <p:pic>
        <p:nvPicPr>
          <p:cNvPr id="27" name="Picture 26">
            <a:extLst>
              <a:ext uri="{FF2B5EF4-FFF2-40B4-BE49-F238E27FC236}">
                <a16:creationId xmlns:a16="http://schemas.microsoft.com/office/drawing/2014/main" id="{707D9FF8-230E-F91C-94F4-5297432E7A98}"/>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flipH="1">
            <a:off x="7518749" y="4036663"/>
            <a:ext cx="1060880" cy="1060880"/>
          </a:xfrm>
          <a:prstGeom prst="rect">
            <a:avLst/>
          </a:prstGeom>
        </p:spPr>
      </p:pic>
      <p:pic>
        <p:nvPicPr>
          <p:cNvPr id="29" name="Picture 28">
            <a:extLst>
              <a:ext uri="{FF2B5EF4-FFF2-40B4-BE49-F238E27FC236}">
                <a16:creationId xmlns:a16="http://schemas.microsoft.com/office/drawing/2014/main" id="{66A40F0C-E90B-DC5B-B633-3204E6E56519}"/>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flipH="1">
            <a:off x="5817199" y="6001318"/>
            <a:ext cx="673402" cy="673402"/>
          </a:xfrm>
          <a:prstGeom prst="rect">
            <a:avLst/>
          </a:prstGeom>
        </p:spPr>
      </p:pic>
      <p:pic>
        <p:nvPicPr>
          <p:cNvPr id="31" name="Picture 30">
            <a:extLst>
              <a:ext uri="{FF2B5EF4-FFF2-40B4-BE49-F238E27FC236}">
                <a16:creationId xmlns:a16="http://schemas.microsoft.com/office/drawing/2014/main" id="{8A79FC06-F020-BEB4-38A3-0DE2F5D34715}"/>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flipH="1">
            <a:off x="4246512" y="3697693"/>
            <a:ext cx="694811" cy="694811"/>
          </a:xfrm>
          <a:prstGeom prst="rect">
            <a:avLst/>
          </a:prstGeom>
        </p:spPr>
      </p:pic>
      <p:pic>
        <p:nvPicPr>
          <p:cNvPr id="33" name="Picture 32">
            <a:extLst>
              <a:ext uri="{FF2B5EF4-FFF2-40B4-BE49-F238E27FC236}">
                <a16:creationId xmlns:a16="http://schemas.microsoft.com/office/drawing/2014/main" id="{6624FC51-B646-7763-60A8-BB3CBF4B91C1}"/>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flipH="1">
            <a:off x="2523702" y="5908247"/>
            <a:ext cx="690919" cy="690919"/>
          </a:xfrm>
          <a:prstGeom prst="rect">
            <a:avLst/>
          </a:prstGeom>
        </p:spPr>
      </p:pic>
      <p:pic>
        <p:nvPicPr>
          <p:cNvPr id="35" name="Picture 34">
            <a:extLst>
              <a:ext uri="{FF2B5EF4-FFF2-40B4-BE49-F238E27FC236}">
                <a16:creationId xmlns:a16="http://schemas.microsoft.com/office/drawing/2014/main" id="{866CFE66-D4C7-4EA1-A638-C2076F8536FC}"/>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flipH="1">
            <a:off x="288052" y="5789274"/>
            <a:ext cx="589714" cy="589714"/>
          </a:xfrm>
          <a:prstGeom prst="rect">
            <a:avLst/>
          </a:prstGeom>
        </p:spPr>
      </p:pic>
      <p:pic>
        <p:nvPicPr>
          <p:cNvPr id="37" name="Picture 36">
            <a:extLst>
              <a:ext uri="{FF2B5EF4-FFF2-40B4-BE49-F238E27FC236}">
                <a16:creationId xmlns:a16="http://schemas.microsoft.com/office/drawing/2014/main" id="{B31333B0-C224-798A-0A42-013EC2378805}"/>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flipH="1">
            <a:off x="1407111" y="1064986"/>
            <a:ext cx="711354" cy="711354"/>
          </a:xfrm>
          <a:prstGeom prst="rect">
            <a:avLst/>
          </a:prstGeom>
        </p:spPr>
      </p:pic>
      <p:pic>
        <p:nvPicPr>
          <p:cNvPr id="39" name="Picture 38">
            <a:extLst>
              <a:ext uri="{FF2B5EF4-FFF2-40B4-BE49-F238E27FC236}">
                <a16:creationId xmlns:a16="http://schemas.microsoft.com/office/drawing/2014/main" id="{50EA4C50-8117-8444-FF36-6EE05F275C05}"/>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flipH="1">
            <a:off x="2802188" y="4945665"/>
            <a:ext cx="640316" cy="641289"/>
          </a:xfrm>
          <a:prstGeom prst="rect">
            <a:avLst/>
          </a:prstGeom>
        </p:spPr>
      </p:pic>
      <p:pic>
        <p:nvPicPr>
          <p:cNvPr id="41" name="Picture 40">
            <a:extLst>
              <a:ext uri="{FF2B5EF4-FFF2-40B4-BE49-F238E27FC236}">
                <a16:creationId xmlns:a16="http://schemas.microsoft.com/office/drawing/2014/main" id="{F763D7E9-03F9-CEED-41AE-D854723DF38A}"/>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flipH="1">
            <a:off x="5368807" y="2471057"/>
            <a:ext cx="1242096" cy="1242096"/>
          </a:xfrm>
          <a:prstGeom prst="rect">
            <a:avLst/>
          </a:prstGeom>
        </p:spPr>
      </p:pic>
      <p:pic>
        <p:nvPicPr>
          <p:cNvPr id="43" name="Picture 42">
            <a:extLst>
              <a:ext uri="{FF2B5EF4-FFF2-40B4-BE49-F238E27FC236}">
                <a16:creationId xmlns:a16="http://schemas.microsoft.com/office/drawing/2014/main" id="{6CFCCEB7-6927-4A52-8F23-AB8C7FB387DA}"/>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flipH="1">
            <a:off x="6568002" y="1960691"/>
            <a:ext cx="1182080" cy="1184157"/>
          </a:xfrm>
          <a:prstGeom prst="rect">
            <a:avLst/>
          </a:prstGeom>
        </p:spPr>
      </p:pic>
      <p:pic>
        <p:nvPicPr>
          <p:cNvPr id="45" name="Picture 44">
            <a:extLst>
              <a:ext uri="{FF2B5EF4-FFF2-40B4-BE49-F238E27FC236}">
                <a16:creationId xmlns:a16="http://schemas.microsoft.com/office/drawing/2014/main" id="{A246C88D-E75D-3B49-2382-CF0D80206D03}"/>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flipH="1">
            <a:off x="5719250" y="285657"/>
            <a:ext cx="596526" cy="596526"/>
          </a:xfrm>
          <a:prstGeom prst="rect">
            <a:avLst/>
          </a:prstGeom>
        </p:spPr>
      </p:pic>
      <p:pic>
        <p:nvPicPr>
          <p:cNvPr id="47" name="Picture 46">
            <a:extLst>
              <a:ext uri="{FF2B5EF4-FFF2-40B4-BE49-F238E27FC236}">
                <a16:creationId xmlns:a16="http://schemas.microsoft.com/office/drawing/2014/main" id="{C4C84597-2AF1-2B57-A999-105B9CAED3D7}"/>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flipH="1">
            <a:off x="3255053" y="3651732"/>
            <a:ext cx="551762" cy="551762"/>
          </a:xfrm>
          <a:prstGeom prst="rect">
            <a:avLst/>
          </a:prstGeom>
        </p:spPr>
      </p:pic>
      <p:pic>
        <p:nvPicPr>
          <p:cNvPr id="49" name="Picture 48">
            <a:extLst>
              <a:ext uri="{FF2B5EF4-FFF2-40B4-BE49-F238E27FC236}">
                <a16:creationId xmlns:a16="http://schemas.microsoft.com/office/drawing/2014/main" id="{73A6CEE3-BF92-777E-8AA6-9B0F905190A6}"/>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flipH="1">
            <a:off x="3009394" y="389370"/>
            <a:ext cx="669510" cy="669510"/>
          </a:xfrm>
          <a:prstGeom prst="rect">
            <a:avLst/>
          </a:prstGeom>
        </p:spPr>
      </p:pic>
      <p:pic>
        <p:nvPicPr>
          <p:cNvPr id="51" name="Picture 50">
            <a:extLst>
              <a:ext uri="{FF2B5EF4-FFF2-40B4-BE49-F238E27FC236}">
                <a16:creationId xmlns:a16="http://schemas.microsoft.com/office/drawing/2014/main" id="{373E65BA-2F75-8ACD-797B-787F57F3746D}"/>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flipH="1">
            <a:off x="7709953" y="398242"/>
            <a:ext cx="1070066" cy="1070066"/>
          </a:xfrm>
          <a:prstGeom prst="rect">
            <a:avLst/>
          </a:prstGeom>
        </p:spPr>
      </p:pic>
      <p:pic>
        <p:nvPicPr>
          <p:cNvPr id="53" name="Picture 52">
            <a:extLst>
              <a:ext uri="{FF2B5EF4-FFF2-40B4-BE49-F238E27FC236}">
                <a16:creationId xmlns:a16="http://schemas.microsoft.com/office/drawing/2014/main" id="{D4E96761-54FE-D44F-0B45-D784FD231C97}"/>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flipH="1">
            <a:off x="6700492" y="311373"/>
            <a:ext cx="624746" cy="624746"/>
          </a:xfrm>
          <a:prstGeom prst="rect">
            <a:avLst/>
          </a:prstGeom>
        </p:spPr>
      </p:pic>
      <p:pic>
        <p:nvPicPr>
          <p:cNvPr id="55" name="Picture 54">
            <a:extLst>
              <a:ext uri="{FF2B5EF4-FFF2-40B4-BE49-F238E27FC236}">
                <a16:creationId xmlns:a16="http://schemas.microsoft.com/office/drawing/2014/main" id="{990D4790-5959-A782-CC88-AE10636DBFCE}"/>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flipH="1">
            <a:off x="4824425" y="4828593"/>
            <a:ext cx="1092885" cy="1092885"/>
          </a:xfrm>
          <a:prstGeom prst="rect">
            <a:avLst/>
          </a:prstGeom>
        </p:spPr>
      </p:pic>
      <p:pic>
        <p:nvPicPr>
          <p:cNvPr id="57" name="Picture 56">
            <a:extLst>
              <a:ext uri="{FF2B5EF4-FFF2-40B4-BE49-F238E27FC236}">
                <a16:creationId xmlns:a16="http://schemas.microsoft.com/office/drawing/2014/main" id="{3943F359-B88B-0C74-1F05-5E6C55160FF5}"/>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flipH="1">
            <a:off x="2399191" y="893610"/>
            <a:ext cx="684107" cy="685080"/>
          </a:xfrm>
          <a:prstGeom prst="rect">
            <a:avLst/>
          </a:prstGeom>
        </p:spPr>
      </p:pic>
      <p:pic>
        <p:nvPicPr>
          <p:cNvPr id="59" name="Picture 58">
            <a:extLst>
              <a:ext uri="{FF2B5EF4-FFF2-40B4-BE49-F238E27FC236}">
                <a16:creationId xmlns:a16="http://schemas.microsoft.com/office/drawing/2014/main" id="{BEDD42A1-A1BB-5DD8-2EBB-FE511C98C041}"/>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flipH="1">
            <a:off x="325646" y="5028406"/>
            <a:ext cx="623773" cy="622800"/>
          </a:xfrm>
          <a:prstGeom prst="rect">
            <a:avLst/>
          </a:prstGeom>
        </p:spPr>
      </p:pic>
      <p:pic>
        <p:nvPicPr>
          <p:cNvPr id="61" name="Picture 60">
            <a:extLst>
              <a:ext uri="{FF2B5EF4-FFF2-40B4-BE49-F238E27FC236}">
                <a16:creationId xmlns:a16="http://schemas.microsoft.com/office/drawing/2014/main" id="{319EF792-1E43-BEEA-DACB-A45FA074885D}"/>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flipH="1">
            <a:off x="5775019" y="1634716"/>
            <a:ext cx="613069" cy="614042"/>
          </a:xfrm>
          <a:prstGeom prst="rect">
            <a:avLst/>
          </a:prstGeom>
        </p:spPr>
      </p:pic>
      <p:pic>
        <p:nvPicPr>
          <p:cNvPr id="63" name="Picture 62">
            <a:extLst>
              <a:ext uri="{FF2B5EF4-FFF2-40B4-BE49-F238E27FC236}">
                <a16:creationId xmlns:a16="http://schemas.microsoft.com/office/drawing/2014/main" id="{67815981-8A85-EC20-4F43-25C82923A1DD}"/>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flipH="1">
            <a:off x="1936583" y="282594"/>
            <a:ext cx="782392" cy="782392"/>
          </a:xfrm>
          <a:prstGeom prst="rect">
            <a:avLst/>
          </a:prstGeom>
        </p:spPr>
      </p:pic>
      <p:pic>
        <p:nvPicPr>
          <p:cNvPr id="65" name="Picture 64">
            <a:extLst>
              <a:ext uri="{FF2B5EF4-FFF2-40B4-BE49-F238E27FC236}">
                <a16:creationId xmlns:a16="http://schemas.microsoft.com/office/drawing/2014/main" id="{FC7CAC97-2304-3C19-4075-CD9775A91DA3}"/>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flipH="1">
            <a:off x="5708228" y="3472386"/>
            <a:ext cx="1296710" cy="1296710"/>
          </a:xfrm>
          <a:prstGeom prst="rect">
            <a:avLst/>
          </a:prstGeom>
        </p:spPr>
      </p:pic>
      <p:pic>
        <p:nvPicPr>
          <p:cNvPr id="67" name="Picture 66">
            <a:extLst>
              <a:ext uri="{FF2B5EF4-FFF2-40B4-BE49-F238E27FC236}">
                <a16:creationId xmlns:a16="http://schemas.microsoft.com/office/drawing/2014/main" id="{2F5B8A02-D845-EF5E-FEBF-BCD5A0AAF8AD}"/>
              </a:ext>
            </a:extLst>
          </p:cNvPr>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flipH="1">
            <a:off x="5528219" y="856682"/>
            <a:ext cx="604310" cy="603337"/>
          </a:xfrm>
          <a:prstGeom prst="rect">
            <a:avLst/>
          </a:prstGeom>
        </p:spPr>
      </p:pic>
      <p:pic>
        <p:nvPicPr>
          <p:cNvPr id="69" name="Picture 68">
            <a:extLst>
              <a:ext uri="{FF2B5EF4-FFF2-40B4-BE49-F238E27FC236}">
                <a16:creationId xmlns:a16="http://schemas.microsoft.com/office/drawing/2014/main" id="{79C46136-E02D-B45F-FCC1-F502A8CF1A58}"/>
              </a:ext>
            </a:extLst>
          </p:cNvPr>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flipH="1">
            <a:off x="3675879" y="1685468"/>
            <a:ext cx="614042" cy="613069"/>
          </a:xfrm>
          <a:prstGeom prst="rect">
            <a:avLst/>
          </a:prstGeom>
        </p:spPr>
      </p:pic>
      <p:pic>
        <p:nvPicPr>
          <p:cNvPr id="71" name="Picture 70">
            <a:extLst>
              <a:ext uri="{FF2B5EF4-FFF2-40B4-BE49-F238E27FC236}">
                <a16:creationId xmlns:a16="http://schemas.microsoft.com/office/drawing/2014/main" id="{34088710-9C8F-E0AF-EE53-2E64103B67DD}"/>
              </a:ext>
            </a:extLst>
          </p:cNvPr>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flipH="1">
            <a:off x="3253443" y="1015109"/>
            <a:ext cx="470992" cy="470992"/>
          </a:xfrm>
          <a:prstGeom prst="rect">
            <a:avLst/>
          </a:prstGeom>
        </p:spPr>
      </p:pic>
      <p:pic>
        <p:nvPicPr>
          <p:cNvPr id="73" name="Picture 72">
            <a:extLst>
              <a:ext uri="{FF2B5EF4-FFF2-40B4-BE49-F238E27FC236}">
                <a16:creationId xmlns:a16="http://schemas.microsoft.com/office/drawing/2014/main" id="{C14CE0F9-D60D-1A79-2F6F-39674A46ED15}"/>
              </a:ext>
            </a:extLst>
          </p:cNvPr>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flipH="1">
            <a:off x="4333646" y="908317"/>
            <a:ext cx="605284" cy="605284"/>
          </a:xfrm>
          <a:prstGeom prst="rect">
            <a:avLst/>
          </a:prstGeom>
        </p:spPr>
      </p:pic>
      <p:pic>
        <p:nvPicPr>
          <p:cNvPr id="75" name="Picture 74">
            <a:extLst>
              <a:ext uri="{FF2B5EF4-FFF2-40B4-BE49-F238E27FC236}">
                <a16:creationId xmlns:a16="http://schemas.microsoft.com/office/drawing/2014/main" id="{462A35C4-2415-4A7D-66C1-7C4DE8FA5AF1}"/>
              </a:ext>
            </a:extLst>
          </p:cNvPr>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flipH="1">
            <a:off x="6748070" y="1105275"/>
            <a:ext cx="732763" cy="733736"/>
          </a:xfrm>
          <a:prstGeom prst="rect">
            <a:avLst/>
          </a:prstGeom>
        </p:spPr>
      </p:pic>
      <p:pic>
        <p:nvPicPr>
          <p:cNvPr id="77" name="Picture 76">
            <a:extLst>
              <a:ext uri="{FF2B5EF4-FFF2-40B4-BE49-F238E27FC236}">
                <a16:creationId xmlns:a16="http://schemas.microsoft.com/office/drawing/2014/main" id="{17532136-322C-E756-05A2-04C74518C588}"/>
              </a:ext>
            </a:extLst>
          </p:cNvPr>
          <p:cNvPicPr>
            <a:picLocks noChangeAspect="1"/>
          </p:cNvPicPr>
          <p:nvPr/>
        </p:nvPicPr>
        <p:blipFill>
          <a:blip r:embed="rId37">
            <a:extLst>
              <a:ext uri="{28A0092B-C50C-407E-A947-70E740481C1C}">
                <a14:useLocalDpi xmlns:a14="http://schemas.microsoft.com/office/drawing/2010/main" val="0"/>
              </a:ext>
            </a:extLst>
          </a:blip>
          <a:stretch>
            <a:fillRect/>
          </a:stretch>
        </p:blipFill>
        <p:spPr>
          <a:xfrm flipH="1">
            <a:off x="6612773" y="5290691"/>
            <a:ext cx="1715884" cy="1715884"/>
          </a:xfrm>
          <a:prstGeom prst="rect">
            <a:avLst/>
          </a:prstGeom>
        </p:spPr>
      </p:pic>
      <p:pic>
        <p:nvPicPr>
          <p:cNvPr id="79" name="Picture 78">
            <a:extLst>
              <a:ext uri="{FF2B5EF4-FFF2-40B4-BE49-F238E27FC236}">
                <a16:creationId xmlns:a16="http://schemas.microsoft.com/office/drawing/2014/main" id="{2535F78B-96F4-EDAC-36C0-EC64E8DC511E}"/>
              </a:ext>
            </a:extLst>
          </p:cNvPr>
          <p:cNvPicPr>
            <a:picLocks noChangeAspect="1"/>
          </p:cNvPicPr>
          <p:nvPr/>
        </p:nvPicPr>
        <p:blipFill>
          <a:blip r:embed="rId38">
            <a:extLst>
              <a:ext uri="{28A0092B-C50C-407E-A947-70E740481C1C}">
                <a14:useLocalDpi xmlns:a14="http://schemas.microsoft.com/office/drawing/2010/main" val="0"/>
              </a:ext>
            </a:extLst>
          </a:blip>
          <a:stretch>
            <a:fillRect/>
          </a:stretch>
        </p:blipFill>
        <p:spPr>
          <a:xfrm flipH="1">
            <a:off x="4815278" y="5696538"/>
            <a:ext cx="745414" cy="744441"/>
          </a:xfrm>
          <a:prstGeom prst="rect">
            <a:avLst/>
          </a:prstGeom>
        </p:spPr>
      </p:pic>
      <p:pic>
        <p:nvPicPr>
          <p:cNvPr id="81" name="Picture 80">
            <a:extLst>
              <a:ext uri="{FF2B5EF4-FFF2-40B4-BE49-F238E27FC236}">
                <a16:creationId xmlns:a16="http://schemas.microsoft.com/office/drawing/2014/main" id="{953CB911-1E8E-0104-28D6-AAAD4DF47DDC}"/>
              </a:ext>
            </a:extLst>
          </p:cNvPr>
          <p:cNvPicPr>
            <a:picLocks noChangeAspect="1"/>
          </p:cNvPicPr>
          <p:nvPr/>
        </p:nvPicPr>
        <p:blipFill>
          <a:blip r:embed="rId39">
            <a:extLst>
              <a:ext uri="{28A0092B-C50C-407E-A947-70E740481C1C}">
                <a14:useLocalDpi xmlns:a14="http://schemas.microsoft.com/office/drawing/2010/main" val="0"/>
              </a:ext>
            </a:extLst>
          </a:blip>
          <a:stretch>
            <a:fillRect/>
          </a:stretch>
        </p:blipFill>
        <p:spPr>
          <a:xfrm flipH="1">
            <a:off x="2643863" y="1667224"/>
            <a:ext cx="663671" cy="664644"/>
          </a:xfrm>
          <a:prstGeom prst="rect">
            <a:avLst/>
          </a:prstGeom>
        </p:spPr>
      </p:pic>
      <p:pic>
        <p:nvPicPr>
          <p:cNvPr id="83" name="Picture 82">
            <a:extLst>
              <a:ext uri="{FF2B5EF4-FFF2-40B4-BE49-F238E27FC236}">
                <a16:creationId xmlns:a16="http://schemas.microsoft.com/office/drawing/2014/main" id="{783E6B35-7694-666D-C726-37660932A098}"/>
              </a:ext>
            </a:extLst>
          </p:cNvPr>
          <p:cNvPicPr>
            <a:picLocks noChangeAspect="1"/>
          </p:cNvPicPr>
          <p:nvPr/>
        </p:nvPicPr>
        <p:blipFill>
          <a:blip r:embed="rId40">
            <a:extLst>
              <a:ext uri="{28A0092B-C50C-407E-A947-70E740481C1C}">
                <a14:useLocalDpi xmlns:a14="http://schemas.microsoft.com/office/drawing/2010/main" val="0"/>
              </a:ext>
            </a:extLst>
          </a:blip>
          <a:stretch>
            <a:fillRect/>
          </a:stretch>
        </p:blipFill>
        <p:spPr>
          <a:xfrm flipH="1">
            <a:off x="1139682" y="3676693"/>
            <a:ext cx="683134" cy="683134"/>
          </a:xfrm>
          <a:prstGeom prst="rect">
            <a:avLst/>
          </a:prstGeom>
        </p:spPr>
      </p:pic>
      <p:pic>
        <p:nvPicPr>
          <p:cNvPr id="85" name="Picture 84">
            <a:extLst>
              <a:ext uri="{FF2B5EF4-FFF2-40B4-BE49-F238E27FC236}">
                <a16:creationId xmlns:a16="http://schemas.microsoft.com/office/drawing/2014/main" id="{6A021BD9-3AFF-86EA-E505-E3BEDA10654A}"/>
              </a:ext>
            </a:extLst>
          </p:cNvPr>
          <p:cNvPicPr>
            <a:picLocks noChangeAspect="1"/>
          </p:cNvPicPr>
          <p:nvPr/>
        </p:nvPicPr>
        <p:blipFill>
          <a:blip r:embed="rId41">
            <a:extLst>
              <a:ext uri="{28A0092B-C50C-407E-A947-70E740481C1C}">
                <a14:useLocalDpi xmlns:a14="http://schemas.microsoft.com/office/drawing/2010/main" val="0"/>
              </a:ext>
            </a:extLst>
          </a:blip>
          <a:stretch>
            <a:fillRect/>
          </a:stretch>
        </p:blipFill>
        <p:spPr>
          <a:xfrm flipH="1">
            <a:off x="4574842" y="2472401"/>
            <a:ext cx="1143928" cy="1145451"/>
          </a:xfrm>
          <a:prstGeom prst="rect">
            <a:avLst/>
          </a:prstGeom>
        </p:spPr>
      </p:pic>
      <p:pic>
        <p:nvPicPr>
          <p:cNvPr id="87" name="Picture 86">
            <a:extLst>
              <a:ext uri="{FF2B5EF4-FFF2-40B4-BE49-F238E27FC236}">
                <a16:creationId xmlns:a16="http://schemas.microsoft.com/office/drawing/2014/main" id="{C29C7146-3ABF-4964-6F3C-E1C720FBCBEF}"/>
              </a:ext>
            </a:extLst>
          </p:cNvPr>
          <p:cNvPicPr>
            <a:picLocks noChangeAspect="1"/>
          </p:cNvPicPr>
          <p:nvPr/>
        </p:nvPicPr>
        <p:blipFill>
          <a:blip r:embed="rId42">
            <a:extLst>
              <a:ext uri="{28A0092B-C50C-407E-A947-70E740481C1C}">
                <a14:useLocalDpi xmlns:a14="http://schemas.microsoft.com/office/drawing/2010/main" val="0"/>
              </a:ext>
            </a:extLst>
          </a:blip>
          <a:stretch>
            <a:fillRect/>
          </a:stretch>
        </p:blipFill>
        <p:spPr>
          <a:xfrm flipH="1">
            <a:off x="7994312" y="1685468"/>
            <a:ext cx="773634" cy="773634"/>
          </a:xfrm>
          <a:prstGeom prst="rect">
            <a:avLst/>
          </a:prstGeom>
        </p:spPr>
      </p:pic>
      <p:pic>
        <p:nvPicPr>
          <p:cNvPr id="89" name="Picture 88">
            <a:extLst>
              <a:ext uri="{FF2B5EF4-FFF2-40B4-BE49-F238E27FC236}">
                <a16:creationId xmlns:a16="http://schemas.microsoft.com/office/drawing/2014/main" id="{060AF0AD-15CB-94F8-8B1C-2B25682384DA}"/>
              </a:ext>
            </a:extLst>
          </p:cNvPr>
          <p:cNvPicPr>
            <a:picLocks noChangeAspect="1"/>
          </p:cNvPicPr>
          <p:nvPr/>
        </p:nvPicPr>
        <p:blipFill>
          <a:blip r:embed="rId43">
            <a:extLst>
              <a:ext uri="{28A0092B-C50C-407E-A947-70E740481C1C}">
                <a14:useLocalDpi xmlns:a14="http://schemas.microsoft.com/office/drawing/2010/main" val="0"/>
              </a:ext>
            </a:extLst>
          </a:blip>
          <a:stretch>
            <a:fillRect/>
          </a:stretch>
        </p:blipFill>
        <p:spPr>
          <a:xfrm flipH="1">
            <a:off x="1631519" y="5887068"/>
            <a:ext cx="664644" cy="664644"/>
          </a:xfrm>
          <a:prstGeom prst="rect">
            <a:avLst/>
          </a:prstGeom>
        </p:spPr>
      </p:pic>
      <p:pic>
        <p:nvPicPr>
          <p:cNvPr id="91" name="Picture 90">
            <a:extLst>
              <a:ext uri="{FF2B5EF4-FFF2-40B4-BE49-F238E27FC236}">
                <a16:creationId xmlns:a16="http://schemas.microsoft.com/office/drawing/2014/main" id="{C1AF8D72-2253-1292-20DE-BCD359B709F9}"/>
              </a:ext>
            </a:extLst>
          </p:cNvPr>
          <p:cNvPicPr>
            <a:picLocks noChangeAspect="1"/>
          </p:cNvPicPr>
          <p:nvPr/>
        </p:nvPicPr>
        <p:blipFill>
          <a:blip r:embed="rId44">
            <a:extLst>
              <a:ext uri="{28A0092B-C50C-407E-A947-70E740481C1C}">
                <a14:useLocalDpi xmlns:a14="http://schemas.microsoft.com/office/drawing/2010/main" val="0"/>
              </a:ext>
            </a:extLst>
          </a:blip>
          <a:stretch>
            <a:fillRect/>
          </a:stretch>
        </p:blipFill>
        <p:spPr>
          <a:xfrm flipH="1">
            <a:off x="1827371" y="3354061"/>
            <a:ext cx="1514830" cy="1512853"/>
          </a:xfrm>
          <a:prstGeom prst="rect">
            <a:avLst/>
          </a:prstGeom>
        </p:spPr>
      </p:pic>
      <p:pic>
        <p:nvPicPr>
          <p:cNvPr id="93" name="Picture 92">
            <a:extLst>
              <a:ext uri="{FF2B5EF4-FFF2-40B4-BE49-F238E27FC236}">
                <a16:creationId xmlns:a16="http://schemas.microsoft.com/office/drawing/2014/main" id="{BB6E27AF-4ED8-8B49-B164-5FFE6951189F}"/>
              </a:ext>
            </a:extLst>
          </p:cNvPr>
          <p:cNvPicPr>
            <a:picLocks noChangeAspect="1"/>
          </p:cNvPicPr>
          <p:nvPr/>
        </p:nvPicPr>
        <p:blipFill>
          <a:blip r:embed="rId45">
            <a:extLst>
              <a:ext uri="{28A0092B-C50C-407E-A947-70E740481C1C}">
                <a14:useLocalDpi xmlns:a14="http://schemas.microsoft.com/office/drawing/2010/main" val="0"/>
              </a:ext>
            </a:extLst>
          </a:blip>
          <a:stretch>
            <a:fillRect/>
          </a:stretch>
        </p:blipFill>
        <p:spPr>
          <a:xfrm flipH="1">
            <a:off x="164448" y="3916303"/>
            <a:ext cx="843699" cy="843699"/>
          </a:xfrm>
          <a:prstGeom prst="rect">
            <a:avLst/>
          </a:prstGeom>
        </p:spPr>
      </p:pic>
      <p:pic>
        <p:nvPicPr>
          <p:cNvPr id="97" name="Picture 96">
            <a:extLst>
              <a:ext uri="{FF2B5EF4-FFF2-40B4-BE49-F238E27FC236}">
                <a16:creationId xmlns:a16="http://schemas.microsoft.com/office/drawing/2014/main" id="{816626B9-41EB-C48E-187B-CAF23207D2E9}"/>
              </a:ext>
            </a:extLst>
          </p:cNvPr>
          <p:cNvPicPr>
            <a:picLocks noChangeAspect="1"/>
          </p:cNvPicPr>
          <p:nvPr/>
        </p:nvPicPr>
        <p:blipFill>
          <a:blip r:embed="rId46">
            <a:extLst>
              <a:ext uri="{28A0092B-C50C-407E-A947-70E740481C1C}">
                <a14:useLocalDpi xmlns:a14="http://schemas.microsoft.com/office/drawing/2010/main" val="0"/>
              </a:ext>
            </a:extLst>
          </a:blip>
          <a:stretch>
            <a:fillRect/>
          </a:stretch>
        </p:blipFill>
        <p:spPr>
          <a:xfrm flipH="1">
            <a:off x="3789693" y="2722277"/>
            <a:ext cx="557650" cy="557650"/>
          </a:xfrm>
          <a:prstGeom prst="rect">
            <a:avLst/>
          </a:prstGeom>
        </p:spPr>
      </p:pic>
      <p:pic>
        <p:nvPicPr>
          <p:cNvPr id="99" name="Picture 98">
            <a:extLst>
              <a:ext uri="{FF2B5EF4-FFF2-40B4-BE49-F238E27FC236}">
                <a16:creationId xmlns:a16="http://schemas.microsoft.com/office/drawing/2014/main" id="{023649F6-8B0F-DFEC-B69D-350E2376F875}"/>
              </a:ext>
            </a:extLst>
          </p:cNvPr>
          <p:cNvPicPr>
            <a:picLocks noChangeAspect="1"/>
          </p:cNvPicPr>
          <p:nvPr/>
        </p:nvPicPr>
        <p:blipFill>
          <a:blip r:embed="rId47">
            <a:extLst>
              <a:ext uri="{28A0092B-C50C-407E-A947-70E740481C1C}">
                <a14:useLocalDpi xmlns:a14="http://schemas.microsoft.com/office/drawing/2010/main" val="0"/>
              </a:ext>
            </a:extLst>
          </a:blip>
          <a:stretch>
            <a:fillRect/>
          </a:stretch>
        </p:blipFill>
        <p:spPr>
          <a:xfrm flipH="1">
            <a:off x="2435320" y="2471429"/>
            <a:ext cx="733736" cy="733736"/>
          </a:xfrm>
          <a:prstGeom prst="rect">
            <a:avLst/>
          </a:prstGeom>
        </p:spPr>
      </p:pic>
      <p:pic>
        <p:nvPicPr>
          <p:cNvPr id="101" name="Picture 100">
            <a:extLst>
              <a:ext uri="{FF2B5EF4-FFF2-40B4-BE49-F238E27FC236}">
                <a16:creationId xmlns:a16="http://schemas.microsoft.com/office/drawing/2014/main" id="{3823AEEC-B7F0-103F-1CDA-F2E55A2FE24B}"/>
              </a:ext>
            </a:extLst>
          </p:cNvPr>
          <p:cNvPicPr>
            <a:picLocks noChangeAspect="1"/>
          </p:cNvPicPr>
          <p:nvPr/>
        </p:nvPicPr>
        <p:blipFill>
          <a:blip r:embed="rId48">
            <a:extLst>
              <a:ext uri="{28A0092B-C50C-407E-A947-70E740481C1C}">
                <a14:useLocalDpi xmlns:a14="http://schemas.microsoft.com/office/drawing/2010/main" val="0"/>
              </a:ext>
            </a:extLst>
          </a:blip>
          <a:stretch>
            <a:fillRect/>
          </a:stretch>
        </p:blipFill>
        <p:spPr>
          <a:xfrm flipH="1">
            <a:off x="3904182" y="545566"/>
            <a:ext cx="409685" cy="408712"/>
          </a:xfrm>
          <a:prstGeom prst="rect">
            <a:avLst/>
          </a:prstGeom>
        </p:spPr>
      </p:pic>
      <p:pic>
        <p:nvPicPr>
          <p:cNvPr id="103" name="Picture 102">
            <a:extLst>
              <a:ext uri="{FF2B5EF4-FFF2-40B4-BE49-F238E27FC236}">
                <a16:creationId xmlns:a16="http://schemas.microsoft.com/office/drawing/2014/main" id="{0E778DD7-603E-1D6F-966E-AF7F6A56AA0B}"/>
              </a:ext>
            </a:extLst>
          </p:cNvPr>
          <p:cNvPicPr>
            <a:picLocks noChangeAspect="1"/>
          </p:cNvPicPr>
          <p:nvPr/>
        </p:nvPicPr>
        <p:blipFill>
          <a:blip r:embed="rId49">
            <a:extLst>
              <a:ext uri="{28A0092B-C50C-407E-A947-70E740481C1C}">
                <a14:useLocalDpi xmlns:a14="http://schemas.microsoft.com/office/drawing/2010/main" val="0"/>
              </a:ext>
            </a:extLst>
          </a:blip>
          <a:stretch>
            <a:fillRect/>
          </a:stretch>
        </p:blipFill>
        <p:spPr>
          <a:xfrm flipH="1">
            <a:off x="1588525" y="4660545"/>
            <a:ext cx="887490" cy="887490"/>
          </a:xfrm>
          <a:prstGeom prst="rect">
            <a:avLst/>
          </a:prstGeom>
        </p:spPr>
      </p:pic>
      <p:pic>
        <p:nvPicPr>
          <p:cNvPr id="105" name="Picture 104">
            <a:extLst>
              <a:ext uri="{FF2B5EF4-FFF2-40B4-BE49-F238E27FC236}">
                <a16:creationId xmlns:a16="http://schemas.microsoft.com/office/drawing/2014/main" id="{9964F0EC-F237-119E-4782-D2D203273F9C}"/>
              </a:ext>
            </a:extLst>
          </p:cNvPr>
          <p:cNvPicPr>
            <a:picLocks noChangeAspect="1"/>
          </p:cNvPicPr>
          <p:nvPr/>
        </p:nvPicPr>
        <p:blipFill>
          <a:blip r:embed="rId50">
            <a:extLst>
              <a:ext uri="{28A0092B-C50C-407E-A947-70E740481C1C}">
                <a14:useLocalDpi xmlns:a14="http://schemas.microsoft.com/office/drawing/2010/main" val="0"/>
              </a:ext>
            </a:extLst>
          </a:blip>
          <a:stretch>
            <a:fillRect/>
          </a:stretch>
        </p:blipFill>
        <p:spPr>
          <a:xfrm flipH="1">
            <a:off x="3499320" y="4237650"/>
            <a:ext cx="1296710" cy="1296710"/>
          </a:xfrm>
          <a:prstGeom prst="rect">
            <a:avLst/>
          </a:prstGeom>
        </p:spPr>
      </p:pic>
      <p:pic>
        <p:nvPicPr>
          <p:cNvPr id="107" name="Picture 106">
            <a:extLst>
              <a:ext uri="{FF2B5EF4-FFF2-40B4-BE49-F238E27FC236}">
                <a16:creationId xmlns:a16="http://schemas.microsoft.com/office/drawing/2014/main" id="{E2543D91-2502-ACBA-1F9B-EBF24A68F135}"/>
              </a:ext>
            </a:extLst>
          </p:cNvPr>
          <p:cNvPicPr>
            <a:picLocks noChangeAspect="1"/>
          </p:cNvPicPr>
          <p:nvPr/>
        </p:nvPicPr>
        <p:blipFill>
          <a:blip r:embed="rId51">
            <a:extLst>
              <a:ext uri="{28A0092B-C50C-407E-A947-70E740481C1C}">
                <a14:useLocalDpi xmlns:a14="http://schemas.microsoft.com/office/drawing/2010/main" val="0"/>
              </a:ext>
            </a:extLst>
          </a:blip>
          <a:stretch>
            <a:fillRect/>
          </a:stretch>
        </p:blipFill>
        <p:spPr>
          <a:xfrm flipH="1">
            <a:off x="3515084" y="5880426"/>
            <a:ext cx="887490" cy="887490"/>
          </a:xfrm>
          <a:prstGeom prst="rect">
            <a:avLst/>
          </a:prstGeom>
        </p:spPr>
      </p:pic>
      <p:pic>
        <p:nvPicPr>
          <p:cNvPr id="109" name="Picture 108">
            <a:extLst>
              <a:ext uri="{FF2B5EF4-FFF2-40B4-BE49-F238E27FC236}">
                <a16:creationId xmlns:a16="http://schemas.microsoft.com/office/drawing/2014/main" id="{AAA46ABF-CC11-57A3-2FA7-45F9E3424A90}"/>
              </a:ext>
            </a:extLst>
          </p:cNvPr>
          <p:cNvPicPr>
            <a:picLocks noChangeAspect="1"/>
          </p:cNvPicPr>
          <p:nvPr/>
        </p:nvPicPr>
        <p:blipFill>
          <a:blip r:embed="rId52">
            <a:extLst>
              <a:ext uri="{28A0092B-C50C-407E-A947-70E740481C1C}">
                <a14:useLocalDpi xmlns:a14="http://schemas.microsoft.com/office/drawing/2010/main" val="0"/>
              </a:ext>
            </a:extLst>
          </a:blip>
          <a:stretch>
            <a:fillRect/>
          </a:stretch>
        </p:blipFill>
        <p:spPr>
          <a:xfrm flipH="1">
            <a:off x="181931" y="2920410"/>
            <a:ext cx="887490" cy="887490"/>
          </a:xfrm>
          <a:prstGeom prst="rect">
            <a:avLst/>
          </a:prstGeom>
        </p:spPr>
      </p:pic>
      <p:pic>
        <p:nvPicPr>
          <p:cNvPr id="113" name="Picture 112">
            <a:extLst>
              <a:ext uri="{FF2B5EF4-FFF2-40B4-BE49-F238E27FC236}">
                <a16:creationId xmlns:a16="http://schemas.microsoft.com/office/drawing/2014/main" id="{242C9564-27F1-1EEE-AAC6-A311699A4082}"/>
              </a:ext>
            </a:extLst>
          </p:cNvPr>
          <p:cNvPicPr>
            <a:picLocks noChangeAspect="1"/>
          </p:cNvPicPr>
          <p:nvPr/>
        </p:nvPicPr>
        <p:blipFill>
          <a:blip r:embed="rId53">
            <a:extLst>
              <a:ext uri="{28A0092B-C50C-407E-A947-70E740481C1C}">
                <a14:useLocalDpi xmlns:a14="http://schemas.microsoft.com/office/drawing/2010/main" val="0"/>
              </a:ext>
            </a:extLst>
          </a:blip>
          <a:stretch>
            <a:fillRect/>
          </a:stretch>
        </p:blipFill>
        <p:spPr>
          <a:xfrm>
            <a:off x="10435008" y="4312726"/>
            <a:ext cx="1297702" cy="1296045"/>
          </a:xfrm>
          <a:prstGeom prst="rect">
            <a:avLst/>
          </a:prstGeom>
        </p:spPr>
      </p:pic>
      <p:pic>
        <p:nvPicPr>
          <p:cNvPr id="115" name="Picture 114">
            <a:extLst>
              <a:ext uri="{FF2B5EF4-FFF2-40B4-BE49-F238E27FC236}">
                <a16:creationId xmlns:a16="http://schemas.microsoft.com/office/drawing/2014/main" id="{537CD435-C5A8-8DAB-8410-420AF1329F48}"/>
              </a:ext>
            </a:extLst>
          </p:cNvPr>
          <p:cNvPicPr>
            <a:picLocks noChangeAspect="1"/>
          </p:cNvPicPr>
          <p:nvPr/>
        </p:nvPicPr>
        <p:blipFill>
          <a:blip r:embed="rId54">
            <a:extLst>
              <a:ext uri="{28A0092B-C50C-407E-A947-70E740481C1C}">
                <a14:useLocalDpi xmlns:a14="http://schemas.microsoft.com/office/drawing/2010/main" val="0"/>
              </a:ext>
            </a:extLst>
          </a:blip>
          <a:stretch>
            <a:fillRect/>
          </a:stretch>
        </p:blipFill>
        <p:spPr>
          <a:xfrm>
            <a:off x="10459888" y="5608771"/>
            <a:ext cx="1110310" cy="1110310"/>
          </a:xfrm>
          <a:prstGeom prst="rect">
            <a:avLst/>
          </a:prstGeom>
        </p:spPr>
      </p:pic>
      <p:pic>
        <p:nvPicPr>
          <p:cNvPr id="119" name="Picture 118">
            <a:extLst>
              <a:ext uri="{FF2B5EF4-FFF2-40B4-BE49-F238E27FC236}">
                <a16:creationId xmlns:a16="http://schemas.microsoft.com/office/drawing/2014/main" id="{EEC8876A-7196-00C1-CDC0-79FAC9BDA328}"/>
              </a:ext>
            </a:extLst>
          </p:cNvPr>
          <p:cNvPicPr>
            <a:picLocks noChangeAspect="1"/>
          </p:cNvPicPr>
          <p:nvPr/>
        </p:nvPicPr>
        <p:blipFill>
          <a:blip r:embed="rId55">
            <a:extLst>
              <a:ext uri="{28A0092B-C50C-407E-A947-70E740481C1C}">
                <a14:useLocalDpi xmlns:a14="http://schemas.microsoft.com/office/drawing/2010/main" val="0"/>
              </a:ext>
            </a:extLst>
          </a:blip>
          <a:stretch>
            <a:fillRect/>
          </a:stretch>
        </p:blipFill>
        <p:spPr>
          <a:xfrm>
            <a:off x="10284168" y="1776340"/>
            <a:ext cx="1509237" cy="915410"/>
          </a:xfrm>
          <a:prstGeom prst="rect">
            <a:avLst/>
          </a:prstGeom>
        </p:spPr>
      </p:pic>
      <p:pic>
        <p:nvPicPr>
          <p:cNvPr id="121" name="Picture 120">
            <a:extLst>
              <a:ext uri="{FF2B5EF4-FFF2-40B4-BE49-F238E27FC236}">
                <a16:creationId xmlns:a16="http://schemas.microsoft.com/office/drawing/2014/main" id="{2BFEF8BA-F732-4F59-8DB2-4243F60A5107}"/>
              </a:ext>
            </a:extLst>
          </p:cNvPr>
          <p:cNvPicPr>
            <a:picLocks noChangeAspect="1"/>
          </p:cNvPicPr>
          <p:nvPr/>
        </p:nvPicPr>
        <p:blipFill>
          <a:blip r:embed="rId56">
            <a:extLst>
              <a:ext uri="{28A0092B-C50C-407E-A947-70E740481C1C}">
                <a14:useLocalDpi xmlns:a14="http://schemas.microsoft.com/office/drawing/2010/main" val="0"/>
              </a:ext>
            </a:extLst>
          </a:blip>
          <a:stretch>
            <a:fillRect/>
          </a:stretch>
        </p:blipFill>
        <p:spPr>
          <a:xfrm>
            <a:off x="10585075" y="294754"/>
            <a:ext cx="1121059" cy="1121059"/>
          </a:xfrm>
          <a:prstGeom prst="rect">
            <a:avLst/>
          </a:prstGeom>
        </p:spPr>
      </p:pic>
      <p:pic>
        <p:nvPicPr>
          <p:cNvPr id="125" name="Picture 124">
            <a:extLst>
              <a:ext uri="{FF2B5EF4-FFF2-40B4-BE49-F238E27FC236}">
                <a16:creationId xmlns:a16="http://schemas.microsoft.com/office/drawing/2014/main" id="{FD4288F5-B8E0-72E9-B0B3-389F7263B84E}"/>
              </a:ext>
            </a:extLst>
          </p:cNvPr>
          <p:cNvPicPr>
            <a:picLocks noChangeAspect="1"/>
          </p:cNvPicPr>
          <p:nvPr/>
        </p:nvPicPr>
        <p:blipFill>
          <a:blip r:embed="rId57">
            <a:extLst>
              <a:ext uri="{28A0092B-C50C-407E-A947-70E740481C1C}">
                <a14:useLocalDpi xmlns:a14="http://schemas.microsoft.com/office/drawing/2010/main" val="0"/>
              </a:ext>
            </a:extLst>
          </a:blip>
          <a:stretch>
            <a:fillRect/>
          </a:stretch>
        </p:blipFill>
        <p:spPr>
          <a:xfrm>
            <a:off x="10381237" y="2912090"/>
            <a:ext cx="1297702" cy="1295646"/>
          </a:xfrm>
          <a:prstGeom prst="rect">
            <a:avLst/>
          </a:prstGeom>
        </p:spPr>
      </p:pic>
      <p:sp>
        <p:nvSpPr>
          <p:cNvPr id="14" name="Rectangle 13">
            <a:extLst>
              <a:ext uri="{FF2B5EF4-FFF2-40B4-BE49-F238E27FC236}">
                <a16:creationId xmlns:a16="http://schemas.microsoft.com/office/drawing/2014/main" id="{F8C79CA6-618A-3BF5-3E09-10ADBB9F2732}"/>
              </a:ext>
            </a:extLst>
          </p:cNvPr>
          <p:cNvSpPr/>
          <p:nvPr/>
        </p:nvSpPr>
        <p:spPr>
          <a:xfrm>
            <a:off x="398595" y="1380125"/>
            <a:ext cx="11280344" cy="3149219"/>
          </a:xfrm>
          <a:prstGeom prst="rect">
            <a:avLst/>
          </a:prstGeom>
          <a:solidFill>
            <a:schemeClr val="tx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8" name="TextBox 7">
            <a:extLst>
              <a:ext uri="{FF2B5EF4-FFF2-40B4-BE49-F238E27FC236}">
                <a16:creationId xmlns:a16="http://schemas.microsoft.com/office/drawing/2014/main" id="{28448D8D-BB60-CBE7-241E-53780F8FA753}"/>
              </a:ext>
            </a:extLst>
          </p:cNvPr>
          <p:cNvSpPr txBox="1"/>
          <p:nvPr/>
        </p:nvSpPr>
        <p:spPr>
          <a:xfrm>
            <a:off x="734432" y="1777611"/>
            <a:ext cx="10669914" cy="1446550"/>
          </a:xfrm>
          <a:prstGeom prst="rect">
            <a:avLst/>
          </a:prstGeom>
          <a:noFill/>
        </p:spPr>
        <p:txBody>
          <a:bodyPr wrap="square" rtlCol="0">
            <a:spAutoFit/>
          </a:bodyPr>
          <a:lstStyle/>
          <a:p>
            <a:r>
              <a:rPr lang="en-US" sz="4400" noProof="1">
                <a:solidFill>
                  <a:schemeClr val="bg1"/>
                </a:solidFill>
              </a:rPr>
              <a:t>Improved Surface Normal Inference from Calibrated Illuminated RGB-D images</a:t>
            </a:r>
          </a:p>
        </p:txBody>
      </p:sp>
      <p:sp>
        <p:nvSpPr>
          <p:cNvPr id="10" name="TextBox 9">
            <a:extLst>
              <a:ext uri="{FF2B5EF4-FFF2-40B4-BE49-F238E27FC236}">
                <a16:creationId xmlns:a16="http://schemas.microsoft.com/office/drawing/2014/main" id="{8F64F5A0-3F66-F5DF-1F4F-708971E6EF6B}"/>
              </a:ext>
            </a:extLst>
          </p:cNvPr>
          <p:cNvSpPr txBox="1"/>
          <p:nvPr/>
        </p:nvSpPr>
        <p:spPr>
          <a:xfrm>
            <a:off x="744061" y="3593569"/>
            <a:ext cx="1545772" cy="369332"/>
          </a:xfrm>
          <a:prstGeom prst="rect">
            <a:avLst/>
          </a:prstGeom>
          <a:noFill/>
        </p:spPr>
        <p:txBody>
          <a:bodyPr wrap="square" rtlCol="0">
            <a:spAutoFit/>
          </a:bodyPr>
          <a:lstStyle/>
          <a:p>
            <a:r>
              <a:rPr lang="de-DE" dirty="0">
                <a:solidFill>
                  <a:schemeClr val="bg1"/>
                </a:solidFill>
              </a:rPr>
              <a:t>Jingyuan Sha</a:t>
            </a:r>
            <a:endParaRPr lang="en-US" dirty="0">
              <a:solidFill>
                <a:schemeClr val="bg1"/>
              </a:solidFill>
            </a:endParaRPr>
          </a:p>
        </p:txBody>
      </p:sp>
      <p:pic>
        <p:nvPicPr>
          <p:cNvPr id="2" name="Picture 1">
            <a:extLst>
              <a:ext uri="{FF2B5EF4-FFF2-40B4-BE49-F238E27FC236}">
                <a16:creationId xmlns:a16="http://schemas.microsoft.com/office/drawing/2014/main" id="{E9A02551-6B0C-4625-C43B-1C42E03DE234}"/>
              </a:ext>
            </a:extLst>
          </p:cNvPr>
          <p:cNvPicPr>
            <a:picLocks noChangeAspect="1"/>
          </p:cNvPicPr>
          <p:nvPr/>
        </p:nvPicPr>
        <p:blipFill>
          <a:blip r:embed="rId58">
            <a:extLst>
              <a:ext uri="{28A0092B-C50C-407E-A947-70E740481C1C}">
                <a14:useLocalDpi xmlns:a14="http://schemas.microsoft.com/office/drawing/2010/main" val="0"/>
              </a:ext>
            </a:extLst>
          </a:blip>
          <a:stretch>
            <a:fillRect/>
          </a:stretch>
        </p:blipFill>
        <p:spPr>
          <a:xfrm>
            <a:off x="9652218" y="5116360"/>
            <a:ext cx="1523312" cy="1446885"/>
          </a:xfrm>
          <a:prstGeom prst="rect">
            <a:avLst/>
          </a:prstGeom>
        </p:spPr>
      </p:pic>
      <p:pic>
        <p:nvPicPr>
          <p:cNvPr id="3" name="Picture 2">
            <a:extLst>
              <a:ext uri="{FF2B5EF4-FFF2-40B4-BE49-F238E27FC236}">
                <a16:creationId xmlns:a16="http://schemas.microsoft.com/office/drawing/2014/main" id="{942B7021-0BD0-1920-8BF6-52B37D03A47B}"/>
              </a:ext>
            </a:extLst>
          </p:cNvPr>
          <p:cNvPicPr>
            <a:picLocks noChangeAspect="1"/>
          </p:cNvPicPr>
          <p:nvPr/>
        </p:nvPicPr>
        <p:blipFill>
          <a:blip r:embed="rId59">
            <a:extLst>
              <a:ext uri="{28A0092B-C50C-407E-A947-70E740481C1C}">
                <a14:useLocalDpi xmlns:a14="http://schemas.microsoft.com/office/drawing/2010/main" val="0"/>
              </a:ext>
            </a:extLst>
          </a:blip>
          <a:stretch>
            <a:fillRect/>
          </a:stretch>
        </p:blipFill>
        <p:spPr>
          <a:xfrm>
            <a:off x="6251941" y="5096634"/>
            <a:ext cx="1523312" cy="1446885"/>
          </a:xfrm>
          <a:prstGeom prst="rect">
            <a:avLst/>
          </a:prstGeom>
        </p:spPr>
      </p:pic>
      <p:pic>
        <p:nvPicPr>
          <p:cNvPr id="4" name="Picture 3">
            <a:extLst>
              <a:ext uri="{FF2B5EF4-FFF2-40B4-BE49-F238E27FC236}">
                <a16:creationId xmlns:a16="http://schemas.microsoft.com/office/drawing/2014/main" id="{4311B426-012C-F0F1-FD38-09DE1984AC53}"/>
              </a:ext>
            </a:extLst>
          </p:cNvPr>
          <p:cNvPicPr>
            <a:picLocks noChangeAspect="1"/>
          </p:cNvPicPr>
          <p:nvPr/>
        </p:nvPicPr>
        <p:blipFill>
          <a:blip r:embed="rId60">
            <a:extLst>
              <a:ext uri="{28A0092B-C50C-407E-A947-70E740481C1C}">
                <a14:useLocalDpi xmlns:a14="http://schemas.microsoft.com/office/drawing/2010/main" val="0"/>
              </a:ext>
            </a:extLst>
          </a:blip>
          <a:stretch>
            <a:fillRect/>
          </a:stretch>
        </p:blipFill>
        <p:spPr>
          <a:xfrm>
            <a:off x="7957607" y="5105444"/>
            <a:ext cx="1523313" cy="1446886"/>
          </a:xfrm>
          <a:prstGeom prst="rect">
            <a:avLst/>
          </a:prstGeom>
        </p:spPr>
      </p:pic>
    </p:spTree>
    <p:extLst>
      <p:ext uri="{BB962C8B-B14F-4D97-AF65-F5344CB8AC3E}">
        <p14:creationId xmlns:p14="http://schemas.microsoft.com/office/powerpoint/2010/main" val="34209056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alpha val="70000"/>
          </a:schemeClr>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A72884A-0429-85C2-8159-CF8A93831DE5}"/>
              </a:ext>
            </a:extLst>
          </p:cNvPr>
          <p:cNvPicPr>
            <a:picLocks noChangeAspect="1"/>
          </p:cNvPicPr>
          <p:nvPr/>
        </p:nvPicPr>
        <p:blipFill>
          <a:blip r:embed="rId3"/>
          <a:stretch>
            <a:fillRect/>
          </a:stretch>
        </p:blipFill>
        <p:spPr>
          <a:xfrm>
            <a:off x="690881" y="1989715"/>
            <a:ext cx="4714240" cy="3504720"/>
          </a:xfrm>
          <a:prstGeom prst="rect">
            <a:avLst/>
          </a:prstGeom>
        </p:spPr>
      </p:pic>
      <p:sp>
        <p:nvSpPr>
          <p:cNvPr id="4" name="Textfeld 13">
            <a:extLst>
              <a:ext uri="{FF2B5EF4-FFF2-40B4-BE49-F238E27FC236}">
                <a16:creationId xmlns:a16="http://schemas.microsoft.com/office/drawing/2014/main" id="{963B84B5-5C62-14D0-4695-968398EEA397}"/>
              </a:ext>
            </a:extLst>
          </p:cNvPr>
          <p:cNvSpPr txBox="1"/>
          <p:nvPr/>
        </p:nvSpPr>
        <p:spPr>
          <a:xfrm>
            <a:off x="5935345" y="2264747"/>
            <a:ext cx="5252499" cy="1477328"/>
          </a:xfrm>
          <a:prstGeom prst="rect">
            <a:avLst/>
          </a:prstGeom>
          <a:noFill/>
        </p:spPr>
        <p:txBody>
          <a:bodyPr wrap="square" rtlCol="0">
            <a:spAutoFit/>
          </a:bodyPr>
          <a:lstStyle/>
          <a:p>
            <a:pPr marL="742950" lvl="1" indent="-285750">
              <a:buFontTx/>
              <a:buChar char="-"/>
            </a:pPr>
            <a:r>
              <a:rPr lang="en-US" dirty="0">
                <a:latin typeface="Calibri" panose="020F0502020204030204" pitchFamily="34" charset="0"/>
                <a:cs typeface="Calibri" panose="020F0502020204030204" pitchFamily="34" charset="0"/>
              </a:rPr>
              <a:t>U-Net Architecture</a:t>
            </a:r>
          </a:p>
          <a:p>
            <a:pPr marL="742950" lvl="1" indent="-285750">
              <a:buFontTx/>
              <a:buChar char="-"/>
            </a:pPr>
            <a:r>
              <a:rPr lang="en-US" dirty="0">
                <a:latin typeface="Calibri" panose="020F0502020204030204" pitchFamily="34" charset="0"/>
                <a:cs typeface="Calibri" panose="020F0502020204030204" pitchFamily="34" charset="0"/>
              </a:rPr>
              <a:t>Fully-Convolution design</a:t>
            </a:r>
          </a:p>
          <a:p>
            <a:pPr marL="742950" lvl="1" indent="-285750">
              <a:buFontTx/>
              <a:buChar char="-"/>
            </a:pPr>
            <a:r>
              <a:rPr lang="en-US" dirty="0">
                <a:latin typeface="Calibri" panose="020F0502020204030204" pitchFamily="34" charset="0"/>
                <a:cs typeface="Calibri" panose="020F0502020204030204" pitchFamily="34" charset="0"/>
              </a:rPr>
              <a:t>Up-sampling for high resolution output</a:t>
            </a:r>
          </a:p>
          <a:p>
            <a:pPr marL="742950" lvl="1" indent="-285750">
              <a:buFontTx/>
              <a:buChar char="-"/>
            </a:pPr>
            <a:r>
              <a:rPr lang="en-US" dirty="0">
                <a:latin typeface="Calibri" panose="020F0502020204030204" pitchFamily="34" charset="0"/>
                <a:cs typeface="Calibri" panose="020F0502020204030204" pitchFamily="34" charset="0"/>
              </a:rPr>
              <a:t>Skip connection guarantees sharpness</a:t>
            </a:r>
          </a:p>
          <a:p>
            <a:pPr marL="742950" lvl="1" indent="-285750">
              <a:buFontTx/>
              <a:buChar char="-"/>
            </a:pPr>
            <a:endParaRPr lang="en-US" dirty="0">
              <a:latin typeface="Calibri" panose="020F0502020204030204" pitchFamily="34" charset="0"/>
              <a:cs typeface="Calibri" panose="020F0502020204030204" pitchFamily="34" charset="0"/>
            </a:endParaRPr>
          </a:p>
        </p:txBody>
      </p:sp>
      <p:sp>
        <p:nvSpPr>
          <p:cNvPr id="6" name="Textfeld 13">
            <a:extLst>
              <a:ext uri="{FF2B5EF4-FFF2-40B4-BE49-F238E27FC236}">
                <a16:creationId xmlns:a16="http://schemas.microsoft.com/office/drawing/2014/main" id="{E2E6DF94-E4F3-06A5-CAB2-CFC7D5811B4D}"/>
              </a:ext>
            </a:extLst>
          </p:cNvPr>
          <p:cNvSpPr txBox="1"/>
          <p:nvPr/>
        </p:nvSpPr>
        <p:spPr>
          <a:xfrm>
            <a:off x="5751267" y="4454411"/>
            <a:ext cx="6256656" cy="1200329"/>
          </a:xfrm>
          <a:prstGeom prst="rect">
            <a:avLst/>
          </a:prstGeom>
          <a:noFill/>
        </p:spPr>
        <p:txBody>
          <a:bodyPr wrap="square" rtlCol="0">
            <a:spAutoFit/>
          </a:bodyPr>
          <a:lstStyle/>
          <a:p>
            <a:pPr marL="742950" lvl="1" indent="-285750">
              <a:buFontTx/>
              <a:buChar char="-"/>
            </a:pPr>
            <a:r>
              <a:rPr lang="en-US" dirty="0">
                <a:latin typeface="Calibri" panose="020F0502020204030204" pitchFamily="34" charset="0"/>
                <a:cs typeface="Calibri" panose="020F0502020204030204" pitchFamily="34" charset="0"/>
              </a:rPr>
              <a:t>Input data is fully dense, not suit for semi-dense input data.</a:t>
            </a:r>
          </a:p>
          <a:p>
            <a:pPr marL="742950" lvl="1" indent="-285750">
              <a:buFontTx/>
              <a:buChar char="-"/>
            </a:pPr>
            <a:r>
              <a:rPr lang="en-US" dirty="0">
                <a:latin typeface="Calibri" panose="020F0502020204030204" pitchFamily="34" charset="0"/>
                <a:cs typeface="Calibri" panose="020F0502020204030204" pitchFamily="34" charset="0"/>
              </a:rPr>
              <a:t>Output resolution smaller than input</a:t>
            </a:r>
          </a:p>
          <a:p>
            <a:pPr marL="742950" lvl="1" indent="-285750">
              <a:buFontTx/>
              <a:buChar char="-"/>
            </a:pPr>
            <a:r>
              <a:rPr lang="en-US" dirty="0">
                <a:latin typeface="Calibri" panose="020F0502020204030204" pitchFamily="34" charset="0"/>
                <a:cs typeface="Calibri" panose="020F0502020204030204" pitchFamily="34" charset="0"/>
              </a:rPr>
              <a:t>Only one type of input</a:t>
            </a:r>
          </a:p>
        </p:txBody>
      </p:sp>
      <p:sp>
        <p:nvSpPr>
          <p:cNvPr id="7" name="TextBox 6">
            <a:extLst>
              <a:ext uri="{FF2B5EF4-FFF2-40B4-BE49-F238E27FC236}">
                <a16:creationId xmlns:a16="http://schemas.microsoft.com/office/drawing/2014/main" id="{9E477D2A-636A-D935-6933-19C6BDA983DF}"/>
              </a:ext>
            </a:extLst>
          </p:cNvPr>
          <p:cNvSpPr txBox="1"/>
          <p:nvPr/>
        </p:nvSpPr>
        <p:spPr>
          <a:xfrm>
            <a:off x="575943" y="629414"/>
            <a:ext cx="8303652" cy="584775"/>
          </a:xfrm>
          <a:prstGeom prst="rect">
            <a:avLst/>
          </a:prstGeom>
          <a:noFill/>
        </p:spPr>
        <p:txBody>
          <a:bodyPr wrap="square" rtlCol="0">
            <a:spAutoFit/>
          </a:bodyPr>
          <a:lstStyle/>
          <a:p>
            <a:r>
              <a:rPr lang="de-DE" altLang="zh-CN" sz="3200" b="1" dirty="0">
                <a:latin typeface="Candara" panose="020E0502030303020204" pitchFamily="34" charset="0"/>
              </a:rPr>
              <a:t>U-Net: </a:t>
            </a:r>
            <a:r>
              <a:rPr lang="de-DE" altLang="zh-CN" sz="3200" b="1" dirty="0" err="1">
                <a:latin typeface="Candara" panose="020E0502030303020204" pitchFamily="34" charset="0"/>
              </a:rPr>
              <a:t>existing</a:t>
            </a:r>
            <a:r>
              <a:rPr lang="de-DE" altLang="zh-CN" sz="3200" b="1" dirty="0">
                <a:latin typeface="Candara" panose="020E0502030303020204" pitchFamily="34" charset="0"/>
              </a:rPr>
              <a:t> </a:t>
            </a:r>
            <a:r>
              <a:rPr lang="de-DE" altLang="zh-CN" sz="3200" b="1" dirty="0" err="1">
                <a:latin typeface="Candara" panose="020E0502030303020204" pitchFamily="34" charset="0"/>
              </a:rPr>
              <a:t>solution</a:t>
            </a:r>
            <a:r>
              <a:rPr lang="de-DE" altLang="zh-CN" sz="3200" b="1" dirty="0">
                <a:latin typeface="Candara" panose="020E0502030303020204" pitchFamily="34" charset="0"/>
              </a:rPr>
              <a:t> </a:t>
            </a:r>
            <a:r>
              <a:rPr lang="de-DE" altLang="zh-CN" sz="3200" b="1" dirty="0" err="1">
                <a:latin typeface="Candara" panose="020E0502030303020204" pitchFamily="34" charset="0"/>
              </a:rPr>
              <a:t>for</a:t>
            </a:r>
            <a:r>
              <a:rPr lang="de-DE" altLang="zh-CN" sz="3200" b="1" dirty="0">
                <a:latin typeface="Candara" panose="020E0502030303020204" pitchFamily="34" charset="0"/>
              </a:rPr>
              <a:t> </a:t>
            </a:r>
            <a:r>
              <a:rPr lang="de-DE" altLang="zh-CN" sz="3200" b="1" dirty="0" err="1">
                <a:latin typeface="Candara" panose="020E0502030303020204" pitchFamily="34" charset="0"/>
              </a:rPr>
              <a:t>upsampling</a:t>
            </a:r>
            <a:r>
              <a:rPr lang="de-DE" altLang="zh-CN" sz="3200" b="1" dirty="0">
                <a:latin typeface="Candara" panose="020E0502030303020204" pitchFamily="34" charset="0"/>
              </a:rPr>
              <a:t> </a:t>
            </a:r>
            <a:r>
              <a:rPr lang="de-DE" altLang="zh-CN" sz="3200" b="1" dirty="0" err="1">
                <a:latin typeface="Candara" panose="020E0502030303020204" pitchFamily="34" charset="0"/>
              </a:rPr>
              <a:t>task</a:t>
            </a:r>
            <a:endParaRPr lang="en-US" sz="3200" dirty="0">
              <a:latin typeface="Candara" panose="020E0502030303020204" pitchFamily="34" charset="0"/>
            </a:endParaRPr>
          </a:p>
        </p:txBody>
      </p:sp>
      <p:pic>
        <p:nvPicPr>
          <p:cNvPr id="3" name="Picture 2">
            <a:extLst>
              <a:ext uri="{FF2B5EF4-FFF2-40B4-BE49-F238E27FC236}">
                <a16:creationId xmlns:a16="http://schemas.microsoft.com/office/drawing/2014/main" id="{72A9D771-DC08-7726-E6AA-2DE2DC0D59B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600" t="4678" r="74557" b="74947"/>
          <a:stretch/>
        </p:blipFill>
        <p:spPr bwMode="auto">
          <a:xfrm>
            <a:off x="0" y="6130211"/>
            <a:ext cx="2906881" cy="727789"/>
          </a:xfrm>
          <a:prstGeom prst="rect">
            <a:avLst/>
          </a:prstGeom>
          <a:noFill/>
          <a:extLst>
            <a:ext uri="{909E8E84-426E-40DD-AFC4-6F175D3DCCD1}">
              <a14:hiddenFill xmlns:a14="http://schemas.microsoft.com/office/drawing/2010/main">
                <a:solidFill>
                  <a:srgbClr val="FFFFFF"/>
                </a:solidFill>
              </a14:hiddenFill>
            </a:ext>
          </a:extLst>
        </p:spPr>
      </p:pic>
      <p:sp>
        <p:nvSpPr>
          <p:cNvPr id="5" name="Textfeld 13">
            <a:extLst>
              <a:ext uri="{FF2B5EF4-FFF2-40B4-BE49-F238E27FC236}">
                <a16:creationId xmlns:a16="http://schemas.microsoft.com/office/drawing/2014/main" id="{0DE4E4F7-FE5D-9602-925D-D12757F0CF73}"/>
              </a:ext>
            </a:extLst>
          </p:cNvPr>
          <p:cNvSpPr txBox="1"/>
          <p:nvPr/>
        </p:nvSpPr>
        <p:spPr>
          <a:xfrm>
            <a:off x="575943" y="1132732"/>
            <a:ext cx="11616057" cy="276999"/>
          </a:xfrm>
          <a:prstGeom prst="rect">
            <a:avLst/>
          </a:prstGeom>
          <a:noFill/>
        </p:spPr>
        <p:txBody>
          <a:bodyPr wrap="square" rtlCol="0">
            <a:spAutoFit/>
          </a:bodyPr>
          <a:lstStyle/>
          <a:p>
            <a:r>
              <a:rPr lang="en-US" sz="1200" dirty="0">
                <a:solidFill>
                  <a:schemeClr val="bg1">
                    <a:lumMod val="65000"/>
                  </a:schemeClr>
                </a:solidFill>
              </a:rPr>
              <a:t>Paper: Olaf </a:t>
            </a:r>
            <a:r>
              <a:rPr lang="en-US" sz="1200" dirty="0" err="1">
                <a:solidFill>
                  <a:schemeClr val="bg1">
                    <a:lumMod val="65000"/>
                  </a:schemeClr>
                </a:solidFill>
              </a:rPr>
              <a:t>Ronneberger</a:t>
            </a:r>
            <a:r>
              <a:rPr lang="en-US" sz="1200" dirty="0">
                <a:solidFill>
                  <a:schemeClr val="bg1">
                    <a:lumMod val="65000"/>
                  </a:schemeClr>
                </a:solidFill>
              </a:rPr>
              <a:t>, Philipp Fischer, and Thomas </a:t>
            </a:r>
            <a:r>
              <a:rPr lang="en-US" sz="1200" dirty="0" err="1">
                <a:solidFill>
                  <a:schemeClr val="bg1">
                    <a:lumMod val="65000"/>
                  </a:schemeClr>
                </a:solidFill>
              </a:rPr>
              <a:t>Brox</a:t>
            </a:r>
            <a:r>
              <a:rPr lang="en-US" sz="1200" dirty="0">
                <a:solidFill>
                  <a:schemeClr val="bg1">
                    <a:lumMod val="65000"/>
                  </a:schemeClr>
                </a:solidFill>
              </a:rPr>
              <a:t>. U-Net: Convolutional Networks for Biomedical Image Segmentation. 2015. </a:t>
            </a:r>
            <a:r>
              <a:rPr lang="en-US" sz="1200" dirty="0" err="1">
                <a:solidFill>
                  <a:schemeClr val="bg1">
                    <a:lumMod val="65000"/>
                  </a:schemeClr>
                </a:solidFill>
              </a:rPr>
              <a:t>arXiv</a:t>
            </a:r>
            <a:r>
              <a:rPr lang="en-US" sz="1200" dirty="0">
                <a:solidFill>
                  <a:schemeClr val="bg1">
                    <a:lumMod val="65000"/>
                  </a:schemeClr>
                </a:solidFill>
              </a:rPr>
              <a:t>: 1505.04597 [cs.CV]. </a:t>
            </a:r>
            <a:endParaRPr lang="en-US" sz="1200" dirty="0">
              <a:solidFill>
                <a:schemeClr val="bg1">
                  <a:lumMod val="65000"/>
                </a:scheme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1371764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alpha val="70000"/>
          </a:schemeClr>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A01FA24-21EF-40BB-69A5-11C08A015EFA}"/>
              </a:ext>
            </a:extLst>
          </p:cNvPr>
          <p:cNvSpPr txBox="1"/>
          <p:nvPr/>
        </p:nvSpPr>
        <p:spPr>
          <a:xfrm>
            <a:off x="342223" y="649734"/>
            <a:ext cx="7062551" cy="584775"/>
          </a:xfrm>
          <a:prstGeom prst="rect">
            <a:avLst/>
          </a:prstGeom>
          <a:noFill/>
        </p:spPr>
        <p:txBody>
          <a:bodyPr wrap="square" rtlCol="0">
            <a:spAutoFit/>
          </a:bodyPr>
          <a:lstStyle/>
          <a:p>
            <a:r>
              <a:rPr lang="de-DE" altLang="zh-CN" sz="3200" b="1" dirty="0">
                <a:latin typeface="Candara" panose="020E0502030303020204" pitchFamily="34" charset="0"/>
              </a:rPr>
              <a:t>Gated </a:t>
            </a:r>
            <a:r>
              <a:rPr lang="de-DE" altLang="zh-CN" sz="3200" b="1" dirty="0" err="1">
                <a:latin typeface="Candara" panose="020E0502030303020204" pitchFamily="34" charset="0"/>
              </a:rPr>
              <a:t>Convolution</a:t>
            </a:r>
            <a:r>
              <a:rPr lang="de-DE" altLang="zh-CN" sz="3200" b="1" dirty="0">
                <a:latin typeface="Candara" panose="020E0502030303020204" pitchFamily="34" charset="0"/>
              </a:rPr>
              <a:t> Layer (</a:t>
            </a:r>
            <a:r>
              <a:rPr lang="de-DE" altLang="zh-CN" sz="3200" b="1" dirty="0" err="1">
                <a:latin typeface="Candara" panose="020E0502030303020204" pitchFamily="34" charset="0"/>
              </a:rPr>
              <a:t>gconv</a:t>
            </a:r>
            <a:r>
              <a:rPr lang="de-DE" altLang="zh-CN" sz="3200" b="1" dirty="0">
                <a:latin typeface="Candara" panose="020E0502030303020204" pitchFamily="34" charset="0"/>
              </a:rPr>
              <a:t>)</a:t>
            </a:r>
            <a:endParaRPr lang="en-US" sz="3200" dirty="0">
              <a:latin typeface="Candara" panose="020E0502030303020204" pitchFamily="34" charset="0"/>
            </a:endParaRPr>
          </a:p>
        </p:txBody>
      </p:sp>
      <mc:AlternateContent xmlns:mc="http://schemas.openxmlformats.org/markup-compatibility/2006" xmlns:a14="http://schemas.microsoft.com/office/drawing/2010/main">
        <mc:Choice Requires="a14">
          <p:sp>
            <p:nvSpPr>
              <p:cNvPr id="5" name="Textfeld 13">
                <a:extLst>
                  <a:ext uri="{FF2B5EF4-FFF2-40B4-BE49-F238E27FC236}">
                    <a16:creationId xmlns:a16="http://schemas.microsoft.com/office/drawing/2014/main" id="{DEF1AA83-1615-7672-39D0-DAE96C7670ED}"/>
                  </a:ext>
                </a:extLst>
              </p:cNvPr>
              <p:cNvSpPr txBox="1"/>
              <p:nvPr/>
            </p:nvSpPr>
            <p:spPr>
              <a:xfrm>
                <a:off x="581025" y="2508587"/>
                <a:ext cx="5252499" cy="1840825"/>
              </a:xfrm>
              <a:prstGeom prst="rect">
                <a:avLst/>
              </a:prstGeom>
              <a:noFill/>
            </p:spPr>
            <p:txBody>
              <a:bodyPr wrap="square" rtlCol="0">
                <a:spAutoFit/>
              </a:bodyPr>
              <a:lstStyle/>
              <a:p>
                <a:pPr marL="742950" lvl="1" indent="-285750">
                  <a:buFontTx/>
                  <a:buChar char="-"/>
                </a:pPr>
                <a:r>
                  <a:rPr lang="en-US" dirty="0">
                    <a:latin typeface="Calibri" panose="020F0502020204030204" pitchFamily="34" charset="0"/>
                    <a:cs typeface="Calibri" panose="020F0502020204030204" pitchFamily="34" charset="0"/>
                  </a:rPr>
                  <a:t>Gate: learn to find a mask from data</a:t>
                </a:r>
              </a:p>
              <a:p>
                <a:pPr marL="742950" lvl="1" indent="-285750">
                  <a:buFontTx/>
                  <a:buChar char="-"/>
                </a:pPr>
                <a14:m>
                  <m:oMath xmlns:m="http://schemas.openxmlformats.org/officeDocument/2006/math">
                    <m:r>
                      <a:rPr lang="de-DE" b="0" i="1" smtClean="0">
                        <a:latin typeface="Cambria Math" panose="02040503050406030204" pitchFamily="18" charset="0"/>
                        <a:cs typeface="Calibri" panose="020F0502020204030204" pitchFamily="34" charset="0"/>
                      </a:rPr>
                      <m:t>𝐺𝑎𝑡𝑖𝑛</m:t>
                    </m:r>
                    <m:sSub>
                      <m:sSubPr>
                        <m:ctrlPr>
                          <a:rPr lang="de-DE" b="0" i="1" smtClean="0">
                            <a:latin typeface="Cambria Math" panose="02040503050406030204" pitchFamily="18" charset="0"/>
                            <a:cs typeface="Calibri" panose="020F0502020204030204" pitchFamily="34" charset="0"/>
                          </a:rPr>
                        </m:ctrlPr>
                      </m:sSubPr>
                      <m:e>
                        <m:r>
                          <a:rPr lang="de-DE" b="0" i="1" smtClean="0">
                            <a:latin typeface="Cambria Math" panose="02040503050406030204" pitchFamily="18" charset="0"/>
                            <a:cs typeface="Calibri" panose="020F0502020204030204" pitchFamily="34" charset="0"/>
                          </a:rPr>
                          <m:t>𝑔</m:t>
                        </m:r>
                      </m:e>
                      <m:sub>
                        <m:d>
                          <m:dPr>
                            <m:begChr m:val="{"/>
                            <m:endChr m:val="}"/>
                            <m:ctrlPr>
                              <a:rPr lang="de-DE" b="0" i="1" smtClean="0">
                                <a:latin typeface="Cambria Math" panose="02040503050406030204" pitchFamily="18" charset="0"/>
                                <a:cs typeface="Calibri" panose="020F0502020204030204" pitchFamily="34" charset="0"/>
                              </a:rPr>
                            </m:ctrlPr>
                          </m:dPr>
                          <m:e>
                            <m:r>
                              <a:rPr lang="de-DE" b="0" i="1" smtClean="0">
                                <a:latin typeface="Cambria Math" panose="02040503050406030204" pitchFamily="18" charset="0"/>
                                <a:cs typeface="Calibri" panose="020F0502020204030204" pitchFamily="34" charset="0"/>
                              </a:rPr>
                              <m:t>𝑦</m:t>
                            </m:r>
                            <m:r>
                              <a:rPr lang="de-DE" b="0" i="1" smtClean="0">
                                <a:latin typeface="Cambria Math" panose="02040503050406030204" pitchFamily="18" charset="0"/>
                                <a:cs typeface="Calibri" panose="020F0502020204030204" pitchFamily="34" charset="0"/>
                              </a:rPr>
                              <m:t>,</m:t>
                            </m:r>
                            <m:r>
                              <a:rPr lang="de-DE" b="0" i="1" smtClean="0">
                                <a:latin typeface="Cambria Math" panose="02040503050406030204" pitchFamily="18" charset="0"/>
                                <a:cs typeface="Calibri" panose="020F0502020204030204" pitchFamily="34" charset="0"/>
                              </a:rPr>
                              <m:t>𝑥</m:t>
                            </m:r>
                          </m:e>
                        </m:d>
                      </m:sub>
                    </m:sSub>
                    <m:r>
                      <a:rPr lang="de-DE" b="0" i="1" smtClean="0">
                        <a:latin typeface="Cambria Math" panose="02040503050406030204" pitchFamily="18" charset="0"/>
                        <a:cs typeface="Calibri" panose="020F0502020204030204" pitchFamily="34" charset="0"/>
                      </a:rPr>
                      <m:t>=</m:t>
                    </m:r>
                    <m:r>
                      <m:rPr>
                        <m:sty m:val="p"/>
                      </m:rPr>
                      <a:rPr lang="de-DE" b="0" i="0" smtClean="0">
                        <a:latin typeface="Cambria Math" panose="02040503050406030204" pitchFamily="18" charset="0"/>
                        <a:cs typeface="Calibri" panose="020F0502020204030204" pitchFamily="34" charset="0"/>
                      </a:rPr>
                      <m:t>ΣΣ</m:t>
                    </m:r>
                    <m:r>
                      <a:rPr lang="de-DE" b="0" i="0" smtClean="0">
                        <a:latin typeface="Cambria Math" panose="02040503050406030204" pitchFamily="18" charset="0"/>
                        <a:cs typeface="Calibri" panose="020F0502020204030204" pitchFamily="34" charset="0"/>
                      </a:rPr>
                      <m:t> </m:t>
                    </m:r>
                    <m:sSub>
                      <m:sSubPr>
                        <m:ctrlPr>
                          <a:rPr lang="de-DE" b="0" i="1" smtClean="0">
                            <a:latin typeface="Cambria Math" panose="02040503050406030204" pitchFamily="18" charset="0"/>
                            <a:cs typeface="Calibri" panose="020F0502020204030204" pitchFamily="34" charset="0"/>
                          </a:rPr>
                        </m:ctrlPr>
                      </m:sSubPr>
                      <m:e>
                        <m:r>
                          <a:rPr lang="de-DE" b="0" i="1" smtClean="0">
                            <a:latin typeface="Cambria Math" panose="02040503050406030204" pitchFamily="18" charset="0"/>
                            <a:cs typeface="Calibri" panose="020F0502020204030204" pitchFamily="34" charset="0"/>
                          </a:rPr>
                          <m:t>𝑊</m:t>
                        </m:r>
                      </m:e>
                      <m:sub>
                        <m:r>
                          <a:rPr lang="de-DE" b="0" i="1" smtClean="0">
                            <a:latin typeface="Cambria Math" panose="02040503050406030204" pitchFamily="18" charset="0"/>
                            <a:cs typeface="Calibri" panose="020F0502020204030204" pitchFamily="34" charset="0"/>
                          </a:rPr>
                          <m:t>𝑔</m:t>
                        </m:r>
                      </m:sub>
                    </m:sSub>
                    <m:r>
                      <a:rPr lang="de-DE" b="0" i="1" smtClean="0">
                        <a:latin typeface="Cambria Math" panose="02040503050406030204" pitchFamily="18" charset="0"/>
                        <a:cs typeface="Calibri" panose="020F0502020204030204" pitchFamily="34" charset="0"/>
                      </a:rPr>
                      <m:t>⋅</m:t>
                    </m:r>
                    <m:r>
                      <a:rPr lang="de-DE" b="0" i="1" smtClean="0">
                        <a:latin typeface="Cambria Math" panose="02040503050406030204" pitchFamily="18" charset="0"/>
                        <a:cs typeface="Calibri" panose="020F0502020204030204" pitchFamily="34" charset="0"/>
                      </a:rPr>
                      <m:t>𝐼</m:t>
                    </m:r>
                  </m:oMath>
                </a14:m>
                <a:endParaRPr lang="de-DE" b="0" dirty="0">
                  <a:latin typeface="Calibri" panose="020F0502020204030204" pitchFamily="34" charset="0"/>
                  <a:cs typeface="Calibri" panose="020F0502020204030204" pitchFamily="34" charset="0"/>
                </a:endParaRPr>
              </a:p>
              <a:p>
                <a:pPr marL="742950" lvl="1" indent="-285750">
                  <a:buFontTx/>
                  <a:buChar char="-"/>
                </a:pPr>
                <a14:m>
                  <m:oMath xmlns:m="http://schemas.openxmlformats.org/officeDocument/2006/math">
                    <m:r>
                      <a:rPr lang="de-DE" b="0" i="1" smtClean="0">
                        <a:latin typeface="Cambria Math" panose="02040503050406030204" pitchFamily="18" charset="0"/>
                        <a:cs typeface="Calibri" panose="020F0502020204030204" pitchFamily="34" charset="0"/>
                      </a:rPr>
                      <m:t>𝐹𝑒𝑎𝑡𝑢𝑟</m:t>
                    </m:r>
                    <m:sSub>
                      <m:sSubPr>
                        <m:ctrlPr>
                          <a:rPr lang="de-DE" b="0" i="1" smtClean="0">
                            <a:latin typeface="Cambria Math" panose="02040503050406030204" pitchFamily="18" charset="0"/>
                            <a:cs typeface="Calibri" panose="020F0502020204030204" pitchFamily="34" charset="0"/>
                          </a:rPr>
                        </m:ctrlPr>
                      </m:sSubPr>
                      <m:e>
                        <m:r>
                          <a:rPr lang="de-DE" b="0" i="1" smtClean="0">
                            <a:latin typeface="Cambria Math" panose="02040503050406030204" pitchFamily="18" charset="0"/>
                            <a:cs typeface="Calibri" panose="020F0502020204030204" pitchFamily="34" charset="0"/>
                          </a:rPr>
                          <m:t>𝑒</m:t>
                        </m:r>
                      </m:e>
                      <m:sub>
                        <m:d>
                          <m:dPr>
                            <m:begChr m:val="{"/>
                            <m:endChr m:val="}"/>
                            <m:ctrlPr>
                              <a:rPr lang="de-DE" b="0" i="1" smtClean="0">
                                <a:latin typeface="Cambria Math" panose="02040503050406030204" pitchFamily="18" charset="0"/>
                                <a:cs typeface="Calibri" panose="020F0502020204030204" pitchFamily="34" charset="0"/>
                              </a:rPr>
                            </m:ctrlPr>
                          </m:dPr>
                          <m:e>
                            <m:r>
                              <a:rPr lang="de-DE" b="0" i="1" smtClean="0">
                                <a:latin typeface="Cambria Math" panose="02040503050406030204" pitchFamily="18" charset="0"/>
                                <a:cs typeface="Calibri" panose="020F0502020204030204" pitchFamily="34" charset="0"/>
                              </a:rPr>
                              <m:t>𝑦</m:t>
                            </m:r>
                            <m:r>
                              <a:rPr lang="de-DE" b="0" i="1" smtClean="0">
                                <a:latin typeface="Cambria Math" panose="02040503050406030204" pitchFamily="18" charset="0"/>
                                <a:cs typeface="Calibri" panose="020F0502020204030204" pitchFamily="34" charset="0"/>
                              </a:rPr>
                              <m:t>,</m:t>
                            </m:r>
                            <m:r>
                              <a:rPr lang="de-DE" b="0" i="1" smtClean="0">
                                <a:latin typeface="Cambria Math" panose="02040503050406030204" pitchFamily="18" charset="0"/>
                                <a:cs typeface="Calibri" panose="020F0502020204030204" pitchFamily="34" charset="0"/>
                              </a:rPr>
                              <m:t>𝑥</m:t>
                            </m:r>
                          </m:e>
                        </m:d>
                      </m:sub>
                    </m:sSub>
                    <m:r>
                      <a:rPr lang="de-DE" b="0" i="1" smtClean="0">
                        <a:latin typeface="Cambria Math" panose="02040503050406030204" pitchFamily="18" charset="0"/>
                        <a:cs typeface="Calibri" panose="020F0502020204030204" pitchFamily="34" charset="0"/>
                      </a:rPr>
                      <m:t>=</m:t>
                    </m:r>
                    <m:r>
                      <m:rPr>
                        <m:sty m:val="p"/>
                      </m:rPr>
                      <a:rPr lang="de-DE" b="0" i="0" smtClean="0">
                        <a:latin typeface="Cambria Math" panose="02040503050406030204" pitchFamily="18" charset="0"/>
                        <a:cs typeface="Calibri" panose="020F0502020204030204" pitchFamily="34" charset="0"/>
                      </a:rPr>
                      <m:t>ΣΣ</m:t>
                    </m:r>
                    <m:sSub>
                      <m:sSubPr>
                        <m:ctrlPr>
                          <a:rPr lang="de-DE" b="0" i="1" smtClean="0">
                            <a:latin typeface="Cambria Math" panose="02040503050406030204" pitchFamily="18" charset="0"/>
                            <a:cs typeface="Calibri" panose="020F0502020204030204" pitchFamily="34" charset="0"/>
                          </a:rPr>
                        </m:ctrlPr>
                      </m:sSubPr>
                      <m:e>
                        <m:r>
                          <a:rPr lang="de-DE" b="0" i="1" smtClean="0">
                            <a:latin typeface="Cambria Math" panose="02040503050406030204" pitchFamily="18" charset="0"/>
                            <a:cs typeface="Calibri" panose="020F0502020204030204" pitchFamily="34" charset="0"/>
                          </a:rPr>
                          <m:t> </m:t>
                        </m:r>
                        <m:r>
                          <a:rPr lang="de-DE" b="0" i="1" smtClean="0">
                            <a:latin typeface="Cambria Math" panose="02040503050406030204" pitchFamily="18" charset="0"/>
                            <a:cs typeface="Calibri" panose="020F0502020204030204" pitchFamily="34" charset="0"/>
                          </a:rPr>
                          <m:t>𝑊</m:t>
                        </m:r>
                      </m:e>
                      <m:sub>
                        <m:r>
                          <a:rPr lang="de-DE" b="0" i="1" smtClean="0">
                            <a:latin typeface="Cambria Math" panose="02040503050406030204" pitchFamily="18" charset="0"/>
                            <a:cs typeface="Calibri" panose="020F0502020204030204" pitchFamily="34" charset="0"/>
                          </a:rPr>
                          <m:t>𝑓</m:t>
                        </m:r>
                      </m:sub>
                    </m:sSub>
                    <m:r>
                      <a:rPr lang="de-DE" b="0" i="1" smtClean="0">
                        <a:latin typeface="Cambria Math" panose="02040503050406030204" pitchFamily="18" charset="0"/>
                        <a:cs typeface="Calibri" panose="020F0502020204030204" pitchFamily="34" charset="0"/>
                      </a:rPr>
                      <m:t>⋅</m:t>
                    </m:r>
                    <m:r>
                      <a:rPr lang="de-DE" b="0" i="1" smtClean="0">
                        <a:latin typeface="Cambria Math" panose="02040503050406030204" pitchFamily="18" charset="0"/>
                        <a:cs typeface="Calibri" panose="020F0502020204030204" pitchFamily="34" charset="0"/>
                      </a:rPr>
                      <m:t>𝐼</m:t>
                    </m:r>
                  </m:oMath>
                </a14:m>
                <a:endParaRPr lang="de-DE" b="0" dirty="0">
                  <a:latin typeface="Calibri" panose="020F0502020204030204" pitchFamily="34" charset="0"/>
                  <a:cs typeface="Calibri" panose="020F0502020204030204" pitchFamily="34" charset="0"/>
                </a:endParaRPr>
              </a:p>
              <a:p>
                <a:pPr marL="742950" lvl="1" indent="-285750">
                  <a:buFontTx/>
                  <a:buChar char="-"/>
                </a:pPr>
                <a14:m>
                  <m:oMath xmlns:m="http://schemas.openxmlformats.org/officeDocument/2006/math">
                    <m:sSub>
                      <m:sSubPr>
                        <m:ctrlPr>
                          <a:rPr lang="de-DE" b="0" i="1" smtClean="0">
                            <a:latin typeface="Cambria Math" panose="02040503050406030204" pitchFamily="18" charset="0"/>
                            <a:cs typeface="Calibri" panose="020F0502020204030204" pitchFamily="34" charset="0"/>
                          </a:rPr>
                        </m:ctrlPr>
                      </m:sSubPr>
                      <m:e>
                        <m:r>
                          <a:rPr lang="de-DE" b="0" i="1" smtClean="0">
                            <a:latin typeface="Cambria Math" panose="02040503050406030204" pitchFamily="18" charset="0"/>
                            <a:cs typeface="Calibri" panose="020F0502020204030204" pitchFamily="34" charset="0"/>
                          </a:rPr>
                          <m:t>𝑂</m:t>
                        </m:r>
                      </m:e>
                      <m:sub>
                        <m:d>
                          <m:dPr>
                            <m:begChr m:val="{"/>
                            <m:endChr m:val="}"/>
                            <m:ctrlPr>
                              <a:rPr lang="de-DE" b="0" i="1" smtClean="0">
                                <a:latin typeface="Cambria Math" panose="02040503050406030204" pitchFamily="18" charset="0"/>
                                <a:cs typeface="Calibri" panose="020F0502020204030204" pitchFamily="34" charset="0"/>
                              </a:rPr>
                            </m:ctrlPr>
                          </m:dPr>
                          <m:e>
                            <m:r>
                              <a:rPr lang="de-DE" b="0" i="1" smtClean="0">
                                <a:latin typeface="Cambria Math" panose="02040503050406030204" pitchFamily="18" charset="0"/>
                                <a:cs typeface="Calibri" panose="020F0502020204030204" pitchFamily="34" charset="0"/>
                              </a:rPr>
                              <m:t>𝑦</m:t>
                            </m:r>
                            <m:r>
                              <a:rPr lang="de-DE" b="0" i="1" smtClean="0">
                                <a:latin typeface="Cambria Math" panose="02040503050406030204" pitchFamily="18" charset="0"/>
                                <a:cs typeface="Calibri" panose="020F0502020204030204" pitchFamily="34" charset="0"/>
                              </a:rPr>
                              <m:t>,</m:t>
                            </m:r>
                            <m:r>
                              <a:rPr lang="de-DE" b="0" i="1" smtClean="0">
                                <a:latin typeface="Cambria Math" panose="02040503050406030204" pitchFamily="18" charset="0"/>
                                <a:cs typeface="Calibri" panose="020F0502020204030204" pitchFamily="34" charset="0"/>
                              </a:rPr>
                              <m:t>𝑥</m:t>
                            </m:r>
                          </m:e>
                        </m:d>
                      </m:sub>
                    </m:sSub>
                    <m:r>
                      <a:rPr lang="de-DE" b="0" i="1" smtClean="0">
                        <a:latin typeface="Cambria Math" panose="02040503050406030204" pitchFamily="18" charset="0"/>
                        <a:cs typeface="Calibri" panose="020F0502020204030204" pitchFamily="34" charset="0"/>
                      </a:rPr>
                      <m:t>=</m:t>
                    </m:r>
                    <m:r>
                      <a:rPr lang="de-DE" b="0" i="1" smtClean="0">
                        <a:latin typeface="Cambria Math" panose="02040503050406030204" pitchFamily="18" charset="0"/>
                        <a:cs typeface="Calibri" panose="020F0502020204030204" pitchFamily="34" charset="0"/>
                      </a:rPr>
                      <m:t>𝜙</m:t>
                    </m:r>
                    <m:d>
                      <m:dPr>
                        <m:ctrlPr>
                          <a:rPr lang="de-DE" b="0" i="1" smtClean="0">
                            <a:latin typeface="Cambria Math" panose="02040503050406030204" pitchFamily="18" charset="0"/>
                            <a:cs typeface="Calibri" panose="020F0502020204030204" pitchFamily="34" charset="0"/>
                          </a:rPr>
                        </m:ctrlPr>
                      </m:dPr>
                      <m:e>
                        <m:r>
                          <a:rPr lang="de-DE" b="0" i="1" smtClean="0">
                            <a:latin typeface="Cambria Math" panose="02040503050406030204" pitchFamily="18" charset="0"/>
                            <a:cs typeface="Calibri" panose="020F0502020204030204" pitchFamily="34" charset="0"/>
                          </a:rPr>
                          <m:t>𝐹𝑒𝑎𝑡𝑢𝑟</m:t>
                        </m:r>
                        <m:sSub>
                          <m:sSubPr>
                            <m:ctrlPr>
                              <a:rPr lang="de-DE" b="0" i="1" smtClean="0">
                                <a:latin typeface="Cambria Math" panose="02040503050406030204" pitchFamily="18" charset="0"/>
                                <a:cs typeface="Calibri" panose="020F0502020204030204" pitchFamily="34" charset="0"/>
                              </a:rPr>
                            </m:ctrlPr>
                          </m:sSubPr>
                          <m:e>
                            <m:r>
                              <a:rPr lang="de-DE" b="0" i="1" smtClean="0">
                                <a:latin typeface="Cambria Math" panose="02040503050406030204" pitchFamily="18" charset="0"/>
                                <a:cs typeface="Calibri" panose="020F0502020204030204" pitchFamily="34" charset="0"/>
                              </a:rPr>
                              <m:t>𝑒</m:t>
                            </m:r>
                          </m:e>
                          <m:sub>
                            <m:d>
                              <m:dPr>
                                <m:begChr m:val="{"/>
                                <m:endChr m:val="}"/>
                                <m:ctrlPr>
                                  <a:rPr lang="de-DE" b="0" i="1" smtClean="0">
                                    <a:latin typeface="Cambria Math" panose="02040503050406030204" pitchFamily="18" charset="0"/>
                                    <a:cs typeface="Calibri" panose="020F0502020204030204" pitchFamily="34" charset="0"/>
                                  </a:rPr>
                                </m:ctrlPr>
                              </m:dPr>
                              <m:e>
                                <m:r>
                                  <a:rPr lang="de-DE" b="0" i="1" smtClean="0">
                                    <a:latin typeface="Cambria Math" panose="02040503050406030204" pitchFamily="18" charset="0"/>
                                    <a:cs typeface="Calibri" panose="020F0502020204030204" pitchFamily="34" charset="0"/>
                                  </a:rPr>
                                  <m:t>𝑦</m:t>
                                </m:r>
                                <m:r>
                                  <a:rPr lang="de-DE" b="0" i="1" smtClean="0">
                                    <a:latin typeface="Cambria Math" panose="02040503050406030204" pitchFamily="18" charset="0"/>
                                    <a:cs typeface="Calibri" panose="020F0502020204030204" pitchFamily="34" charset="0"/>
                                  </a:rPr>
                                  <m:t>,</m:t>
                                </m:r>
                                <m:r>
                                  <a:rPr lang="de-DE" b="0" i="1" smtClean="0">
                                    <a:latin typeface="Cambria Math" panose="02040503050406030204" pitchFamily="18" charset="0"/>
                                    <a:cs typeface="Calibri" panose="020F0502020204030204" pitchFamily="34" charset="0"/>
                                  </a:rPr>
                                  <m:t>𝑥</m:t>
                                </m:r>
                              </m:e>
                            </m:d>
                          </m:sub>
                        </m:sSub>
                      </m:e>
                    </m:d>
                    <m:r>
                      <a:rPr lang="de-DE" b="0" i="1" smtClean="0">
                        <a:latin typeface="Cambria Math" panose="02040503050406030204" pitchFamily="18" charset="0"/>
                        <a:cs typeface="Calibri" panose="020F0502020204030204" pitchFamily="34" charset="0"/>
                      </a:rPr>
                      <m:t>⊙</m:t>
                    </m:r>
                    <m:r>
                      <a:rPr lang="de-DE" b="0" i="1" smtClean="0">
                        <a:latin typeface="Cambria Math" panose="02040503050406030204" pitchFamily="18" charset="0"/>
                        <a:cs typeface="Calibri" panose="020F0502020204030204" pitchFamily="34" charset="0"/>
                      </a:rPr>
                      <m:t>𝜎</m:t>
                    </m:r>
                    <m:d>
                      <m:dPr>
                        <m:ctrlPr>
                          <a:rPr lang="de-DE" b="0" i="1" smtClean="0">
                            <a:latin typeface="Cambria Math" panose="02040503050406030204" pitchFamily="18" charset="0"/>
                            <a:cs typeface="Calibri" panose="020F0502020204030204" pitchFamily="34" charset="0"/>
                          </a:rPr>
                        </m:ctrlPr>
                      </m:dPr>
                      <m:e>
                        <m:r>
                          <a:rPr lang="de-DE" b="0" i="1" smtClean="0">
                            <a:latin typeface="Cambria Math" panose="02040503050406030204" pitchFamily="18" charset="0"/>
                            <a:cs typeface="Calibri" panose="020F0502020204030204" pitchFamily="34" charset="0"/>
                          </a:rPr>
                          <m:t>𝐺𝑎𝑡𝑖𝑛</m:t>
                        </m:r>
                        <m:sSub>
                          <m:sSubPr>
                            <m:ctrlPr>
                              <a:rPr lang="de-DE" b="0" i="1" smtClean="0">
                                <a:latin typeface="Cambria Math" panose="02040503050406030204" pitchFamily="18" charset="0"/>
                                <a:cs typeface="Calibri" panose="020F0502020204030204" pitchFamily="34" charset="0"/>
                              </a:rPr>
                            </m:ctrlPr>
                          </m:sSubPr>
                          <m:e>
                            <m:r>
                              <a:rPr lang="de-DE" b="0" i="1" smtClean="0">
                                <a:latin typeface="Cambria Math" panose="02040503050406030204" pitchFamily="18" charset="0"/>
                                <a:cs typeface="Calibri" panose="020F0502020204030204" pitchFamily="34" charset="0"/>
                              </a:rPr>
                              <m:t>𝑔</m:t>
                            </m:r>
                          </m:e>
                          <m:sub>
                            <m:d>
                              <m:dPr>
                                <m:begChr m:val="{"/>
                                <m:endChr m:val="}"/>
                                <m:ctrlPr>
                                  <a:rPr lang="de-DE" b="0" i="1" smtClean="0">
                                    <a:latin typeface="Cambria Math" panose="02040503050406030204" pitchFamily="18" charset="0"/>
                                    <a:cs typeface="Calibri" panose="020F0502020204030204" pitchFamily="34" charset="0"/>
                                  </a:rPr>
                                </m:ctrlPr>
                              </m:dPr>
                              <m:e>
                                <m:r>
                                  <a:rPr lang="de-DE" b="0" i="1" smtClean="0">
                                    <a:latin typeface="Cambria Math" panose="02040503050406030204" pitchFamily="18" charset="0"/>
                                    <a:cs typeface="Calibri" panose="020F0502020204030204" pitchFamily="34" charset="0"/>
                                  </a:rPr>
                                  <m:t>𝑦</m:t>
                                </m:r>
                                <m:r>
                                  <a:rPr lang="de-DE" b="0" i="1" smtClean="0">
                                    <a:latin typeface="Cambria Math" panose="02040503050406030204" pitchFamily="18" charset="0"/>
                                    <a:cs typeface="Calibri" panose="020F0502020204030204" pitchFamily="34" charset="0"/>
                                  </a:rPr>
                                  <m:t>,</m:t>
                                </m:r>
                                <m:r>
                                  <a:rPr lang="de-DE" b="0" i="1" smtClean="0">
                                    <a:latin typeface="Cambria Math" panose="02040503050406030204" pitchFamily="18" charset="0"/>
                                    <a:cs typeface="Calibri" panose="020F0502020204030204" pitchFamily="34" charset="0"/>
                                  </a:rPr>
                                  <m:t>𝑥</m:t>
                                </m:r>
                              </m:e>
                            </m:d>
                          </m:sub>
                        </m:sSub>
                      </m:e>
                    </m:d>
                  </m:oMath>
                </a14:m>
                <a:endParaRPr lang="de-DE" b="0" dirty="0">
                  <a:latin typeface="Calibri" panose="020F0502020204030204" pitchFamily="34" charset="0"/>
                  <a:cs typeface="Calibri" panose="020F0502020204030204" pitchFamily="34" charset="0"/>
                </a:endParaRPr>
              </a:p>
              <a:p>
                <a:pPr marL="742950" lvl="1" indent="-285750">
                  <a:buFontTx/>
                  <a:buChar char="-"/>
                </a:pPr>
                <a14:m>
                  <m:oMath xmlns:m="http://schemas.openxmlformats.org/officeDocument/2006/math">
                    <m:r>
                      <a:rPr lang="de-DE" b="0" i="1" smtClean="0">
                        <a:latin typeface="Cambria Math" panose="02040503050406030204" pitchFamily="18" charset="0"/>
                        <a:cs typeface="Calibri" panose="020F0502020204030204" pitchFamily="34" charset="0"/>
                      </a:rPr>
                      <m:t>𝜙</m:t>
                    </m:r>
                    <m:r>
                      <a:rPr lang="de-DE" b="0" i="1" smtClean="0">
                        <a:latin typeface="Cambria Math" panose="02040503050406030204" pitchFamily="18" charset="0"/>
                        <a:cs typeface="Calibri" panose="020F0502020204030204" pitchFamily="34" charset="0"/>
                      </a:rPr>
                      <m:t>:</m:t>
                    </m:r>
                    <m:r>
                      <a:rPr lang="de-DE" b="0" i="1" smtClean="0">
                        <a:latin typeface="Cambria Math" panose="02040503050406030204" pitchFamily="18" charset="0"/>
                        <a:cs typeface="Calibri" panose="020F0502020204030204" pitchFamily="34" charset="0"/>
                      </a:rPr>
                      <m:t>𝑙𝑒𝑎𝑘𝑦𝑅𝑒𝐿𝑈</m:t>
                    </m:r>
                  </m:oMath>
                </a14:m>
                <a:r>
                  <a:rPr lang="de-DE" dirty="0">
                    <a:latin typeface="Calibri" panose="020F0502020204030204" pitchFamily="34" charset="0"/>
                    <a:cs typeface="Calibri" panose="020F0502020204030204" pitchFamily="34" charset="0"/>
                  </a:rPr>
                  <a:t> </a:t>
                </a:r>
              </a:p>
              <a:p>
                <a:pPr marL="742950" lvl="1" indent="-285750">
                  <a:buFontTx/>
                  <a:buChar char="-"/>
                </a:pPr>
                <a14:m>
                  <m:oMath xmlns:m="http://schemas.openxmlformats.org/officeDocument/2006/math">
                    <m:r>
                      <a:rPr lang="de-DE" b="0" i="1" smtClean="0">
                        <a:latin typeface="Cambria Math" panose="02040503050406030204" pitchFamily="18" charset="0"/>
                        <a:cs typeface="Calibri" panose="020F0502020204030204" pitchFamily="34" charset="0"/>
                      </a:rPr>
                      <m:t>𝜎</m:t>
                    </m:r>
                    <m:r>
                      <a:rPr lang="de-DE" i="1">
                        <a:latin typeface="Cambria Math" panose="02040503050406030204" pitchFamily="18" charset="0"/>
                        <a:cs typeface="Calibri" panose="020F0502020204030204" pitchFamily="34" charset="0"/>
                      </a:rPr>
                      <m:t>:</m:t>
                    </m:r>
                    <m:r>
                      <a:rPr lang="de-DE" b="0" i="1" smtClean="0">
                        <a:latin typeface="Cambria Math" panose="02040503050406030204" pitchFamily="18" charset="0"/>
                        <a:cs typeface="Calibri" panose="020F0502020204030204" pitchFamily="34" charset="0"/>
                      </a:rPr>
                      <m:t>𝑆𝑖𝑔𝑚𝑜𝑖𝑑</m:t>
                    </m:r>
                  </m:oMath>
                </a14:m>
                <a:endParaRPr lang="en-US" dirty="0">
                  <a:latin typeface="Calibri" panose="020F0502020204030204" pitchFamily="34" charset="0"/>
                  <a:cs typeface="Calibri" panose="020F0502020204030204" pitchFamily="34" charset="0"/>
                </a:endParaRPr>
              </a:p>
            </p:txBody>
          </p:sp>
        </mc:Choice>
        <mc:Fallback xmlns="">
          <p:sp>
            <p:nvSpPr>
              <p:cNvPr id="5" name="Textfeld 13">
                <a:extLst>
                  <a:ext uri="{FF2B5EF4-FFF2-40B4-BE49-F238E27FC236}">
                    <a16:creationId xmlns:a16="http://schemas.microsoft.com/office/drawing/2014/main" id="{DEF1AA83-1615-7672-39D0-DAE96C7670ED}"/>
                  </a:ext>
                </a:extLst>
              </p:cNvPr>
              <p:cNvSpPr txBox="1">
                <a:spLocks noRot="1" noChangeAspect="1" noMove="1" noResize="1" noEditPoints="1" noAdjustHandles="1" noChangeArrowheads="1" noChangeShapeType="1" noTextEdit="1"/>
              </p:cNvSpPr>
              <p:nvPr/>
            </p:nvSpPr>
            <p:spPr>
              <a:xfrm>
                <a:off x="581025" y="2508587"/>
                <a:ext cx="5252499" cy="1840825"/>
              </a:xfrm>
              <a:prstGeom prst="rect">
                <a:avLst/>
              </a:prstGeom>
              <a:blipFill>
                <a:blip r:embed="rId3"/>
                <a:stretch>
                  <a:fillRect t="-1993" b="-3654"/>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98E3C249-21FD-4160-4B12-9858EEE6B501}"/>
              </a:ext>
            </a:extLst>
          </p:cNvPr>
          <p:cNvPicPr>
            <a:picLocks noChangeAspect="1"/>
          </p:cNvPicPr>
          <p:nvPr/>
        </p:nvPicPr>
        <p:blipFill rotWithShape="1">
          <a:blip r:embed="rId4">
            <a:extLst>
              <a:ext uri="{28A0092B-C50C-407E-A947-70E740481C1C}">
                <a14:useLocalDpi xmlns:a14="http://schemas.microsoft.com/office/drawing/2010/main" val="0"/>
              </a:ext>
            </a:extLst>
          </a:blip>
          <a:srcRect l="31904" t="31673" r="29405" b="12189"/>
          <a:stretch/>
        </p:blipFill>
        <p:spPr>
          <a:xfrm>
            <a:off x="3459348" y="4727104"/>
            <a:ext cx="1692499" cy="1327961"/>
          </a:xfrm>
          <a:prstGeom prst="rect">
            <a:avLst/>
          </a:prstGeom>
        </p:spPr>
      </p:pic>
      <p:pic>
        <p:nvPicPr>
          <p:cNvPr id="15" name="Picture 14">
            <a:extLst>
              <a:ext uri="{FF2B5EF4-FFF2-40B4-BE49-F238E27FC236}">
                <a16:creationId xmlns:a16="http://schemas.microsoft.com/office/drawing/2014/main" id="{5ED04747-4B52-EC51-CBE7-D20393D98132}"/>
              </a:ext>
            </a:extLst>
          </p:cNvPr>
          <p:cNvPicPr>
            <a:picLocks noChangeAspect="1"/>
          </p:cNvPicPr>
          <p:nvPr/>
        </p:nvPicPr>
        <p:blipFill rotWithShape="1">
          <a:blip r:embed="rId5">
            <a:extLst>
              <a:ext uri="{28A0092B-C50C-407E-A947-70E740481C1C}">
                <a14:useLocalDpi xmlns:a14="http://schemas.microsoft.com/office/drawing/2010/main" val="0"/>
              </a:ext>
            </a:extLst>
          </a:blip>
          <a:srcRect l="32891" t="25440" r="31406" b="18724"/>
          <a:stretch/>
        </p:blipFill>
        <p:spPr>
          <a:xfrm>
            <a:off x="1408097" y="4727104"/>
            <a:ext cx="1570238" cy="1327961"/>
          </a:xfrm>
          <a:prstGeom prst="rect">
            <a:avLst/>
          </a:prstGeom>
        </p:spPr>
      </p:pic>
      <p:pic>
        <p:nvPicPr>
          <p:cNvPr id="4" name="Picture 3">
            <a:extLst>
              <a:ext uri="{FF2B5EF4-FFF2-40B4-BE49-F238E27FC236}">
                <a16:creationId xmlns:a16="http://schemas.microsoft.com/office/drawing/2014/main" id="{27D6B0F2-A986-8227-24EF-FE998E0F3F2F}"/>
              </a:ext>
            </a:extLst>
          </p:cNvPr>
          <p:cNvPicPr>
            <a:picLocks noChangeAspect="1"/>
          </p:cNvPicPr>
          <p:nvPr/>
        </p:nvPicPr>
        <p:blipFill>
          <a:blip r:embed="rId6"/>
          <a:stretch>
            <a:fillRect/>
          </a:stretch>
        </p:blipFill>
        <p:spPr>
          <a:xfrm>
            <a:off x="6428652" y="1330006"/>
            <a:ext cx="5182323" cy="4725059"/>
          </a:xfrm>
          <a:prstGeom prst="rect">
            <a:avLst/>
          </a:prstGeom>
        </p:spPr>
      </p:pic>
      <p:pic>
        <p:nvPicPr>
          <p:cNvPr id="2" name="Picture 2">
            <a:extLst>
              <a:ext uri="{FF2B5EF4-FFF2-40B4-BE49-F238E27FC236}">
                <a16:creationId xmlns:a16="http://schemas.microsoft.com/office/drawing/2014/main" id="{A2B53C2D-9BAC-F985-CC81-B379F7E16488}"/>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600" t="4678" r="74557" b="74947"/>
          <a:stretch/>
        </p:blipFill>
        <p:spPr bwMode="auto">
          <a:xfrm>
            <a:off x="0" y="6130211"/>
            <a:ext cx="2906881" cy="727789"/>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7A282A55-18DD-8D65-170E-34BDC949BAA2}"/>
              </a:ext>
            </a:extLst>
          </p:cNvPr>
          <p:cNvSpPr txBox="1"/>
          <p:nvPr/>
        </p:nvSpPr>
        <p:spPr>
          <a:xfrm>
            <a:off x="328630" y="1234509"/>
            <a:ext cx="5434720" cy="276999"/>
          </a:xfrm>
          <a:prstGeom prst="rect">
            <a:avLst/>
          </a:prstGeom>
          <a:noFill/>
        </p:spPr>
        <p:txBody>
          <a:bodyPr wrap="square">
            <a:spAutoFit/>
          </a:bodyPr>
          <a:lstStyle/>
          <a:p>
            <a:r>
              <a:rPr lang="en-US" sz="1200" dirty="0">
                <a:solidFill>
                  <a:schemeClr val="bg1">
                    <a:lumMod val="75000"/>
                  </a:schemeClr>
                </a:solidFill>
              </a:rPr>
              <a:t>Paper: </a:t>
            </a:r>
            <a:r>
              <a:rPr lang="en-US" sz="1200" dirty="0" err="1">
                <a:solidFill>
                  <a:schemeClr val="bg1">
                    <a:lumMod val="75000"/>
                  </a:schemeClr>
                </a:solidFill>
              </a:rPr>
              <a:t>Jiahui</a:t>
            </a:r>
            <a:r>
              <a:rPr lang="en-US" sz="1200" dirty="0">
                <a:solidFill>
                  <a:schemeClr val="bg1">
                    <a:lumMod val="75000"/>
                  </a:schemeClr>
                </a:solidFill>
              </a:rPr>
              <a:t> Yu et al. Free-Form Image Inpainting with Gated Convolution. 2018</a:t>
            </a:r>
          </a:p>
        </p:txBody>
      </p:sp>
    </p:spTree>
    <p:extLst>
      <p:ext uri="{BB962C8B-B14F-4D97-AF65-F5344CB8AC3E}">
        <p14:creationId xmlns:p14="http://schemas.microsoft.com/office/powerpoint/2010/main" val="32629625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alpha val="70000"/>
          </a:schemeClr>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88A8B71-1D10-AD3F-3E02-65198CF7E116}"/>
              </a:ext>
            </a:extLst>
          </p:cNvPr>
          <p:cNvPicPr>
            <a:picLocks noChangeAspect="1"/>
          </p:cNvPicPr>
          <p:nvPr/>
        </p:nvPicPr>
        <p:blipFill>
          <a:blip r:embed="rId3"/>
          <a:stretch>
            <a:fillRect/>
          </a:stretch>
        </p:blipFill>
        <p:spPr>
          <a:xfrm>
            <a:off x="0" y="1191767"/>
            <a:ext cx="12192000" cy="4042707"/>
          </a:xfrm>
          <a:prstGeom prst="rect">
            <a:avLst/>
          </a:prstGeom>
        </p:spPr>
      </p:pic>
      <p:sp>
        <p:nvSpPr>
          <p:cNvPr id="5" name="TextBox 4">
            <a:extLst>
              <a:ext uri="{FF2B5EF4-FFF2-40B4-BE49-F238E27FC236}">
                <a16:creationId xmlns:a16="http://schemas.microsoft.com/office/drawing/2014/main" id="{6F330B20-3FF6-4D21-2430-7286CBAA0143}"/>
              </a:ext>
            </a:extLst>
          </p:cNvPr>
          <p:cNvSpPr txBox="1"/>
          <p:nvPr/>
        </p:nvSpPr>
        <p:spPr>
          <a:xfrm>
            <a:off x="458353" y="464780"/>
            <a:ext cx="7141354" cy="584775"/>
          </a:xfrm>
          <a:prstGeom prst="rect">
            <a:avLst/>
          </a:prstGeom>
          <a:noFill/>
        </p:spPr>
        <p:txBody>
          <a:bodyPr wrap="square" rtlCol="0">
            <a:spAutoFit/>
          </a:bodyPr>
          <a:lstStyle/>
          <a:p>
            <a:r>
              <a:rPr lang="en-US" sz="3200" b="1" dirty="0">
                <a:latin typeface="Candara" panose="020E0502030303020204" pitchFamily="34" charset="0"/>
              </a:rPr>
              <a:t>Proposed Network: GCNN</a:t>
            </a:r>
            <a:endParaRPr lang="en-US" sz="3200" dirty="0">
              <a:latin typeface="Candara" panose="020E0502030303020204" pitchFamily="34" charset="0"/>
            </a:endParaRPr>
          </a:p>
        </p:txBody>
      </p:sp>
      <p:grpSp>
        <p:nvGrpSpPr>
          <p:cNvPr id="24" name="Group 23">
            <a:extLst>
              <a:ext uri="{FF2B5EF4-FFF2-40B4-BE49-F238E27FC236}">
                <a16:creationId xmlns:a16="http://schemas.microsoft.com/office/drawing/2014/main" id="{23DCC965-1594-A9BF-4D26-68D307A54F3D}"/>
              </a:ext>
            </a:extLst>
          </p:cNvPr>
          <p:cNvGrpSpPr/>
          <p:nvPr/>
        </p:nvGrpSpPr>
        <p:grpSpPr>
          <a:xfrm>
            <a:off x="2371667" y="1502256"/>
            <a:ext cx="4652617" cy="307777"/>
            <a:chOff x="41774" y="6982416"/>
            <a:chExt cx="8394091" cy="405683"/>
          </a:xfrm>
        </p:grpSpPr>
        <p:sp>
          <p:nvSpPr>
            <p:cNvPr id="10" name="Textfeld 13">
              <a:extLst>
                <a:ext uri="{FF2B5EF4-FFF2-40B4-BE49-F238E27FC236}">
                  <a16:creationId xmlns:a16="http://schemas.microsoft.com/office/drawing/2014/main" id="{D3CA2D7A-B06C-8079-5DFA-4C158BE33CF0}"/>
                </a:ext>
              </a:extLst>
            </p:cNvPr>
            <p:cNvSpPr txBox="1"/>
            <p:nvPr/>
          </p:nvSpPr>
          <p:spPr>
            <a:xfrm>
              <a:off x="41774" y="6982416"/>
              <a:ext cx="2639678" cy="405683"/>
            </a:xfrm>
            <a:prstGeom prst="rect">
              <a:avLst/>
            </a:prstGeom>
            <a:solidFill>
              <a:srgbClr val="002060"/>
            </a:solidFill>
          </p:spPr>
          <p:txBody>
            <a:bodyPr wrap="square" rtlCol="0">
              <a:spAutoFit/>
            </a:bodyPr>
            <a:lstStyle/>
            <a:p>
              <a:r>
                <a:rPr lang="de-DE" sz="1400" b="1" dirty="0">
                  <a:solidFill>
                    <a:schemeClr val="bg1"/>
                  </a:solidFill>
                  <a:latin typeface="Calibri" panose="020F0502020204030204" pitchFamily="34" charset="0"/>
                  <a:cs typeface="Calibri" panose="020F0502020204030204" pitchFamily="34" charset="0"/>
                </a:rPr>
                <a:t>Down-sampling</a:t>
              </a:r>
              <a:endParaRPr lang="en-US" sz="1400" b="1" dirty="0">
                <a:solidFill>
                  <a:schemeClr val="bg1"/>
                </a:solidFill>
                <a:latin typeface="Calibri" panose="020F0502020204030204" pitchFamily="34" charset="0"/>
                <a:cs typeface="Calibri" panose="020F0502020204030204" pitchFamily="34" charset="0"/>
              </a:endParaRPr>
            </a:p>
          </p:txBody>
        </p:sp>
        <p:sp>
          <p:nvSpPr>
            <p:cNvPr id="14" name="Textfeld 13">
              <a:extLst>
                <a:ext uri="{FF2B5EF4-FFF2-40B4-BE49-F238E27FC236}">
                  <a16:creationId xmlns:a16="http://schemas.microsoft.com/office/drawing/2014/main" id="{B7E6DAD4-5AC3-AE20-31EF-2F745E12AA5F}"/>
                </a:ext>
              </a:extLst>
            </p:cNvPr>
            <p:cNvSpPr txBox="1"/>
            <p:nvPr/>
          </p:nvSpPr>
          <p:spPr>
            <a:xfrm>
              <a:off x="6291300" y="6982416"/>
              <a:ext cx="2144565" cy="405683"/>
            </a:xfrm>
            <a:prstGeom prst="rect">
              <a:avLst/>
            </a:prstGeom>
            <a:solidFill>
              <a:srgbClr val="002060"/>
            </a:solidFill>
          </p:spPr>
          <p:txBody>
            <a:bodyPr wrap="square" rtlCol="0">
              <a:spAutoFit/>
            </a:bodyPr>
            <a:lstStyle/>
            <a:p>
              <a:r>
                <a:rPr lang="de-DE" sz="1400" b="1" dirty="0">
                  <a:solidFill>
                    <a:schemeClr val="bg1"/>
                  </a:solidFill>
                  <a:latin typeface="Calibri" panose="020F0502020204030204" pitchFamily="34" charset="0"/>
                  <a:cs typeface="Calibri" panose="020F0502020204030204" pitchFamily="34" charset="0"/>
                </a:rPr>
                <a:t>Up-sampling</a:t>
              </a:r>
              <a:endParaRPr lang="en-US" sz="1400" b="1" dirty="0">
                <a:solidFill>
                  <a:schemeClr val="bg1"/>
                </a:solidFill>
                <a:latin typeface="Calibri" panose="020F0502020204030204" pitchFamily="34" charset="0"/>
                <a:cs typeface="Calibri" panose="020F0502020204030204" pitchFamily="34" charset="0"/>
              </a:endParaRPr>
            </a:p>
          </p:txBody>
        </p:sp>
      </p:grpSp>
      <p:sp>
        <p:nvSpPr>
          <p:cNvPr id="25" name="TextBox 24">
            <a:extLst>
              <a:ext uri="{FF2B5EF4-FFF2-40B4-BE49-F238E27FC236}">
                <a16:creationId xmlns:a16="http://schemas.microsoft.com/office/drawing/2014/main" id="{17DDF48C-9E94-36F2-B651-343D174EF4C6}"/>
              </a:ext>
            </a:extLst>
          </p:cNvPr>
          <p:cNvSpPr txBox="1"/>
          <p:nvPr/>
        </p:nvSpPr>
        <p:spPr>
          <a:xfrm>
            <a:off x="458353" y="5291079"/>
            <a:ext cx="5116921" cy="2031325"/>
          </a:xfrm>
          <a:prstGeom prst="rect">
            <a:avLst/>
          </a:prstGeom>
          <a:noFill/>
        </p:spPr>
        <p:txBody>
          <a:bodyPr wrap="square" rtlCol="0">
            <a:spAutoFit/>
          </a:bodyPr>
          <a:lstStyle/>
          <a:p>
            <a:r>
              <a:rPr lang="en-US" b="1" dirty="0">
                <a:latin typeface="Candara" panose="020E0502030303020204" pitchFamily="34" charset="0"/>
              </a:rPr>
              <a:t>Architecture</a:t>
            </a:r>
            <a:r>
              <a:rPr lang="en-US" dirty="0">
                <a:latin typeface="Candara" panose="020E0502030303020204" pitchFamily="34" charset="0"/>
              </a:rPr>
              <a:t>: </a:t>
            </a:r>
          </a:p>
          <a:p>
            <a:pPr marL="285750" indent="-285750">
              <a:buFontTx/>
              <a:buChar char="-"/>
            </a:pPr>
            <a:r>
              <a:rPr lang="en-US" dirty="0">
                <a:latin typeface="Candara" panose="020E0502030303020204" pitchFamily="34" charset="0"/>
              </a:rPr>
              <a:t>3 gated conv Layers</a:t>
            </a:r>
          </a:p>
          <a:p>
            <a:pPr marL="285750" indent="-285750">
              <a:buFontTx/>
              <a:buChar char="-"/>
            </a:pPr>
            <a:r>
              <a:rPr lang="en-US" dirty="0">
                <a:latin typeface="Candara" panose="020E0502030303020204" pitchFamily="34" charset="0"/>
              </a:rPr>
              <a:t>3 times down-sampling (gated conv layers) </a:t>
            </a:r>
          </a:p>
          <a:p>
            <a:pPr marL="285750" indent="-285750">
              <a:buFontTx/>
              <a:buChar char="-"/>
            </a:pPr>
            <a:r>
              <a:rPr lang="en-US" dirty="0">
                <a:latin typeface="Candara" panose="020E0502030303020204" pitchFamily="34" charset="0"/>
              </a:rPr>
              <a:t>3 times up-sampling (gated conv layers) </a:t>
            </a:r>
          </a:p>
          <a:p>
            <a:pPr marL="285750" indent="-285750">
              <a:buFontTx/>
              <a:buChar char="-"/>
            </a:pPr>
            <a:r>
              <a:rPr lang="en-US" dirty="0">
                <a:latin typeface="Candara" panose="020E0502030303020204" pitchFamily="34" charset="0"/>
              </a:rPr>
              <a:t>2 conv2d layers (standard conv layers) </a:t>
            </a:r>
          </a:p>
          <a:p>
            <a:endParaRPr lang="en-US" dirty="0">
              <a:latin typeface="Candara" panose="020E0502030303020204" pitchFamily="34" charset="0"/>
            </a:endParaRPr>
          </a:p>
          <a:p>
            <a:endParaRPr lang="en-US" dirty="0">
              <a:latin typeface="Candara" panose="020E0502030303020204" pitchFamily="34" charset="0"/>
            </a:endParaRPr>
          </a:p>
        </p:txBody>
      </p:sp>
      <p:grpSp>
        <p:nvGrpSpPr>
          <p:cNvPr id="27" name="Group 26">
            <a:extLst>
              <a:ext uri="{FF2B5EF4-FFF2-40B4-BE49-F238E27FC236}">
                <a16:creationId xmlns:a16="http://schemas.microsoft.com/office/drawing/2014/main" id="{7BDD80CA-6A87-7DFF-5ED8-684D65FDEE81}"/>
              </a:ext>
            </a:extLst>
          </p:cNvPr>
          <p:cNvGrpSpPr/>
          <p:nvPr/>
        </p:nvGrpSpPr>
        <p:grpSpPr>
          <a:xfrm>
            <a:off x="4029030" y="1558861"/>
            <a:ext cx="1546244" cy="129329"/>
            <a:chOff x="1123246" y="2563729"/>
            <a:chExt cx="3701252" cy="193490"/>
          </a:xfrm>
        </p:grpSpPr>
        <p:sp>
          <p:nvSpPr>
            <p:cNvPr id="28" name="Trapezoid 27">
              <a:extLst>
                <a:ext uri="{FF2B5EF4-FFF2-40B4-BE49-F238E27FC236}">
                  <a16:creationId xmlns:a16="http://schemas.microsoft.com/office/drawing/2014/main" id="{1D66CF57-AB34-504C-3552-80DA25FA0105}"/>
                </a:ext>
              </a:extLst>
            </p:cNvPr>
            <p:cNvSpPr/>
            <p:nvPr/>
          </p:nvSpPr>
          <p:spPr>
            <a:xfrm rot="5400000">
              <a:off x="2632008" y="1054967"/>
              <a:ext cx="184994" cy="3202518"/>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Isosceles Triangle 28">
              <a:extLst>
                <a:ext uri="{FF2B5EF4-FFF2-40B4-BE49-F238E27FC236}">
                  <a16:creationId xmlns:a16="http://schemas.microsoft.com/office/drawing/2014/main" id="{23290D5E-13D4-FC8F-5F4D-9BD037243147}"/>
                </a:ext>
              </a:extLst>
            </p:cNvPr>
            <p:cNvSpPr/>
            <p:nvPr/>
          </p:nvSpPr>
          <p:spPr>
            <a:xfrm rot="5400000">
              <a:off x="4441829" y="2374550"/>
              <a:ext cx="193037" cy="572301"/>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TextBox 7">
            <a:extLst>
              <a:ext uri="{FF2B5EF4-FFF2-40B4-BE49-F238E27FC236}">
                <a16:creationId xmlns:a16="http://schemas.microsoft.com/office/drawing/2014/main" id="{6AB39432-5531-8EB5-53D4-032BCE5B7A75}"/>
              </a:ext>
            </a:extLst>
          </p:cNvPr>
          <p:cNvSpPr txBox="1"/>
          <p:nvPr/>
        </p:nvSpPr>
        <p:spPr>
          <a:xfrm>
            <a:off x="6855974" y="5469366"/>
            <a:ext cx="4563635" cy="1477328"/>
          </a:xfrm>
          <a:prstGeom prst="rect">
            <a:avLst/>
          </a:prstGeom>
          <a:noFill/>
        </p:spPr>
        <p:txBody>
          <a:bodyPr wrap="square" rtlCol="0">
            <a:spAutoFit/>
          </a:bodyPr>
          <a:lstStyle/>
          <a:p>
            <a:r>
              <a:rPr lang="en-US" b="1" dirty="0">
                <a:latin typeface="Candara" panose="020E0502030303020204" pitchFamily="34" charset="0"/>
              </a:rPr>
              <a:t>Properties</a:t>
            </a:r>
            <a:r>
              <a:rPr lang="en-US" dirty="0">
                <a:latin typeface="Candara" panose="020E0502030303020204" pitchFamily="34" charset="0"/>
              </a:rPr>
              <a:t>: </a:t>
            </a:r>
          </a:p>
          <a:p>
            <a:r>
              <a:rPr lang="en-US" dirty="0">
                <a:latin typeface="Candara" panose="020E0502030303020204" pitchFamily="34" charset="0"/>
              </a:rPr>
              <a:t>Designed for geometry based approach</a:t>
            </a:r>
          </a:p>
          <a:p>
            <a:r>
              <a:rPr lang="en-US" dirty="0">
                <a:latin typeface="Candara" panose="020E0502030303020204" pitchFamily="34" charset="0"/>
              </a:rPr>
              <a:t>Input: Vertex Map </a:t>
            </a:r>
          </a:p>
          <a:p>
            <a:r>
              <a:rPr lang="en-US" dirty="0">
                <a:latin typeface="Candara" panose="020E0502030303020204" pitchFamily="34" charset="0"/>
              </a:rPr>
              <a:t>Output: Normal Map</a:t>
            </a:r>
          </a:p>
          <a:p>
            <a:endParaRPr lang="en-US" dirty="0">
              <a:latin typeface="Candara" panose="020E0502030303020204" pitchFamily="34" charset="0"/>
            </a:endParaRPr>
          </a:p>
        </p:txBody>
      </p:sp>
      <p:pic>
        <p:nvPicPr>
          <p:cNvPr id="2" name="Picture 2">
            <a:extLst>
              <a:ext uri="{FF2B5EF4-FFF2-40B4-BE49-F238E27FC236}">
                <a16:creationId xmlns:a16="http://schemas.microsoft.com/office/drawing/2014/main" id="{59486B36-58C8-CF5B-6E40-8FBC0CEB2A0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600" t="4678" r="74557" b="74947"/>
          <a:stretch/>
        </p:blipFill>
        <p:spPr bwMode="auto">
          <a:xfrm>
            <a:off x="9285119" y="-2353"/>
            <a:ext cx="2906881" cy="7277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26408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alpha val="70000"/>
          </a:schemeClr>
        </a:solid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96BAA136-A38B-0C50-9957-545599383464}"/>
              </a:ext>
            </a:extLst>
          </p:cNvPr>
          <p:cNvSpPr txBox="1"/>
          <p:nvPr/>
        </p:nvSpPr>
        <p:spPr>
          <a:xfrm>
            <a:off x="401493" y="438689"/>
            <a:ext cx="5287025" cy="523220"/>
          </a:xfrm>
          <a:prstGeom prst="rect">
            <a:avLst/>
          </a:prstGeom>
          <a:noFill/>
        </p:spPr>
        <p:txBody>
          <a:bodyPr wrap="none" rtlCol="0">
            <a:spAutoFit/>
          </a:bodyPr>
          <a:lstStyle/>
          <a:p>
            <a:r>
              <a:rPr lang="de-DE" sz="2800" b="1" dirty="0" err="1">
                <a:latin typeface="Candara" panose="020E0502030303020204" pitchFamily="34" charset="0"/>
              </a:rPr>
              <a:t>Consider</a:t>
            </a:r>
            <a:r>
              <a:rPr lang="de-DE" sz="2800" b="1" dirty="0">
                <a:latin typeface="Candara" panose="020E0502030303020204" pitchFamily="34" charset="0"/>
              </a:rPr>
              <a:t> </a:t>
            </a:r>
            <a:r>
              <a:rPr lang="de-DE" sz="2800" b="1" dirty="0" err="1">
                <a:latin typeface="Candara" panose="020E0502030303020204" pitchFamily="34" charset="0"/>
              </a:rPr>
              <a:t>illuminated</a:t>
            </a:r>
            <a:r>
              <a:rPr lang="de-DE" sz="2800" b="1" dirty="0">
                <a:latin typeface="Candara" panose="020E0502030303020204" pitchFamily="34" charset="0"/>
              </a:rPr>
              <a:t> </a:t>
            </a:r>
            <a:r>
              <a:rPr lang="de-DE" sz="2800" b="1" dirty="0" err="1">
                <a:latin typeface="Candara" panose="020E0502030303020204" pitchFamily="34" charset="0"/>
              </a:rPr>
              <a:t>information</a:t>
            </a:r>
            <a:endParaRPr lang="en-US" sz="2800" b="1" dirty="0">
              <a:latin typeface="Candara" panose="020E0502030303020204" pitchFamily="34" charset="0"/>
            </a:endParaRPr>
          </a:p>
        </p:txBody>
      </p:sp>
      <p:sp>
        <p:nvSpPr>
          <p:cNvPr id="4" name="TextBox 3">
            <a:extLst>
              <a:ext uri="{FF2B5EF4-FFF2-40B4-BE49-F238E27FC236}">
                <a16:creationId xmlns:a16="http://schemas.microsoft.com/office/drawing/2014/main" id="{86027E8F-C458-4F5A-FB56-69C4B0BD5C53}"/>
              </a:ext>
            </a:extLst>
          </p:cNvPr>
          <p:cNvSpPr txBox="1"/>
          <p:nvPr/>
        </p:nvSpPr>
        <p:spPr>
          <a:xfrm>
            <a:off x="7028991" y="4775926"/>
            <a:ext cx="5257945" cy="1754326"/>
          </a:xfrm>
          <a:prstGeom prst="rect">
            <a:avLst/>
          </a:prstGeom>
          <a:noFill/>
        </p:spPr>
        <p:txBody>
          <a:bodyPr wrap="square" rtlCol="0">
            <a:spAutoFit/>
          </a:bodyPr>
          <a:lstStyle/>
          <a:p>
            <a:r>
              <a:rPr lang="en-US" dirty="0">
                <a:latin typeface="Candara" panose="020E0502030303020204" pitchFamily="34" charset="0"/>
              </a:rPr>
              <a:t>Network requirement:</a:t>
            </a:r>
          </a:p>
          <a:p>
            <a:endParaRPr lang="en-US" dirty="0">
              <a:latin typeface="Candara" panose="020E0502030303020204" pitchFamily="34" charset="0"/>
            </a:endParaRPr>
          </a:p>
          <a:p>
            <a:pPr marL="285750" indent="-285750">
              <a:buFontTx/>
              <a:buChar char="-"/>
            </a:pPr>
            <a:r>
              <a:rPr lang="en-US" dirty="0">
                <a:latin typeface="Candara" panose="020E0502030303020204" pitchFamily="34" charset="0"/>
              </a:rPr>
              <a:t>Can handle 3 types of input data, each type of data has different channels</a:t>
            </a:r>
          </a:p>
          <a:p>
            <a:pPr marL="285750" indent="-285750">
              <a:buFontTx/>
              <a:buChar char="-"/>
            </a:pPr>
            <a:r>
              <a:rPr lang="en-US" dirty="0">
                <a:latin typeface="Candara" panose="020E0502030303020204" pitchFamily="34" charset="0"/>
              </a:rPr>
              <a:t>Can handle semi dense inputs</a:t>
            </a:r>
          </a:p>
          <a:p>
            <a:pPr marL="285750" indent="-285750">
              <a:buFontTx/>
              <a:buChar char="-"/>
            </a:pPr>
            <a:r>
              <a:rPr lang="en-US" dirty="0">
                <a:latin typeface="Candara" panose="020E0502030303020204" pitchFamily="34" charset="0"/>
              </a:rPr>
              <a:t>The output is a normal map with 3 channels</a:t>
            </a:r>
          </a:p>
        </p:txBody>
      </p:sp>
      <p:pic>
        <p:nvPicPr>
          <p:cNvPr id="5" name="Picture 4">
            <a:extLst>
              <a:ext uri="{FF2B5EF4-FFF2-40B4-BE49-F238E27FC236}">
                <a16:creationId xmlns:a16="http://schemas.microsoft.com/office/drawing/2014/main" id="{D6D09C20-4296-E647-C4B1-B2250EB926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99293" y="1241002"/>
            <a:ext cx="1440000" cy="1440000"/>
          </a:xfrm>
          <a:prstGeom prst="rect">
            <a:avLst/>
          </a:prstGeom>
        </p:spPr>
      </p:pic>
      <p:grpSp>
        <p:nvGrpSpPr>
          <p:cNvPr id="3" name="Group 2">
            <a:extLst>
              <a:ext uri="{FF2B5EF4-FFF2-40B4-BE49-F238E27FC236}">
                <a16:creationId xmlns:a16="http://schemas.microsoft.com/office/drawing/2014/main" id="{704B2558-61DD-3D38-7D29-B881AB0B7894}"/>
              </a:ext>
            </a:extLst>
          </p:cNvPr>
          <p:cNvGrpSpPr/>
          <p:nvPr/>
        </p:nvGrpSpPr>
        <p:grpSpPr>
          <a:xfrm>
            <a:off x="1499293" y="4547720"/>
            <a:ext cx="1440000" cy="1440000"/>
            <a:chOff x="283275" y="4481986"/>
            <a:chExt cx="1440000" cy="1440000"/>
          </a:xfrm>
        </p:grpSpPr>
        <p:pic>
          <p:nvPicPr>
            <p:cNvPr id="2" name="Picture 1">
              <a:extLst>
                <a:ext uri="{FF2B5EF4-FFF2-40B4-BE49-F238E27FC236}">
                  <a16:creationId xmlns:a16="http://schemas.microsoft.com/office/drawing/2014/main" id="{289B4B83-D3CB-C7FB-4529-39D1BABAF56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3275" y="4481986"/>
              <a:ext cx="1440000" cy="1440000"/>
            </a:xfrm>
            <a:prstGeom prst="rect">
              <a:avLst/>
            </a:prstGeom>
          </p:spPr>
        </p:pic>
        <p:pic>
          <p:nvPicPr>
            <p:cNvPr id="6" name="Picture 5">
              <a:extLst>
                <a:ext uri="{FF2B5EF4-FFF2-40B4-BE49-F238E27FC236}">
                  <a16:creationId xmlns:a16="http://schemas.microsoft.com/office/drawing/2014/main" id="{820B247F-1887-1508-94EB-3789A598C456}"/>
                </a:ext>
              </a:extLst>
            </p:cNvPr>
            <p:cNvPicPr>
              <a:picLocks noChangeAspect="1"/>
            </p:cNvPicPr>
            <p:nvPr/>
          </p:nvPicPr>
          <p:blipFill>
            <a:blip r:embed="rId5">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rot="20545308">
              <a:off x="1207710" y="4505873"/>
              <a:ext cx="457200" cy="457200"/>
            </a:xfrm>
            <a:prstGeom prst="rect">
              <a:avLst/>
            </a:prstGeom>
            <a:noFill/>
            <a:ln>
              <a:noFill/>
            </a:ln>
          </p:spPr>
        </p:pic>
      </p:grpSp>
      <p:pic>
        <p:nvPicPr>
          <p:cNvPr id="7" name="Picture 6">
            <a:extLst>
              <a:ext uri="{FF2B5EF4-FFF2-40B4-BE49-F238E27FC236}">
                <a16:creationId xmlns:a16="http://schemas.microsoft.com/office/drawing/2014/main" id="{AD4747FD-6642-EAD4-27C1-9B2439928B3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99293" y="2894361"/>
            <a:ext cx="1440000" cy="1440000"/>
          </a:xfrm>
          <a:prstGeom prst="rect">
            <a:avLst/>
          </a:prstGeom>
        </p:spPr>
      </p:pic>
      <p:sp>
        <p:nvSpPr>
          <p:cNvPr id="14" name="Plus Sign 13">
            <a:extLst>
              <a:ext uri="{FF2B5EF4-FFF2-40B4-BE49-F238E27FC236}">
                <a16:creationId xmlns:a16="http://schemas.microsoft.com/office/drawing/2014/main" id="{E34B25F1-A7F3-99EA-E044-7E51234AF161}"/>
              </a:ext>
            </a:extLst>
          </p:cNvPr>
          <p:cNvSpPr/>
          <p:nvPr/>
        </p:nvSpPr>
        <p:spPr>
          <a:xfrm>
            <a:off x="4897638" y="2710158"/>
            <a:ext cx="303080" cy="310097"/>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Plus Sign 14">
            <a:extLst>
              <a:ext uri="{FF2B5EF4-FFF2-40B4-BE49-F238E27FC236}">
                <a16:creationId xmlns:a16="http://schemas.microsoft.com/office/drawing/2014/main" id="{7CAB59AB-E113-A8EB-79A9-6CE56705739A}"/>
              </a:ext>
            </a:extLst>
          </p:cNvPr>
          <p:cNvSpPr/>
          <p:nvPr/>
        </p:nvSpPr>
        <p:spPr>
          <a:xfrm>
            <a:off x="4896501" y="4392671"/>
            <a:ext cx="290512" cy="310097"/>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Arrow: Right 15">
            <a:extLst>
              <a:ext uri="{FF2B5EF4-FFF2-40B4-BE49-F238E27FC236}">
                <a16:creationId xmlns:a16="http://schemas.microsoft.com/office/drawing/2014/main" id="{11A9AA89-3E0E-CCDB-050E-5A9C8511DD7A}"/>
              </a:ext>
            </a:extLst>
          </p:cNvPr>
          <p:cNvSpPr/>
          <p:nvPr/>
        </p:nvSpPr>
        <p:spPr>
          <a:xfrm>
            <a:off x="7723301" y="3243639"/>
            <a:ext cx="568986" cy="37072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C111FB45-0F67-CB14-10C5-D15764553C0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285119" y="2676967"/>
            <a:ext cx="1440000" cy="1440000"/>
          </a:xfrm>
          <a:prstGeom prst="rect">
            <a:avLst/>
          </a:prstGeom>
        </p:spPr>
      </p:pic>
      <p:pic>
        <p:nvPicPr>
          <p:cNvPr id="8" name="Picture 2">
            <a:extLst>
              <a:ext uri="{FF2B5EF4-FFF2-40B4-BE49-F238E27FC236}">
                <a16:creationId xmlns:a16="http://schemas.microsoft.com/office/drawing/2014/main" id="{E284E854-A60E-324B-C2FF-917975DF8C58}"/>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600" t="4678" r="74557" b="74947"/>
          <a:stretch/>
        </p:blipFill>
        <p:spPr bwMode="auto">
          <a:xfrm>
            <a:off x="9285119" y="-27490"/>
            <a:ext cx="2906881" cy="727789"/>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879860E-0FB9-8425-15B7-EC95A10634A2}"/>
              </a:ext>
            </a:extLst>
          </p:cNvPr>
          <p:cNvSpPr txBox="1"/>
          <p:nvPr/>
        </p:nvSpPr>
        <p:spPr>
          <a:xfrm>
            <a:off x="104757" y="1638105"/>
            <a:ext cx="1440000" cy="369332"/>
          </a:xfrm>
          <a:prstGeom prst="rect">
            <a:avLst/>
          </a:prstGeom>
          <a:noFill/>
        </p:spPr>
        <p:txBody>
          <a:bodyPr wrap="square" rtlCol="0">
            <a:spAutoFit/>
          </a:bodyPr>
          <a:lstStyle/>
          <a:p>
            <a:r>
              <a:rPr lang="en-US" dirty="0">
                <a:latin typeface="Candara" panose="020E0502030303020204" pitchFamily="34" charset="0"/>
              </a:rPr>
              <a:t>Vertex map </a:t>
            </a:r>
          </a:p>
        </p:txBody>
      </p:sp>
      <p:sp>
        <p:nvSpPr>
          <p:cNvPr id="18" name="TextBox 17">
            <a:extLst>
              <a:ext uri="{FF2B5EF4-FFF2-40B4-BE49-F238E27FC236}">
                <a16:creationId xmlns:a16="http://schemas.microsoft.com/office/drawing/2014/main" id="{2FF961E0-4854-5910-0EF6-B8E29B0E86A0}"/>
              </a:ext>
            </a:extLst>
          </p:cNvPr>
          <p:cNvSpPr txBox="1"/>
          <p:nvPr/>
        </p:nvSpPr>
        <p:spPr>
          <a:xfrm>
            <a:off x="246353" y="3243639"/>
            <a:ext cx="1156808" cy="369332"/>
          </a:xfrm>
          <a:prstGeom prst="rect">
            <a:avLst/>
          </a:prstGeom>
          <a:noFill/>
        </p:spPr>
        <p:txBody>
          <a:bodyPr wrap="square" rtlCol="0">
            <a:spAutoFit/>
          </a:bodyPr>
          <a:lstStyle/>
          <a:p>
            <a:r>
              <a:rPr lang="en-US" dirty="0">
                <a:latin typeface="Candara" panose="020E0502030303020204" pitchFamily="34" charset="0"/>
              </a:rPr>
              <a:t>Light map </a:t>
            </a:r>
          </a:p>
        </p:txBody>
      </p:sp>
      <p:sp>
        <p:nvSpPr>
          <p:cNvPr id="19" name="TextBox 18">
            <a:extLst>
              <a:ext uri="{FF2B5EF4-FFF2-40B4-BE49-F238E27FC236}">
                <a16:creationId xmlns:a16="http://schemas.microsoft.com/office/drawing/2014/main" id="{6AFBAECA-43D7-2A0A-2E3D-CF066D0C799C}"/>
              </a:ext>
            </a:extLst>
          </p:cNvPr>
          <p:cNvSpPr txBox="1"/>
          <p:nvPr/>
        </p:nvSpPr>
        <p:spPr>
          <a:xfrm>
            <a:off x="500681" y="4942427"/>
            <a:ext cx="1156808" cy="369332"/>
          </a:xfrm>
          <a:prstGeom prst="rect">
            <a:avLst/>
          </a:prstGeom>
          <a:noFill/>
        </p:spPr>
        <p:txBody>
          <a:bodyPr wrap="square" rtlCol="0">
            <a:spAutoFit/>
          </a:bodyPr>
          <a:lstStyle/>
          <a:p>
            <a:r>
              <a:rPr lang="en-US" dirty="0">
                <a:latin typeface="Candara" panose="020E0502030303020204" pitchFamily="34" charset="0"/>
              </a:rPr>
              <a:t>Image</a:t>
            </a:r>
          </a:p>
        </p:txBody>
      </p:sp>
      <p:pic>
        <p:nvPicPr>
          <p:cNvPr id="20" name="Picture 19">
            <a:extLst>
              <a:ext uri="{FF2B5EF4-FFF2-40B4-BE49-F238E27FC236}">
                <a16:creationId xmlns:a16="http://schemas.microsoft.com/office/drawing/2014/main" id="{D677D999-F810-0E38-720F-8AA1F5AE382E}"/>
              </a:ext>
            </a:extLst>
          </p:cNvPr>
          <p:cNvPicPr>
            <a:picLocks noChangeAspect="1"/>
          </p:cNvPicPr>
          <p:nvPr/>
        </p:nvPicPr>
        <p:blipFill rotWithShape="1">
          <a:blip r:embed="rId9">
            <a:extLst>
              <a:ext uri="{BEBA8EAE-BF5A-486C-A8C5-ECC9F3942E4B}">
                <a14:imgProps xmlns:a14="http://schemas.microsoft.com/office/drawing/2010/main">
                  <a14:imgLayer r:embed="rId10">
                    <a14:imgEffect>
                      <a14:backgroundRemoval t="23591" b="41933" l="43440" r="76956"/>
                    </a14:imgEffect>
                  </a14:imgLayer>
                </a14:imgProps>
              </a:ext>
              <a:ext uri="{28A0092B-C50C-407E-A947-70E740481C1C}">
                <a14:useLocalDpi xmlns:a14="http://schemas.microsoft.com/office/drawing/2010/main" val="0"/>
              </a:ext>
            </a:extLst>
          </a:blip>
          <a:srcRect l="39250" t="21298" r="18854" b="55774"/>
          <a:stretch/>
        </p:blipFill>
        <p:spPr>
          <a:xfrm>
            <a:off x="3199778" y="1372678"/>
            <a:ext cx="3974469" cy="1172306"/>
          </a:xfrm>
          <a:prstGeom prst="rect">
            <a:avLst/>
          </a:prstGeom>
        </p:spPr>
      </p:pic>
      <p:pic>
        <p:nvPicPr>
          <p:cNvPr id="21" name="Picture 20">
            <a:extLst>
              <a:ext uri="{FF2B5EF4-FFF2-40B4-BE49-F238E27FC236}">
                <a16:creationId xmlns:a16="http://schemas.microsoft.com/office/drawing/2014/main" id="{1A7752F9-A302-5493-47F4-25D25B0A8312}"/>
              </a:ext>
            </a:extLst>
          </p:cNvPr>
          <p:cNvPicPr>
            <a:picLocks noChangeAspect="1"/>
          </p:cNvPicPr>
          <p:nvPr/>
        </p:nvPicPr>
        <p:blipFill rotWithShape="1">
          <a:blip r:embed="rId9">
            <a:extLst>
              <a:ext uri="{BEBA8EAE-BF5A-486C-A8C5-ECC9F3942E4B}">
                <a14:imgProps xmlns:a14="http://schemas.microsoft.com/office/drawing/2010/main">
                  <a14:imgLayer r:embed="rId10">
                    <a14:imgEffect>
                      <a14:backgroundRemoval t="23591" b="41933" l="43440" r="76956"/>
                    </a14:imgEffect>
                  </a14:imgLayer>
                </a14:imgProps>
              </a:ext>
              <a:ext uri="{28A0092B-C50C-407E-A947-70E740481C1C}">
                <a14:useLocalDpi xmlns:a14="http://schemas.microsoft.com/office/drawing/2010/main" val="0"/>
              </a:ext>
            </a:extLst>
          </a:blip>
          <a:srcRect l="39250" t="21298" r="18854" b="55774"/>
          <a:stretch/>
        </p:blipFill>
        <p:spPr>
          <a:xfrm>
            <a:off x="3054522" y="3120310"/>
            <a:ext cx="3974469" cy="1172306"/>
          </a:xfrm>
          <a:prstGeom prst="rect">
            <a:avLst/>
          </a:prstGeom>
        </p:spPr>
      </p:pic>
      <p:pic>
        <p:nvPicPr>
          <p:cNvPr id="22" name="Picture 21">
            <a:extLst>
              <a:ext uri="{FF2B5EF4-FFF2-40B4-BE49-F238E27FC236}">
                <a16:creationId xmlns:a16="http://schemas.microsoft.com/office/drawing/2014/main" id="{5BD499B0-DD30-C68F-C8D2-3C3B3E85D8D3}"/>
              </a:ext>
            </a:extLst>
          </p:cNvPr>
          <p:cNvPicPr>
            <a:picLocks noChangeAspect="1"/>
          </p:cNvPicPr>
          <p:nvPr/>
        </p:nvPicPr>
        <p:blipFill rotWithShape="1">
          <a:blip r:embed="rId9">
            <a:extLst>
              <a:ext uri="{BEBA8EAE-BF5A-486C-A8C5-ECC9F3942E4B}">
                <a14:imgProps xmlns:a14="http://schemas.microsoft.com/office/drawing/2010/main">
                  <a14:imgLayer r:embed="rId10">
                    <a14:imgEffect>
                      <a14:backgroundRemoval t="23591" b="41933" l="43440" r="76956"/>
                    </a14:imgEffect>
                  </a14:imgLayer>
                </a14:imgProps>
              </a:ext>
              <a:ext uri="{28A0092B-C50C-407E-A947-70E740481C1C}">
                <a14:useLocalDpi xmlns:a14="http://schemas.microsoft.com/office/drawing/2010/main" val="0"/>
              </a:ext>
            </a:extLst>
          </a:blip>
          <a:srcRect l="39250" t="21298" r="18854" b="55774"/>
          <a:stretch/>
        </p:blipFill>
        <p:spPr>
          <a:xfrm>
            <a:off x="2969571" y="4725606"/>
            <a:ext cx="3974469" cy="1172306"/>
          </a:xfrm>
          <a:prstGeom prst="rect">
            <a:avLst/>
          </a:prstGeom>
        </p:spPr>
      </p:pic>
      <p:sp>
        <p:nvSpPr>
          <p:cNvPr id="23" name="Right Brace 22">
            <a:extLst>
              <a:ext uri="{FF2B5EF4-FFF2-40B4-BE49-F238E27FC236}">
                <a16:creationId xmlns:a16="http://schemas.microsoft.com/office/drawing/2014/main" id="{6198FFF3-0386-09A0-F2DC-79451B5ECAC0}"/>
              </a:ext>
            </a:extLst>
          </p:cNvPr>
          <p:cNvSpPr/>
          <p:nvPr/>
        </p:nvSpPr>
        <p:spPr>
          <a:xfrm>
            <a:off x="6804561" y="1822771"/>
            <a:ext cx="369686" cy="3390497"/>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0089932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alpha val="70000"/>
          </a:schemeClr>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B3D8F25-20A3-C63D-71A4-42CFB404737B}"/>
              </a:ext>
            </a:extLst>
          </p:cNvPr>
          <p:cNvPicPr>
            <a:picLocks noChangeAspect="1"/>
          </p:cNvPicPr>
          <p:nvPr/>
        </p:nvPicPr>
        <p:blipFill rotWithShape="1">
          <a:blip r:embed="rId3">
            <a:extLst>
              <a:ext uri="{28A0092B-C50C-407E-A947-70E740481C1C}">
                <a14:useLocalDpi xmlns:a14="http://schemas.microsoft.com/office/drawing/2010/main" val="0"/>
              </a:ext>
            </a:extLst>
          </a:blip>
          <a:srcRect l="18854" t="21298" r="18854" b="10126"/>
          <a:stretch/>
        </p:blipFill>
        <p:spPr>
          <a:xfrm>
            <a:off x="922655" y="463155"/>
            <a:ext cx="10346690" cy="6139036"/>
          </a:xfrm>
          <a:prstGeom prst="rect">
            <a:avLst/>
          </a:prstGeom>
        </p:spPr>
      </p:pic>
      <p:sp>
        <p:nvSpPr>
          <p:cNvPr id="5" name="TextBox 4">
            <a:extLst>
              <a:ext uri="{FF2B5EF4-FFF2-40B4-BE49-F238E27FC236}">
                <a16:creationId xmlns:a16="http://schemas.microsoft.com/office/drawing/2014/main" id="{B0B023AF-A656-713A-4B28-7A50BB6E5F37}"/>
              </a:ext>
            </a:extLst>
          </p:cNvPr>
          <p:cNvSpPr txBox="1"/>
          <p:nvPr/>
        </p:nvSpPr>
        <p:spPr>
          <a:xfrm>
            <a:off x="381172" y="763809"/>
            <a:ext cx="1904827" cy="523220"/>
          </a:xfrm>
          <a:prstGeom prst="rect">
            <a:avLst/>
          </a:prstGeom>
          <a:noFill/>
        </p:spPr>
        <p:txBody>
          <a:bodyPr wrap="square" rtlCol="0">
            <a:spAutoFit/>
          </a:bodyPr>
          <a:lstStyle/>
          <a:p>
            <a:r>
              <a:rPr lang="en-US" sz="2800" b="1" dirty="0">
                <a:latin typeface="Candara" panose="020E0502030303020204" pitchFamily="34" charset="0"/>
              </a:rPr>
              <a:t>Trip-Net</a:t>
            </a:r>
          </a:p>
        </p:txBody>
      </p:sp>
      <p:sp>
        <p:nvSpPr>
          <p:cNvPr id="2" name="Textfeld 13">
            <a:extLst>
              <a:ext uri="{FF2B5EF4-FFF2-40B4-BE49-F238E27FC236}">
                <a16:creationId xmlns:a16="http://schemas.microsoft.com/office/drawing/2014/main" id="{916DC1F4-15FC-A735-2EAF-F233F67BECB9}"/>
              </a:ext>
            </a:extLst>
          </p:cNvPr>
          <p:cNvSpPr txBox="1"/>
          <p:nvPr/>
        </p:nvSpPr>
        <p:spPr>
          <a:xfrm>
            <a:off x="1333585" y="3224896"/>
            <a:ext cx="1351054" cy="307777"/>
          </a:xfrm>
          <a:prstGeom prst="rect">
            <a:avLst/>
          </a:prstGeom>
          <a:noFill/>
        </p:spPr>
        <p:txBody>
          <a:bodyPr wrap="square" rtlCol="0">
            <a:spAutoFit/>
          </a:bodyPr>
          <a:lstStyle/>
          <a:p>
            <a:r>
              <a:rPr lang="en-US" sz="1400" b="1" dirty="0">
                <a:latin typeface="Arial" panose="020B0604020202020204" pitchFamily="34" charset="0"/>
                <a:ea typeface="Microsoft Sans Serif" panose="020B0604020202020204" pitchFamily="34" charset="0"/>
                <a:cs typeface="Arial" panose="020B0604020202020204" pitchFamily="34" charset="0"/>
              </a:rPr>
              <a:t>Main-Pipe</a:t>
            </a:r>
          </a:p>
        </p:txBody>
      </p:sp>
      <p:sp>
        <p:nvSpPr>
          <p:cNvPr id="3" name="Textfeld 13">
            <a:extLst>
              <a:ext uri="{FF2B5EF4-FFF2-40B4-BE49-F238E27FC236}">
                <a16:creationId xmlns:a16="http://schemas.microsoft.com/office/drawing/2014/main" id="{23179EEF-C20F-EB1C-0983-985D63803D0B}"/>
              </a:ext>
            </a:extLst>
          </p:cNvPr>
          <p:cNvSpPr txBox="1"/>
          <p:nvPr/>
        </p:nvSpPr>
        <p:spPr>
          <a:xfrm>
            <a:off x="3230965" y="1287029"/>
            <a:ext cx="1351054" cy="307777"/>
          </a:xfrm>
          <a:prstGeom prst="rect">
            <a:avLst/>
          </a:prstGeom>
          <a:noFill/>
        </p:spPr>
        <p:txBody>
          <a:bodyPr wrap="square" rtlCol="0">
            <a:spAutoFit/>
          </a:bodyPr>
          <a:lstStyle/>
          <a:p>
            <a:r>
              <a:rPr lang="en-US" sz="1400" b="1" dirty="0">
                <a:latin typeface="Arial" panose="020B0604020202020204" pitchFamily="34" charset="0"/>
                <a:ea typeface="Microsoft Sans Serif" panose="020B0604020202020204" pitchFamily="34" charset="0"/>
                <a:cs typeface="Arial" panose="020B0604020202020204" pitchFamily="34" charset="0"/>
              </a:rPr>
              <a:t>Side-Pipe</a:t>
            </a:r>
          </a:p>
        </p:txBody>
      </p:sp>
      <p:sp>
        <p:nvSpPr>
          <p:cNvPr id="8" name="Textfeld 13">
            <a:extLst>
              <a:ext uri="{FF2B5EF4-FFF2-40B4-BE49-F238E27FC236}">
                <a16:creationId xmlns:a16="http://schemas.microsoft.com/office/drawing/2014/main" id="{1ADF9917-877D-5AC9-2F72-6FFCB32D7237}"/>
              </a:ext>
            </a:extLst>
          </p:cNvPr>
          <p:cNvSpPr txBox="1"/>
          <p:nvPr/>
        </p:nvSpPr>
        <p:spPr>
          <a:xfrm>
            <a:off x="-23613" y="5378969"/>
            <a:ext cx="1351054" cy="307777"/>
          </a:xfrm>
          <a:prstGeom prst="rect">
            <a:avLst/>
          </a:prstGeom>
          <a:noFill/>
        </p:spPr>
        <p:txBody>
          <a:bodyPr wrap="square" rtlCol="0">
            <a:spAutoFit/>
          </a:bodyPr>
          <a:lstStyle/>
          <a:p>
            <a:r>
              <a:rPr lang="en-US" sz="1400" b="1" dirty="0">
                <a:latin typeface="Arial" panose="020B0604020202020204" pitchFamily="34" charset="0"/>
                <a:ea typeface="Microsoft Sans Serif" panose="020B0604020202020204" pitchFamily="34" charset="0"/>
                <a:cs typeface="Arial" panose="020B0604020202020204" pitchFamily="34" charset="0"/>
              </a:rPr>
              <a:t>Side-Pipe</a:t>
            </a:r>
          </a:p>
        </p:txBody>
      </p:sp>
      <p:pic>
        <p:nvPicPr>
          <p:cNvPr id="6" name="Picture 2">
            <a:extLst>
              <a:ext uri="{FF2B5EF4-FFF2-40B4-BE49-F238E27FC236}">
                <a16:creationId xmlns:a16="http://schemas.microsoft.com/office/drawing/2014/main" id="{1F9E7868-A5F9-FFE7-6E95-3956458AE92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600" t="4678" r="74557" b="74947"/>
          <a:stretch/>
        </p:blipFill>
        <p:spPr bwMode="auto">
          <a:xfrm>
            <a:off x="9285119" y="6130211"/>
            <a:ext cx="2906881" cy="727789"/>
          </a:xfrm>
          <a:prstGeom prst="rect">
            <a:avLst/>
          </a:prstGeom>
          <a:noFill/>
          <a:extLst>
            <a:ext uri="{909E8E84-426E-40DD-AFC4-6F175D3DCCD1}">
              <a14:hiddenFill xmlns:a14="http://schemas.microsoft.com/office/drawing/2010/main">
                <a:solidFill>
                  <a:srgbClr val="FFFFFF"/>
                </a:solidFill>
              </a14:hiddenFill>
            </a:ext>
          </a:extLst>
        </p:spPr>
      </p:pic>
      <p:sp>
        <p:nvSpPr>
          <p:cNvPr id="7" name="Arrow: Right 6">
            <a:extLst>
              <a:ext uri="{FF2B5EF4-FFF2-40B4-BE49-F238E27FC236}">
                <a16:creationId xmlns:a16="http://schemas.microsoft.com/office/drawing/2014/main" id="{E013A39C-62EB-2C77-4FA6-C4A3B5B9B6D5}"/>
              </a:ext>
            </a:extLst>
          </p:cNvPr>
          <p:cNvSpPr/>
          <p:nvPr/>
        </p:nvSpPr>
        <p:spPr>
          <a:xfrm>
            <a:off x="11269345" y="3071007"/>
            <a:ext cx="320972" cy="3077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feld 13">
            <a:extLst>
              <a:ext uri="{FF2B5EF4-FFF2-40B4-BE49-F238E27FC236}">
                <a16:creationId xmlns:a16="http://schemas.microsoft.com/office/drawing/2014/main" id="{FB1527C4-352E-92F4-57EC-43657625FD71}"/>
              </a:ext>
            </a:extLst>
          </p:cNvPr>
          <p:cNvSpPr txBox="1"/>
          <p:nvPr/>
        </p:nvSpPr>
        <p:spPr>
          <a:xfrm>
            <a:off x="11269345" y="3479217"/>
            <a:ext cx="1351054" cy="253916"/>
          </a:xfrm>
          <a:prstGeom prst="rect">
            <a:avLst/>
          </a:prstGeom>
          <a:noFill/>
        </p:spPr>
        <p:txBody>
          <a:bodyPr wrap="square" rtlCol="0">
            <a:spAutoFit/>
          </a:bodyPr>
          <a:lstStyle/>
          <a:p>
            <a:r>
              <a:rPr lang="en-US" sz="1050" b="1" dirty="0">
                <a:latin typeface="Arial" panose="020B0604020202020204" pitchFamily="34" charset="0"/>
                <a:ea typeface="Microsoft Sans Serif" panose="020B0604020202020204" pitchFamily="34" charset="0"/>
                <a:cs typeface="Arial" panose="020B0604020202020204" pitchFamily="34" charset="0"/>
              </a:rPr>
              <a:t>Normal Map</a:t>
            </a:r>
          </a:p>
        </p:txBody>
      </p:sp>
    </p:spTree>
    <p:extLst>
      <p:ext uri="{BB962C8B-B14F-4D97-AF65-F5344CB8AC3E}">
        <p14:creationId xmlns:p14="http://schemas.microsoft.com/office/powerpoint/2010/main" val="18836752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alpha val="70000"/>
          </a:schemeClr>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8C1BE4B-52CF-BB3C-03DB-BF9E4E5B86D0}"/>
              </a:ext>
            </a:extLst>
          </p:cNvPr>
          <p:cNvSpPr txBox="1"/>
          <p:nvPr/>
        </p:nvSpPr>
        <p:spPr>
          <a:xfrm>
            <a:off x="492286" y="400875"/>
            <a:ext cx="1362874" cy="523220"/>
          </a:xfrm>
          <a:prstGeom prst="rect">
            <a:avLst/>
          </a:prstGeom>
          <a:noFill/>
        </p:spPr>
        <p:txBody>
          <a:bodyPr wrap="none" rtlCol="0">
            <a:spAutoFit/>
          </a:bodyPr>
          <a:lstStyle/>
          <a:p>
            <a:r>
              <a:rPr lang="en-US" sz="2800" b="1" dirty="0">
                <a:latin typeface="Candara" panose="020E0502030303020204" pitchFamily="34" charset="0"/>
              </a:rPr>
              <a:t>Dataset</a:t>
            </a:r>
          </a:p>
        </p:txBody>
      </p:sp>
      <p:pic>
        <p:nvPicPr>
          <p:cNvPr id="7" name="Picture 6">
            <a:extLst>
              <a:ext uri="{FF2B5EF4-FFF2-40B4-BE49-F238E27FC236}">
                <a16:creationId xmlns:a16="http://schemas.microsoft.com/office/drawing/2014/main" id="{F768CA9B-79D1-512D-C405-142917C514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368857" y="1029289"/>
            <a:ext cx="683134" cy="683134"/>
          </a:xfrm>
          <a:prstGeom prst="rect">
            <a:avLst/>
          </a:prstGeom>
        </p:spPr>
      </p:pic>
      <p:pic>
        <p:nvPicPr>
          <p:cNvPr id="11" name="Picture 10">
            <a:extLst>
              <a:ext uri="{FF2B5EF4-FFF2-40B4-BE49-F238E27FC236}">
                <a16:creationId xmlns:a16="http://schemas.microsoft.com/office/drawing/2014/main" id="{F818EBFF-C49B-050B-CEC8-FA2EFBBA438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4847885" y="1466103"/>
            <a:ext cx="644209" cy="645182"/>
          </a:xfrm>
          <a:prstGeom prst="rect">
            <a:avLst/>
          </a:prstGeom>
        </p:spPr>
      </p:pic>
      <p:pic>
        <p:nvPicPr>
          <p:cNvPr id="15" name="Picture 14">
            <a:extLst>
              <a:ext uri="{FF2B5EF4-FFF2-40B4-BE49-F238E27FC236}">
                <a16:creationId xmlns:a16="http://schemas.microsoft.com/office/drawing/2014/main" id="{9278F035-1558-E618-5847-CA10BCAD3F9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7816210" y="2646332"/>
            <a:ext cx="1170932" cy="1169185"/>
          </a:xfrm>
          <a:prstGeom prst="rect">
            <a:avLst/>
          </a:prstGeom>
        </p:spPr>
      </p:pic>
      <p:pic>
        <p:nvPicPr>
          <p:cNvPr id="19" name="Picture 18">
            <a:extLst>
              <a:ext uri="{FF2B5EF4-FFF2-40B4-BE49-F238E27FC236}">
                <a16:creationId xmlns:a16="http://schemas.microsoft.com/office/drawing/2014/main" id="{88815E3F-C1C3-FA86-951A-5E2C9A0EB64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8004400" y="4785979"/>
            <a:ext cx="1348433" cy="1348433"/>
          </a:xfrm>
          <a:prstGeom prst="rect">
            <a:avLst/>
          </a:prstGeom>
        </p:spPr>
      </p:pic>
      <p:pic>
        <p:nvPicPr>
          <p:cNvPr id="21" name="Picture 20">
            <a:extLst>
              <a:ext uri="{FF2B5EF4-FFF2-40B4-BE49-F238E27FC236}">
                <a16:creationId xmlns:a16="http://schemas.microsoft.com/office/drawing/2014/main" id="{04A78391-7EDD-B42C-A266-06620CA5D93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H="1">
            <a:off x="4871768" y="103897"/>
            <a:ext cx="557601" cy="556628"/>
          </a:xfrm>
          <a:prstGeom prst="rect">
            <a:avLst/>
          </a:prstGeom>
        </p:spPr>
      </p:pic>
      <p:pic>
        <p:nvPicPr>
          <p:cNvPr id="23" name="Picture 22">
            <a:extLst>
              <a:ext uri="{FF2B5EF4-FFF2-40B4-BE49-F238E27FC236}">
                <a16:creationId xmlns:a16="http://schemas.microsoft.com/office/drawing/2014/main" id="{A9F746FA-ED43-A01A-6AD5-D380CEA8398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6281334" y="4353929"/>
            <a:ext cx="1203572" cy="1203572"/>
          </a:xfrm>
          <a:prstGeom prst="rect">
            <a:avLst/>
          </a:prstGeom>
        </p:spPr>
      </p:pic>
      <p:pic>
        <p:nvPicPr>
          <p:cNvPr id="27" name="Picture 26">
            <a:extLst>
              <a:ext uri="{FF2B5EF4-FFF2-40B4-BE49-F238E27FC236}">
                <a16:creationId xmlns:a16="http://schemas.microsoft.com/office/drawing/2014/main" id="{707D9FF8-230E-F91C-94F4-5297432E7A9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flipH="1">
            <a:off x="7561960" y="3888088"/>
            <a:ext cx="1060880" cy="1060880"/>
          </a:xfrm>
          <a:prstGeom prst="rect">
            <a:avLst/>
          </a:prstGeom>
        </p:spPr>
      </p:pic>
      <p:pic>
        <p:nvPicPr>
          <p:cNvPr id="37" name="Picture 36">
            <a:extLst>
              <a:ext uri="{FF2B5EF4-FFF2-40B4-BE49-F238E27FC236}">
                <a16:creationId xmlns:a16="http://schemas.microsoft.com/office/drawing/2014/main" id="{B31333B0-C224-798A-0A42-013EC237880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flipH="1">
            <a:off x="1450322" y="916411"/>
            <a:ext cx="711354" cy="711354"/>
          </a:xfrm>
          <a:prstGeom prst="rect">
            <a:avLst/>
          </a:prstGeom>
        </p:spPr>
      </p:pic>
      <p:pic>
        <p:nvPicPr>
          <p:cNvPr id="43" name="Picture 42">
            <a:extLst>
              <a:ext uri="{FF2B5EF4-FFF2-40B4-BE49-F238E27FC236}">
                <a16:creationId xmlns:a16="http://schemas.microsoft.com/office/drawing/2014/main" id="{6CFCCEB7-6927-4A52-8F23-AB8C7FB387DA}"/>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flipH="1">
            <a:off x="6611213" y="1812116"/>
            <a:ext cx="1182080" cy="1184157"/>
          </a:xfrm>
          <a:prstGeom prst="rect">
            <a:avLst/>
          </a:prstGeom>
        </p:spPr>
      </p:pic>
      <p:pic>
        <p:nvPicPr>
          <p:cNvPr id="45" name="Picture 44">
            <a:extLst>
              <a:ext uri="{FF2B5EF4-FFF2-40B4-BE49-F238E27FC236}">
                <a16:creationId xmlns:a16="http://schemas.microsoft.com/office/drawing/2014/main" id="{A246C88D-E75D-3B49-2382-CF0D80206D03}"/>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flipH="1">
            <a:off x="5762461" y="137082"/>
            <a:ext cx="596526" cy="596526"/>
          </a:xfrm>
          <a:prstGeom prst="rect">
            <a:avLst/>
          </a:prstGeom>
        </p:spPr>
      </p:pic>
      <p:pic>
        <p:nvPicPr>
          <p:cNvPr id="49" name="Picture 48">
            <a:extLst>
              <a:ext uri="{FF2B5EF4-FFF2-40B4-BE49-F238E27FC236}">
                <a16:creationId xmlns:a16="http://schemas.microsoft.com/office/drawing/2014/main" id="{73A6CEE3-BF92-777E-8AA6-9B0F905190A6}"/>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flipH="1">
            <a:off x="3052605" y="240795"/>
            <a:ext cx="669510" cy="669510"/>
          </a:xfrm>
          <a:prstGeom prst="rect">
            <a:avLst/>
          </a:prstGeom>
        </p:spPr>
      </p:pic>
      <p:pic>
        <p:nvPicPr>
          <p:cNvPr id="51" name="Picture 50">
            <a:extLst>
              <a:ext uri="{FF2B5EF4-FFF2-40B4-BE49-F238E27FC236}">
                <a16:creationId xmlns:a16="http://schemas.microsoft.com/office/drawing/2014/main" id="{373E65BA-2F75-8ACD-797B-787F57F3746D}"/>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flipH="1">
            <a:off x="7753164" y="249667"/>
            <a:ext cx="1070066" cy="1070066"/>
          </a:xfrm>
          <a:prstGeom prst="rect">
            <a:avLst/>
          </a:prstGeom>
        </p:spPr>
      </p:pic>
      <p:pic>
        <p:nvPicPr>
          <p:cNvPr id="53" name="Picture 52">
            <a:extLst>
              <a:ext uri="{FF2B5EF4-FFF2-40B4-BE49-F238E27FC236}">
                <a16:creationId xmlns:a16="http://schemas.microsoft.com/office/drawing/2014/main" id="{D4E96761-54FE-D44F-0B45-D784FD231C97}"/>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flipH="1">
            <a:off x="6743703" y="162798"/>
            <a:ext cx="624746" cy="624746"/>
          </a:xfrm>
          <a:prstGeom prst="rect">
            <a:avLst/>
          </a:prstGeom>
        </p:spPr>
      </p:pic>
      <p:pic>
        <p:nvPicPr>
          <p:cNvPr id="57" name="Picture 56">
            <a:extLst>
              <a:ext uri="{FF2B5EF4-FFF2-40B4-BE49-F238E27FC236}">
                <a16:creationId xmlns:a16="http://schemas.microsoft.com/office/drawing/2014/main" id="{3943F359-B88B-0C74-1F05-5E6C55160FF5}"/>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flipH="1">
            <a:off x="2442402" y="745035"/>
            <a:ext cx="684107" cy="685080"/>
          </a:xfrm>
          <a:prstGeom prst="rect">
            <a:avLst/>
          </a:prstGeom>
        </p:spPr>
      </p:pic>
      <p:pic>
        <p:nvPicPr>
          <p:cNvPr id="61" name="Picture 60">
            <a:extLst>
              <a:ext uri="{FF2B5EF4-FFF2-40B4-BE49-F238E27FC236}">
                <a16:creationId xmlns:a16="http://schemas.microsoft.com/office/drawing/2014/main" id="{319EF792-1E43-BEEA-DACB-A45FA074885D}"/>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flipH="1">
            <a:off x="5818230" y="1486141"/>
            <a:ext cx="613069" cy="614042"/>
          </a:xfrm>
          <a:prstGeom prst="rect">
            <a:avLst/>
          </a:prstGeom>
        </p:spPr>
      </p:pic>
      <p:pic>
        <p:nvPicPr>
          <p:cNvPr id="63" name="Picture 62">
            <a:extLst>
              <a:ext uri="{FF2B5EF4-FFF2-40B4-BE49-F238E27FC236}">
                <a16:creationId xmlns:a16="http://schemas.microsoft.com/office/drawing/2014/main" id="{67815981-8A85-EC20-4F43-25C82923A1DD}"/>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flipH="1">
            <a:off x="1979794" y="134019"/>
            <a:ext cx="782392" cy="782392"/>
          </a:xfrm>
          <a:prstGeom prst="rect">
            <a:avLst/>
          </a:prstGeom>
        </p:spPr>
      </p:pic>
      <p:pic>
        <p:nvPicPr>
          <p:cNvPr id="69" name="Picture 68">
            <a:extLst>
              <a:ext uri="{FF2B5EF4-FFF2-40B4-BE49-F238E27FC236}">
                <a16:creationId xmlns:a16="http://schemas.microsoft.com/office/drawing/2014/main" id="{79C46136-E02D-B45F-FCC1-F502A8CF1A58}"/>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flipH="1">
            <a:off x="3719090" y="1536893"/>
            <a:ext cx="614042" cy="613069"/>
          </a:xfrm>
          <a:prstGeom prst="rect">
            <a:avLst/>
          </a:prstGeom>
        </p:spPr>
      </p:pic>
      <p:pic>
        <p:nvPicPr>
          <p:cNvPr id="71" name="Picture 70">
            <a:extLst>
              <a:ext uri="{FF2B5EF4-FFF2-40B4-BE49-F238E27FC236}">
                <a16:creationId xmlns:a16="http://schemas.microsoft.com/office/drawing/2014/main" id="{34088710-9C8F-E0AF-EE53-2E64103B67DD}"/>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flipH="1">
            <a:off x="3296654" y="866534"/>
            <a:ext cx="470992" cy="470992"/>
          </a:xfrm>
          <a:prstGeom prst="rect">
            <a:avLst/>
          </a:prstGeom>
        </p:spPr>
      </p:pic>
      <p:pic>
        <p:nvPicPr>
          <p:cNvPr id="73" name="Picture 72">
            <a:extLst>
              <a:ext uri="{FF2B5EF4-FFF2-40B4-BE49-F238E27FC236}">
                <a16:creationId xmlns:a16="http://schemas.microsoft.com/office/drawing/2014/main" id="{C14CE0F9-D60D-1A79-2F6F-39674A46ED15}"/>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flipH="1">
            <a:off x="4376857" y="759742"/>
            <a:ext cx="605284" cy="605284"/>
          </a:xfrm>
          <a:prstGeom prst="rect">
            <a:avLst/>
          </a:prstGeom>
        </p:spPr>
      </p:pic>
      <p:pic>
        <p:nvPicPr>
          <p:cNvPr id="75" name="Picture 74">
            <a:extLst>
              <a:ext uri="{FF2B5EF4-FFF2-40B4-BE49-F238E27FC236}">
                <a16:creationId xmlns:a16="http://schemas.microsoft.com/office/drawing/2014/main" id="{462A35C4-2415-4A7D-66C1-7C4DE8FA5AF1}"/>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flipH="1">
            <a:off x="6791281" y="956700"/>
            <a:ext cx="732763" cy="733736"/>
          </a:xfrm>
          <a:prstGeom prst="rect">
            <a:avLst/>
          </a:prstGeom>
        </p:spPr>
      </p:pic>
      <p:pic>
        <p:nvPicPr>
          <p:cNvPr id="77" name="Picture 76">
            <a:extLst>
              <a:ext uri="{FF2B5EF4-FFF2-40B4-BE49-F238E27FC236}">
                <a16:creationId xmlns:a16="http://schemas.microsoft.com/office/drawing/2014/main" id="{17532136-322C-E756-05A2-04C74518C588}"/>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flipH="1">
            <a:off x="6655984" y="5142116"/>
            <a:ext cx="1715884" cy="1715884"/>
          </a:xfrm>
          <a:prstGeom prst="rect">
            <a:avLst/>
          </a:prstGeom>
        </p:spPr>
      </p:pic>
      <p:pic>
        <p:nvPicPr>
          <p:cNvPr id="81" name="Picture 80">
            <a:extLst>
              <a:ext uri="{FF2B5EF4-FFF2-40B4-BE49-F238E27FC236}">
                <a16:creationId xmlns:a16="http://schemas.microsoft.com/office/drawing/2014/main" id="{953CB911-1E8E-0104-28D6-AAAD4DF47DDC}"/>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flipH="1">
            <a:off x="2687074" y="1518649"/>
            <a:ext cx="663671" cy="664644"/>
          </a:xfrm>
          <a:prstGeom prst="rect">
            <a:avLst/>
          </a:prstGeom>
        </p:spPr>
      </p:pic>
      <p:pic>
        <p:nvPicPr>
          <p:cNvPr id="87" name="Picture 86">
            <a:extLst>
              <a:ext uri="{FF2B5EF4-FFF2-40B4-BE49-F238E27FC236}">
                <a16:creationId xmlns:a16="http://schemas.microsoft.com/office/drawing/2014/main" id="{C29C7146-3ABF-4964-6F3C-E1C720FBCBEF}"/>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flipH="1">
            <a:off x="8037523" y="1536893"/>
            <a:ext cx="773634" cy="773634"/>
          </a:xfrm>
          <a:prstGeom prst="rect">
            <a:avLst/>
          </a:prstGeom>
        </p:spPr>
      </p:pic>
      <p:pic>
        <p:nvPicPr>
          <p:cNvPr id="101" name="Picture 100">
            <a:extLst>
              <a:ext uri="{FF2B5EF4-FFF2-40B4-BE49-F238E27FC236}">
                <a16:creationId xmlns:a16="http://schemas.microsoft.com/office/drawing/2014/main" id="{3823AEEC-B7F0-103F-1CDA-F2E55A2FE24B}"/>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flipH="1">
            <a:off x="3947393" y="396991"/>
            <a:ext cx="409685" cy="408712"/>
          </a:xfrm>
          <a:prstGeom prst="rect">
            <a:avLst/>
          </a:prstGeom>
        </p:spPr>
      </p:pic>
      <p:grpSp>
        <p:nvGrpSpPr>
          <p:cNvPr id="3" name="Group 2">
            <a:extLst>
              <a:ext uri="{FF2B5EF4-FFF2-40B4-BE49-F238E27FC236}">
                <a16:creationId xmlns:a16="http://schemas.microsoft.com/office/drawing/2014/main" id="{6307A71E-816B-0669-79EC-DBE84371CB6C}"/>
              </a:ext>
            </a:extLst>
          </p:cNvPr>
          <p:cNvGrpSpPr/>
          <p:nvPr/>
        </p:nvGrpSpPr>
        <p:grpSpPr>
          <a:xfrm>
            <a:off x="125172" y="1744037"/>
            <a:ext cx="6922977" cy="4875304"/>
            <a:chOff x="125172" y="1744037"/>
            <a:chExt cx="6922977" cy="4875304"/>
          </a:xfrm>
        </p:grpSpPr>
        <p:pic>
          <p:nvPicPr>
            <p:cNvPr id="9" name="Picture 8">
              <a:extLst>
                <a:ext uri="{FF2B5EF4-FFF2-40B4-BE49-F238E27FC236}">
                  <a16:creationId xmlns:a16="http://schemas.microsoft.com/office/drawing/2014/main" id="{219F31A4-9E4C-6D32-9AE1-09BD9DD040FB}"/>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flipH="1">
              <a:off x="125172" y="1751252"/>
              <a:ext cx="887490" cy="887490"/>
            </a:xfrm>
            <a:prstGeom prst="rect">
              <a:avLst/>
            </a:prstGeom>
          </p:spPr>
        </p:pic>
        <p:pic>
          <p:nvPicPr>
            <p:cNvPr id="13" name="Picture 12">
              <a:extLst>
                <a:ext uri="{FF2B5EF4-FFF2-40B4-BE49-F238E27FC236}">
                  <a16:creationId xmlns:a16="http://schemas.microsoft.com/office/drawing/2014/main" id="{42D1EC6C-C77F-B5A3-91D8-801252F3EF43}"/>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flipH="1">
              <a:off x="1629343" y="2725727"/>
              <a:ext cx="659779" cy="659779"/>
            </a:xfrm>
            <a:prstGeom prst="rect">
              <a:avLst/>
            </a:prstGeom>
          </p:spPr>
        </p:pic>
        <p:pic>
          <p:nvPicPr>
            <p:cNvPr id="17" name="Picture 16">
              <a:extLst>
                <a:ext uri="{FF2B5EF4-FFF2-40B4-BE49-F238E27FC236}">
                  <a16:creationId xmlns:a16="http://schemas.microsoft.com/office/drawing/2014/main" id="{D75853ED-B05B-4FDB-AA63-33D4058BE168}"/>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flipH="1">
              <a:off x="1703790" y="1744037"/>
              <a:ext cx="618908" cy="618908"/>
            </a:xfrm>
            <a:prstGeom prst="rect">
              <a:avLst/>
            </a:prstGeom>
          </p:spPr>
        </p:pic>
        <p:pic>
          <p:nvPicPr>
            <p:cNvPr id="29" name="Picture 28">
              <a:extLst>
                <a:ext uri="{FF2B5EF4-FFF2-40B4-BE49-F238E27FC236}">
                  <a16:creationId xmlns:a16="http://schemas.microsoft.com/office/drawing/2014/main" id="{66A40F0C-E90B-DC5B-B633-3204E6E56519}"/>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flipH="1">
              <a:off x="5860410" y="5852743"/>
              <a:ext cx="673402" cy="673402"/>
            </a:xfrm>
            <a:prstGeom prst="rect">
              <a:avLst/>
            </a:prstGeom>
          </p:spPr>
        </p:pic>
        <p:pic>
          <p:nvPicPr>
            <p:cNvPr id="31" name="Picture 30">
              <a:extLst>
                <a:ext uri="{FF2B5EF4-FFF2-40B4-BE49-F238E27FC236}">
                  <a16:creationId xmlns:a16="http://schemas.microsoft.com/office/drawing/2014/main" id="{8A79FC06-F020-BEB4-38A3-0DE2F5D34715}"/>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flipH="1">
              <a:off x="4289723" y="3549118"/>
              <a:ext cx="694811" cy="694811"/>
            </a:xfrm>
            <a:prstGeom prst="rect">
              <a:avLst/>
            </a:prstGeom>
          </p:spPr>
        </p:pic>
        <p:pic>
          <p:nvPicPr>
            <p:cNvPr id="33" name="Picture 32">
              <a:extLst>
                <a:ext uri="{FF2B5EF4-FFF2-40B4-BE49-F238E27FC236}">
                  <a16:creationId xmlns:a16="http://schemas.microsoft.com/office/drawing/2014/main" id="{6624FC51-B646-7763-60A8-BB3CBF4B91C1}"/>
                </a:ext>
              </a:extLst>
            </p:cNvPr>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flipH="1">
              <a:off x="2566913" y="5759672"/>
              <a:ext cx="690919" cy="690919"/>
            </a:xfrm>
            <a:prstGeom prst="rect">
              <a:avLst/>
            </a:prstGeom>
          </p:spPr>
        </p:pic>
        <p:pic>
          <p:nvPicPr>
            <p:cNvPr id="35" name="Picture 34">
              <a:extLst>
                <a:ext uri="{FF2B5EF4-FFF2-40B4-BE49-F238E27FC236}">
                  <a16:creationId xmlns:a16="http://schemas.microsoft.com/office/drawing/2014/main" id="{866CFE66-D4C7-4EA1-A638-C2076F8536FC}"/>
                </a:ext>
              </a:extLst>
            </p:cNvPr>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flipH="1">
              <a:off x="331263" y="5640699"/>
              <a:ext cx="589714" cy="589714"/>
            </a:xfrm>
            <a:prstGeom prst="rect">
              <a:avLst/>
            </a:prstGeom>
          </p:spPr>
        </p:pic>
        <p:pic>
          <p:nvPicPr>
            <p:cNvPr id="39" name="Picture 38">
              <a:extLst>
                <a:ext uri="{FF2B5EF4-FFF2-40B4-BE49-F238E27FC236}">
                  <a16:creationId xmlns:a16="http://schemas.microsoft.com/office/drawing/2014/main" id="{50EA4C50-8117-8444-FF36-6EE05F275C05}"/>
                </a:ext>
              </a:extLst>
            </p:cNvPr>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flipH="1">
              <a:off x="2845399" y="4797090"/>
              <a:ext cx="640316" cy="641289"/>
            </a:xfrm>
            <a:prstGeom prst="rect">
              <a:avLst/>
            </a:prstGeom>
          </p:spPr>
        </p:pic>
        <p:pic>
          <p:nvPicPr>
            <p:cNvPr id="41" name="Picture 40">
              <a:extLst>
                <a:ext uri="{FF2B5EF4-FFF2-40B4-BE49-F238E27FC236}">
                  <a16:creationId xmlns:a16="http://schemas.microsoft.com/office/drawing/2014/main" id="{F763D7E9-03F9-CEED-41AE-D854723DF38A}"/>
                </a:ext>
              </a:extLst>
            </p:cNvPr>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flipH="1">
              <a:off x="5412018" y="2322482"/>
              <a:ext cx="1242096" cy="1242096"/>
            </a:xfrm>
            <a:prstGeom prst="rect">
              <a:avLst/>
            </a:prstGeom>
          </p:spPr>
        </p:pic>
        <p:pic>
          <p:nvPicPr>
            <p:cNvPr id="47" name="Picture 46">
              <a:extLst>
                <a:ext uri="{FF2B5EF4-FFF2-40B4-BE49-F238E27FC236}">
                  <a16:creationId xmlns:a16="http://schemas.microsoft.com/office/drawing/2014/main" id="{C4C84597-2AF1-2B57-A999-105B9CAED3D7}"/>
                </a:ext>
              </a:extLst>
            </p:cNvPr>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flipH="1">
              <a:off x="3298264" y="3503157"/>
              <a:ext cx="551762" cy="551762"/>
            </a:xfrm>
            <a:prstGeom prst="rect">
              <a:avLst/>
            </a:prstGeom>
          </p:spPr>
        </p:pic>
        <p:pic>
          <p:nvPicPr>
            <p:cNvPr id="55" name="Picture 54">
              <a:extLst>
                <a:ext uri="{FF2B5EF4-FFF2-40B4-BE49-F238E27FC236}">
                  <a16:creationId xmlns:a16="http://schemas.microsoft.com/office/drawing/2014/main" id="{990D4790-5959-A782-CC88-AE10636DBFCE}"/>
                </a:ext>
              </a:extLst>
            </p:cNvPr>
            <p:cNvPicPr>
              <a:picLocks noChangeAspect="1"/>
            </p:cNvPicPr>
            <p:nvPr/>
          </p:nvPicPr>
          <p:blipFill>
            <a:blip r:embed="rId37">
              <a:extLst>
                <a:ext uri="{28A0092B-C50C-407E-A947-70E740481C1C}">
                  <a14:useLocalDpi xmlns:a14="http://schemas.microsoft.com/office/drawing/2010/main" val="0"/>
                </a:ext>
              </a:extLst>
            </a:blip>
            <a:stretch>
              <a:fillRect/>
            </a:stretch>
          </p:blipFill>
          <p:spPr>
            <a:xfrm flipH="1">
              <a:off x="4867636" y="4680018"/>
              <a:ext cx="1092885" cy="1092885"/>
            </a:xfrm>
            <a:prstGeom prst="rect">
              <a:avLst/>
            </a:prstGeom>
          </p:spPr>
        </p:pic>
        <p:pic>
          <p:nvPicPr>
            <p:cNvPr id="59" name="Picture 58">
              <a:extLst>
                <a:ext uri="{FF2B5EF4-FFF2-40B4-BE49-F238E27FC236}">
                  <a16:creationId xmlns:a16="http://schemas.microsoft.com/office/drawing/2014/main" id="{BEDD42A1-A1BB-5DD8-2EBB-FE511C98C041}"/>
                </a:ext>
              </a:extLst>
            </p:cNvPr>
            <p:cNvPicPr>
              <a:picLocks noChangeAspect="1"/>
            </p:cNvPicPr>
            <p:nvPr/>
          </p:nvPicPr>
          <p:blipFill>
            <a:blip r:embed="rId38">
              <a:extLst>
                <a:ext uri="{28A0092B-C50C-407E-A947-70E740481C1C}">
                  <a14:useLocalDpi xmlns:a14="http://schemas.microsoft.com/office/drawing/2010/main" val="0"/>
                </a:ext>
              </a:extLst>
            </a:blip>
            <a:stretch>
              <a:fillRect/>
            </a:stretch>
          </p:blipFill>
          <p:spPr>
            <a:xfrm flipH="1">
              <a:off x="368857" y="4879831"/>
              <a:ext cx="623773" cy="622800"/>
            </a:xfrm>
            <a:prstGeom prst="rect">
              <a:avLst/>
            </a:prstGeom>
          </p:spPr>
        </p:pic>
        <p:pic>
          <p:nvPicPr>
            <p:cNvPr id="65" name="Picture 64">
              <a:extLst>
                <a:ext uri="{FF2B5EF4-FFF2-40B4-BE49-F238E27FC236}">
                  <a16:creationId xmlns:a16="http://schemas.microsoft.com/office/drawing/2014/main" id="{FC7CAC97-2304-3C19-4075-CD9775A91DA3}"/>
                </a:ext>
              </a:extLst>
            </p:cNvPr>
            <p:cNvPicPr>
              <a:picLocks noChangeAspect="1"/>
            </p:cNvPicPr>
            <p:nvPr/>
          </p:nvPicPr>
          <p:blipFill>
            <a:blip r:embed="rId39">
              <a:extLst>
                <a:ext uri="{28A0092B-C50C-407E-A947-70E740481C1C}">
                  <a14:useLocalDpi xmlns:a14="http://schemas.microsoft.com/office/drawing/2010/main" val="0"/>
                </a:ext>
              </a:extLst>
            </a:blip>
            <a:stretch>
              <a:fillRect/>
            </a:stretch>
          </p:blipFill>
          <p:spPr>
            <a:xfrm flipH="1">
              <a:off x="5751439" y="3323811"/>
              <a:ext cx="1296710" cy="1296710"/>
            </a:xfrm>
            <a:prstGeom prst="rect">
              <a:avLst/>
            </a:prstGeom>
          </p:spPr>
        </p:pic>
        <p:pic>
          <p:nvPicPr>
            <p:cNvPr id="79" name="Picture 78">
              <a:extLst>
                <a:ext uri="{FF2B5EF4-FFF2-40B4-BE49-F238E27FC236}">
                  <a16:creationId xmlns:a16="http://schemas.microsoft.com/office/drawing/2014/main" id="{2535F78B-96F4-EDAC-36C0-EC64E8DC511E}"/>
                </a:ext>
              </a:extLst>
            </p:cNvPr>
            <p:cNvPicPr>
              <a:picLocks noChangeAspect="1"/>
            </p:cNvPicPr>
            <p:nvPr/>
          </p:nvPicPr>
          <p:blipFill>
            <a:blip r:embed="rId40">
              <a:extLst>
                <a:ext uri="{28A0092B-C50C-407E-A947-70E740481C1C}">
                  <a14:useLocalDpi xmlns:a14="http://schemas.microsoft.com/office/drawing/2010/main" val="0"/>
                </a:ext>
              </a:extLst>
            </a:blip>
            <a:stretch>
              <a:fillRect/>
            </a:stretch>
          </p:blipFill>
          <p:spPr>
            <a:xfrm flipH="1">
              <a:off x="4858489" y="5547963"/>
              <a:ext cx="745414" cy="744441"/>
            </a:xfrm>
            <a:prstGeom prst="rect">
              <a:avLst/>
            </a:prstGeom>
          </p:spPr>
        </p:pic>
        <p:pic>
          <p:nvPicPr>
            <p:cNvPr id="83" name="Picture 82">
              <a:extLst>
                <a:ext uri="{FF2B5EF4-FFF2-40B4-BE49-F238E27FC236}">
                  <a16:creationId xmlns:a16="http://schemas.microsoft.com/office/drawing/2014/main" id="{783E6B35-7694-666D-C726-37660932A098}"/>
                </a:ext>
              </a:extLst>
            </p:cNvPr>
            <p:cNvPicPr>
              <a:picLocks noChangeAspect="1"/>
            </p:cNvPicPr>
            <p:nvPr/>
          </p:nvPicPr>
          <p:blipFill>
            <a:blip r:embed="rId41">
              <a:extLst>
                <a:ext uri="{28A0092B-C50C-407E-A947-70E740481C1C}">
                  <a14:useLocalDpi xmlns:a14="http://schemas.microsoft.com/office/drawing/2010/main" val="0"/>
                </a:ext>
              </a:extLst>
            </a:blip>
            <a:stretch>
              <a:fillRect/>
            </a:stretch>
          </p:blipFill>
          <p:spPr>
            <a:xfrm flipH="1">
              <a:off x="1182893" y="3528118"/>
              <a:ext cx="683134" cy="683134"/>
            </a:xfrm>
            <a:prstGeom prst="rect">
              <a:avLst/>
            </a:prstGeom>
          </p:spPr>
        </p:pic>
        <p:pic>
          <p:nvPicPr>
            <p:cNvPr id="85" name="Picture 84">
              <a:extLst>
                <a:ext uri="{FF2B5EF4-FFF2-40B4-BE49-F238E27FC236}">
                  <a16:creationId xmlns:a16="http://schemas.microsoft.com/office/drawing/2014/main" id="{6A021BD9-3AFF-86EA-E505-E3BEDA10654A}"/>
                </a:ext>
              </a:extLst>
            </p:cNvPr>
            <p:cNvPicPr>
              <a:picLocks noChangeAspect="1"/>
            </p:cNvPicPr>
            <p:nvPr/>
          </p:nvPicPr>
          <p:blipFill>
            <a:blip r:embed="rId42">
              <a:extLst>
                <a:ext uri="{28A0092B-C50C-407E-A947-70E740481C1C}">
                  <a14:useLocalDpi xmlns:a14="http://schemas.microsoft.com/office/drawing/2010/main" val="0"/>
                </a:ext>
              </a:extLst>
            </a:blip>
            <a:stretch>
              <a:fillRect/>
            </a:stretch>
          </p:blipFill>
          <p:spPr>
            <a:xfrm flipH="1">
              <a:off x="4618053" y="2323826"/>
              <a:ext cx="1143928" cy="1145451"/>
            </a:xfrm>
            <a:prstGeom prst="rect">
              <a:avLst/>
            </a:prstGeom>
          </p:spPr>
        </p:pic>
        <p:pic>
          <p:nvPicPr>
            <p:cNvPr id="89" name="Picture 88">
              <a:extLst>
                <a:ext uri="{FF2B5EF4-FFF2-40B4-BE49-F238E27FC236}">
                  <a16:creationId xmlns:a16="http://schemas.microsoft.com/office/drawing/2014/main" id="{060AF0AD-15CB-94F8-8B1C-2B25682384DA}"/>
                </a:ext>
              </a:extLst>
            </p:cNvPr>
            <p:cNvPicPr>
              <a:picLocks noChangeAspect="1"/>
            </p:cNvPicPr>
            <p:nvPr/>
          </p:nvPicPr>
          <p:blipFill>
            <a:blip r:embed="rId43">
              <a:extLst>
                <a:ext uri="{28A0092B-C50C-407E-A947-70E740481C1C}">
                  <a14:useLocalDpi xmlns:a14="http://schemas.microsoft.com/office/drawing/2010/main" val="0"/>
                </a:ext>
              </a:extLst>
            </a:blip>
            <a:stretch>
              <a:fillRect/>
            </a:stretch>
          </p:blipFill>
          <p:spPr>
            <a:xfrm flipH="1">
              <a:off x="1674730" y="5738493"/>
              <a:ext cx="664644" cy="664644"/>
            </a:xfrm>
            <a:prstGeom prst="rect">
              <a:avLst/>
            </a:prstGeom>
          </p:spPr>
        </p:pic>
        <p:pic>
          <p:nvPicPr>
            <p:cNvPr id="91" name="Picture 90">
              <a:extLst>
                <a:ext uri="{FF2B5EF4-FFF2-40B4-BE49-F238E27FC236}">
                  <a16:creationId xmlns:a16="http://schemas.microsoft.com/office/drawing/2014/main" id="{C1AF8D72-2253-1292-20DE-BCD359B709F9}"/>
                </a:ext>
              </a:extLst>
            </p:cNvPr>
            <p:cNvPicPr>
              <a:picLocks noChangeAspect="1"/>
            </p:cNvPicPr>
            <p:nvPr/>
          </p:nvPicPr>
          <p:blipFill>
            <a:blip r:embed="rId44">
              <a:extLst>
                <a:ext uri="{28A0092B-C50C-407E-A947-70E740481C1C}">
                  <a14:useLocalDpi xmlns:a14="http://schemas.microsoft.com/office/drawing/2010/main" val="0"/>
                </a:ext>
              </a:extLst>
            </a:blip>
            <a:stretch>
              <a:fillRect/>
            </a:stretch>
          </p:blipFill>
          <p:spPr>
            <a:xfrm flipH="1">
              <a:off x="1870582" y="3205486"/>
              <a:ext cx="1514830" cy="1512853"/>
            </a:xfrm>
            <a:prstGeom prst="rect">
              <a:avLst/>
            </a:prstGeom>
          </p:spPr>
        </p:pic>
        <p:pic>
          <p:nvPicPr>
            <p:cNvPr id="93" name="Picture 92">
              <a:extLst>
                <a:ext uri="{FF2B5EF4-FFF2-40B4-BE49-F238E27FC236}">
                  <a16:creationId xmlns:a16="http://schemas.microsoft.com/office/drawing/2014/main" id="{BB6E27AF-4ED8-8B49-B164-5FFE6951189F}"/>
                </a:ext>
              </a:extLst>
            </p:cNvPr>
            <p:cNvPicPr>
              <a:picLocks noChangeAspect="1"/>
            </p:cNvPicPr>
            <p:nvPr/>
          </p:nvPicPr>
          <p:blipFill>
            <a:blip r:embed="rId45">
              <a:extLst>
                <a:ext uri="{28A0092B-C50C-407E-A947-70E740481C1C}">
                  <a14:useLocalDpi xmlns:a14="http://schemas.microsoft.com/office/drawing/2010/main" val="0"/>
                </a:ext>
              </a:extLst>
            </a:blip>
            <a:stretch>
              <a:fillRect/>
            </a:stretch>
          </p:blipFill>
          <p:spPr>
            <a:xfrm flipH="1">
              <a:off x="207659" y="3767728"/>
              <a:ext cx="843699" cy="843699"/>
            </a:xfrm>
            <a:prstGeom prst="rect">
              <a:avLst/>
            </a:prstGeom>
          </p:spPr>
        </p:pic>
        <p:pic>
          <p:nvPicPr>
            <p:cNvPr id="97" name="Picture 96">
              <a:extLst>
                <a:ext uri="{FF2B5EF4-FFF2-40B4-BE49-F238E27FC236}">
                  <a16:creationId xmlns:a16="http://schemas.microsoft.com/office/drawing/2014/main" id="{816626B9-41EB-C48E-187B-CAF23207D2E9}"/>
                </a:ext>
              </a:extLst>
            </p:cNvPr>
            <p:cNvPicPr>
              <a:picLocks noChangeAspect="1"/>
            </p:cNvPicPr>
            <p:nvPr/>
          </p:nvPicPr>
          <p:blipFill>
            <a:blip r:embed="rId46">
              <a:extLst>
                <a:ext uri="{28A0092B-C50C-407E-A947-70E740481C1C}">
                  <a14:useLocalDpi xmlns:a14="http://schemas.microsoft.com/office/drawing/2010/main" val="0"/>
                </a:ext>
              </a:extLst>
            </a:blip>
            <a:stretch>
              <a:fillRect/>
            </a:stretch>
          </p:blipFill>
          <p:spPr>
            <a:xfrm flipH="1">
              <a:off x="3832904" y="2573702"/>
              <a:ext cx="557650" cy="557650"/>
            </a:xfrm>
            <a:prstGeom prst="rect">
              <a:avLst/>
            </a:prstGeom>
          </p:spPr>
        </p:pic>
        <p:pic>
          <p:nvPicPr>
            <p:cNvPr id="99" name="Picture 98">
              <a:extLst>
                <a:ext uri="{FF2B5EF4-FFF2-40B4-BE49-F238E27FC236}">
                  <a16:creationId xmlns:a16="http://schemas.microsoft.com/office/drawing/2014/main" id="{023649F6-8B0F-DFEC-B69D-350E2376F875}"/>
                </a:ext>
              </a:extLst>
            </p:cNvPr>
            <p:cNvPicPr>
              <a:picLocks noChangeAspect="1"/>
            </p:cNvPicPr>
            <p:nvPr/>
          </p:nvPicPr>
          <p:blipFill>
            <a:blip r:embed="rId47">
              <a:extLst>
                <a:ext uri="{28A0092B-C50C-407E-A947-70E740481C1C}">
                  <a14:useLocalDpi xmlns:a14="http://schemas.microsoft.com/office/drawing/2010/main" val="0"/>
                </a:ext>
              </a:extLst>
            </a:blip>
            <a:stretch>
              <a:fillRect/>
            </a:stretch>
          </p:blipFill>
          <p:spPr>
            <a:xfrm flipH="1">
              <a:off x="2478531" y="2322854"/>
              <a:ext cx="733736" cy="733736"/>
            </a:xfrm>
            <a:prstGeom prst="rect">
              <a:avLst/>
            </a:prstGeom>
          </p:spPr>
        </p:pic>
        <p:pic>
          <p:nvPicPr>
            <p:cNvPr id="103" name="Picture 102">
              <a:extLst>
                <a:ext uri="{FF2B5EF4-FFF2-40B4-BE49-F238E27FC236}">
                  <a16:creationId xmlns:a16="http://schemas.microsoft.com/office/drawing/2014/main" id="{0E778DD7-603E-1D6F-966E-AF7F6A56AA0B}"/>
                </a:ext>
              </a:extLst>
            </p:cNvPr>
            <p:cNvPicPr>
              <a:picLocks noChangeAspect="1"/>
            </p:cNvPicPr>
            <p:nvPr/>
          </p:nvPicPr>
          <p:blipFill>
            <a:blip r:embed="rId48">
              <a:extLst>
                <a:ext uri="{28A0092B-C50C-407E-A947-70E740481C1C}">
                  <a14:useLocalDpi xmlns:a14="http://schemas.microsoft.com/office/drawing/2010/main" val="0"/>
                </a:ext>
              </a:extLst>
            </a:blip>
            <a:stretch>
              <a:fillRect/>
            </a:stretch>
          </p:blipFill>
          <p:spPr>
            <a:xfrm flipH="1">
              <a:off x="1631736" y="4511970"/>
              <a:ext cx="887490" cy="887490"/>
            </a:xfrm>
            <a:prstGeom prst="rect">
              <a:avLst/>
            </a:prstGeom>
          </p:spPr>
        </p:pic>
        <p:pic>
          <p:nvPicPr>
            <p:cNvPr id="105" name="Picture 104">
              <a:extLst>
                <a:ext uri="{FF2B5EF4-FFF2-40B4-BE49-F238E27FC236}">
                  <a16:creationId xmlns:a16="http://schemas.microsoft.com/office/drawing/2014/main" id="{9964F0EC-F237-119E-4782-D2D203273F9C}"/>
                </a:ext>
              </a:extLst>
            </p:cNvPr>
            <p:cNvPicPr>
              <a:picLocks noChangeAspect="1"/>
            </p:cNvPicPr>
            <p:nvPr/>
          </p:nvPicPr>
          <p:blipFill>
            <a:blip r:embed="rId49">
              <a:extLst>
                <a:ext uri="{28A0092B-C50C-407E-A947-70E740481C1C}">
                  <a14:useLocalDpi xmlns:a14="http://schemas.microsoft.com/office/drawing/2010/main" val="0"/>
                </a:ext>
              </a:extLst>
            </a:blip>
            <a:stretch>
              <a:fillRect/>
            </a:stretch>
          </p:blipFill>
          <p:spPr>
            <a:xfrm flipH="1">
              <a:off x="3542531" y="4089075"/>
              <a:ext cx="1296710" cy="1296710"/>
            </a:xfrm>
            <a:prstGeom prst="rect">
              <a:avLst/>
            </a:prstGeom>
          </p:spPr>
        </p:pic>
        <p:pic>
          <p:nvPicPr>
            <p:cNvPr id="107" name="Picture 106">
              <a:extLst>
                <a:ext uri="{FF2B5EF4-FFF2-40B4-BE49-F238E27FC236}">
                  <a16:creationId xmlns:a16="http://schemas.microsoft.com/office/drawing/2014/main" id="{E2543D91-2502-ACBA-1F9B-EBF24A68F135}"/>
                </a:ext>
              </a:extLst>
            </p:cNvPr>
            <p:cNvPicPr>
              <a:picLocks noChangeAspect="1"/>
            </p:cNvPicPr>
            <p:nvPr/>
          </p:nvPicPr>
          <p:blipFill>
            <a:blip r:embed="rId50">
              <a:extLst>
                <a:ext uri="{28A0092B-C50C-407E-A947-70E740481C1C}">
                  <a14:useLocalDpi xmlns:a14="http://schemas.microsoft.com/office/drawing/2010/main" val="0"/>
                </a:ext>
              </a:extLst>
            </a:blip>
            <a:stretch>
              <a:fillRect/>
            </a:stretch>
          </p:blipFill>
          <p:spPr>
            <a:xfrm flipH="1">
              <a:off x="3558295" y="5731851"/>
              <a:ext cx="887490" cy="887490"/>
            </a:xfrm>
            <a:prstGeom prst="rect">
              <a:avLst/>
            </a:prstGeom>
          </p:spPr>
        </p:pic>
        <p:pic>
          <p:nvPicPr>
            <p:cNvPr id="109" name="Picture 108">
              <a:extLst>
                <a:ext uri="{FF2B5EF4-FFF2-40B4-BE49-F238E27FC236}">
                  <a16:creationId xmlns:a16="http://schemas.microsoft.com/office/drawing/2014/main" id="{AAA46ABF-CC11-57A3-2FA7-45F9E3424A90}"/>
                </a:ext>
              </a:extLst>
            </p:cNvPr>
            <p:cNvPicPr>
              <a:picLocks noChangeAspect="1"/>
            </p:cNvPicPr>
            <p:nvPr/>
          </p:nvPicPr>
          <p:blipFill>
            <a:blip r:embed="rId51">
              <a:extLst>
                <a:ext uri="{28A0092B-C50C-407E-A947-70E740481C1C}">
                  <a14:useLocalDpi xmlns:a14="http://schemas.microsoft.com/office/drawing/2010/main" val="0"/>
                </a:ext>
              </a:extLst>
            </a:blip>
            <a:stretch>
              <a:fillRect/>
            </a:stretch>
          </p:blipFill>
          <p:spPr>
            <a:xfrm flipH="1">
              <a:off x="225142" y="2771835"/>
              <a:ext cx="887490" cy="887490"/>
            </a:xfrm>
            <a:prstGeom prst="rect">
              <a:avLst/>
            </a:prstGeom>
          </p:spPr>
        </p:pic>
      </p:grpSp>
      <p:cxnSp>
        <p:nvCxnSpPr>
          <p:cNvPr id="111" name="Straight Connector 110">
            <a:extLst>
              <a:ext uri="{FF2B5EF4-FFF2-40B4-BE49-F238E27FC236}">
                <a16:creationId xmlns:a16="http://schemas.microsoft.com/office/drawing/2014/main" id="{DAA6457D-69A0-1C04-4CDC-5CD6BD21FE64}"/>
              </a:ext>
            </a:extLst>
          </p:cNvPr>
          <p:cNvCxnSpPr/>
          <p:nvPr/>
        </p:nvCxnSpPr>
        <p:spPr>
          <a:xfrm>
            <a:off x="9781571" y="1403754"/>
            <a:ext cx="0" cy="4487584"/>
          </a:xfrm>
          <a:prstGeom prst="line">
            <a:avLst/>
          </a:prstGeom>
        </p:spPr>
        <p:style>
          <a:lnRef idx="1">
            <a:schemeClr val="accent1"/>
          </a:lnRef>
          <a:fillRef idx="0">
            <a:schemeClr val="accent1"/>
          </a:fillRef>
          <a:effectRef idx="0">
            <a:schemeClr val="accent1"/>
          </a:effectRef>
          <a:fontRef idx="minor">
            <a:schemeClr val="tx1"/>
          </a:fontRef>
        </p:style>
      </p:cxnSp>
      <p:pic>
        <p:nvPicPr>
          <p:cNvPr id="113" name="Picture 112">
            <a:extLst>
              <a:ext uri="{FF2B5EF4-FFF2-40B4-BE49-F238E27FC236}">
                <a16:creationId xmlns:a16="http://schemas.microsoft.com/office/drawing/2014/main" id="{242C9564-27F1-1EEE-AAC6-A311699A4082}"/>
              </a:ext>
            </a:extLst>
          </p:cNvPr>
          <p:cNvPicPr>
            <a:picLocks noChangeAspect="1"/>
          </p:cNvPicPr>
          <p:nvPr/>
        </p:nvPicPr>
        <p:blipFill>
          <a:blip r:embed="rId52">
            <a:extLst>
              <a:ext uri="{28A0092B-C50C-407E-A947-70E740481C1C}">
                <a14:useLocalDpi xmlns:a14="http://schemas.microsoft.com/office/drawing/2010/main" val="0"/>
              </a:ext>
            </a:extLst>
          </a:blip>
          <a:stretch>
            <a:fillRect/>
          </a:stretch>
        </p:blipFill>
        <p:spPr>
          <a:xfrm>
            <a:off x="10478219" y="4164151"/>
            <a:ext cx="1297702" cy="1296045"/>
          </a:xfrm>
          <a:prstGeom prst="rect">
            <a:avLst/>
          </a:prstGeom>
        </p:spPr>
      </p:pic>
      <p:pic>
        <p:nvPicPr>
          <p:cNvPr id="115" name="Picture 114">
            <a:extLst>
              <a:ext uri="{FF2B5EF4-FFF2-40B4-BE49-F238E27FC236}">
                <a16:creationId xmlns:a16="http://schemas.microsoft.com/office/drawing/2014/main" id="{537CD435-C5A8-8DAB-8410-420AF1329F48}"/>
              </a:ext>
            </a:extLst>
          </p:cNvPr>
          <p:cNvPicPr>
            <a:picLocks noChangeAspect="1"/>
          </p:cNvPicPr>
          <p:nvPr/>
        </p:nvPicPr>
        <p:blipFill>
          <a:blip r:embed="rId53">
            <a:extLst>
              <a:ext uri="{28A0092B-C50C-407E-A947-70E740481C1C}">
                <a14:useLocalDpi xmlns:a14="http://schemas.microsoft.com/office/drawing/2010/main" val="0"/>
              </a:ext>
            </a:extLst>
          </a:blip>
          <a:stretch>
            <a:fillRect/>
          </a:stretch>
        </p:blipFill>
        <p:spPr>
          <a:xfrm>
            <a:off x="10503099" y="5460196"/>
            <a:ext cx="1110310" cy="1110310"/>
          </a:xfrm>
          <a:prstGeom prst="rect">
            <a:avLst/>
          </a:prstGeom>
        </p:spPr>
      </p:pic>
      <p:pic>
        <p:nvPicPr>
          <p:cNvPr id="119" name="Picture 118">
            <a:extLst>
              <a:ext uri="{FF2B5EF4-FFF2-40B4-BE49-F238E27FC236}">
                <a16:creationId xmlns:a16="http://schemas.microsoft.com/office/drawing/2014/main" id="{EEC8876A-7196-00C1-CDC0-79FAC9BDA328}"/>
              </a:ext>
            </a:extLst>
          </p:cNvPr>
          <p:cNvPicPr>
            <a:picLocks noChangeAspect="1"/>
          </p:cNvPicPr>
          <p:nvPr/>
        </p:nvPicPr>
        <p:blipFill>
          <a:blip r:embed="rId54">
            <a:extLst>
              <a:ext uri="{28A0092B-C50C-407E-A947-70E740481C1C}">
                <a14:useLocalDpi xmlns:a14="http://schemas.microsoft.com/office/drawing/2010/main" val="0"/>
              </a:ext>
            </a:extLst>
          </a:blip>
          <a:stretch>
            <a:fillRect/>
          </a:stretch>
        </p:blipFill>
        <p:spPr>
          <a:xfrm>
            <a:off x="10327379" y="1627765"/>
            <a:ext cx="1509237" cy="915410"/>
          </a:xfrm>
          <a:prstGeom prst="rect">
            <a:avLst/>
          </a:prstGeom>
        </p:spPr>
      </p:pic>
      <p:pic>
        <p:nvPicPr>
          <p:cNvPr id="121" name="Picture 120">
            <a:extLst>
              <a:ext uri="{FF2B5EF4-FFF2-40B4-BE49-F238E27FC236}">
                <a16:creationId xmlns:a16="http://schemas.microsoft.com/office/drawing/2014/main" id="{2BFEF8BA-F732-4F59-8DB2-4243F60A5107}"/>
              </a:ext>
            </a:extLst>
          </p:cNvPr>
          <p:cNvPicPr>
            <a:picLocks noChangeAspect="1"/>
          </p:cNvPicPr>
          <p:nvPr/>
        </p:nvPicPr>
        <p:blipFill>
          <a:blip r:embed="rId55">
            <a:extLst>
              <a:ext uri="{28A0092B-C50C-407E-A947-70E740481C1C}">
                <a14:useLocalDpi xmlns:a14="http://schemas.microsoft.com/office/drawing/2010/main" val="0"/>
              </a:ext>
            </a:extLst>
          </a:blip>
          <a:stretch>
            <a:fillRect/>
          </a:stretch>
        </p:blipFill>
        <p:spPr>
          <a:xfrm>
            <a:off x="10628286" y="146179"/>
            <a:ext cx="1121059" cy="1121059"/>
          </a:xfrm>
          <a:prstGeom prst="rect">
            <a:avLst/>
          </a:prstGeom>
        </p:spPr>
      </p:pic>
      <p:pic>
        <p:nvPicPr>
          <p:cNvPr id="125" name="Picture 124">
            <a:extLst>
              <a:ext uri="{FF2B5EF4-FFF2-40B4-BE49-F238E27FC236}">
                <a16:creationId xmlns:a16="http://schemas.microsoft.com/office/drawing/2014/main" id="{FD4288F5-B8E0-72E9-B0B3-389F7263B84E}"/>
              </a:ext>
            </a:extLst>
          </p:cNvPr>
          <p:cNvPicPr>
            <a:picLocks noChangeAspect="1"/>
          </p:cNvPicPr>
          <p:nvPr/>
        </p:nvPicPr>
        <p:blipFill>
          <a:blip r:embed="rId56">
            <a:extLst>
              <a:ext uri="{28A0092B-C50C-407E-A947-70E740481C1C}">
                <a14:useLocalDpi xmlns:a14="http://schemas.microsoft.com/office/drawing/2010/main" val="0"/>
              </a:ext>
            </a:extLst>
          </a:blip>
          <a:stretch>
            <a:fillRect/>
          </a:stretch>
        </p:blipFill>
        <p:spPr>
          <a:xfrm>
            <a:off x="10357528" y="2745563"/>
            <a:ext cx="1297702" cy="1295646"/>
          </a:xfrm>
          <a:prstGeom prst="rect">
            <a:avLst/>
          </a:prstGeom>
        </p:spPr>
      </p:pic>
      <p:sp>
        <p:nvSpPr>
          <p:cNvPr id="126" name="TextBox 125">
            <a:extLst>
              <a:ext uri="{FF2B5EF4-FFF2-40B4-BE49-F238E27FC236}">
                <a16:creationId xmlns:a16="http://schemas.microsoft.com/office/drawing/2014/main" id="{A2116771-68BF-8FF7-CA5F-D16ED76B3F7F}"/>
              </a:ext>
            </a:extLst>
          </p:cNvPr>
          <p:cNvSpPr txBox="1"/>
          <p:nvPr/>
        </p:nvSpPr>
        <p:spPr>
          <a:xfrm>
            <a:off x="8728025" y="1343091"/>
            <a:ext cx="1053546" cy="369332"/>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r>
              <a:rPr lang="de-DE" b="1" dirty="0">
                <a:latin typeface="Candara" panose="020E0502030303020204" pitchFamily="34" charset="0"/>
              </a:rPr>
              <a:t>Training</a:t>
            </a:r>
            <a:endParaRPr lang="en-US" b="1" dirty="0">
              <a:latin typeface="Candara" panose="020E0502030303020204" pitchFamily="34" charset="0"/>
            </a:endParaRPr>
          </a:p>
        </p:txBody>
      </p:sp>
      <p:sp>
        <p:nvSpPr>
          <p:cNvPr id="127" name="TextBox 126">
            <a:extLst>
              <a:ext uri="{FF2B5EF4-FFF2-40B4-BE49-F238E27FC236}">
                <a16:creationId xmlns:a16="http://schemas.microsoft.com/office/drawing/2014/main" id="{2CF072C5-3E21-8BC9-294F-8642E5B0B953}"/>
              </a:ext>
            </a:extLst>
          </p:cNvPr>
          <p:cNvSpPr txBox="1"/>
          <p:nvPr/>
        </p:nvSpPr>
        <p:spPr>
          <a:xfrm>
            <a:off x="9781571" y="5530954"/>
            <a:ext cx="679580" cy="369332"/>
          </a:xfrm>
          <a:prstGeom prst="rect">
            <a:avLst/>
          </a:prstGeom>
          <a:solidFill>
            <a:schemeClr val="tx1">
              <a:lumMod val="50000"/>
              <a:lumOff val="50000"/>
            </a:schemeClr>
          </a:solidFill>
        </p:spPr>
        <p:txBody>
          <a:bodyPr wrap="square" rtlCol="0">
            <a:spAutoFit/>
          </a:bodyPr>
          <a:lstStyle/>
          <a:p>
            <a:r>
              <a:rPr lang="de-DE" b="1" dirty="0">
                <a:solidFill>
                  <a:schemeClr val="bg1"/>
                </a:solidFill>
                <a:latin typeface="Candara" panose="020E0502030303020204" pitchFamily="34" charset="0"/>
              </a:rPr>
              <a:t>Test</a:t>
            </a:r>
            <a:endParaRPr lang="en-US" b="1" dirty="0">
              <a:solidFill>
                <a:schemeClr val="bg1"/>
              </a:solidFill>
              <a:latin typeface="Candara" panose="020E0502030303020204" pitchFamily="34" charset="0"/>
            </a:endParaRPr>
          </a:p>
        </p:txBody>
      </p:sp>
      <p:sp>
        <p:nvSpPr>
          <p:cNvPr id="128" name="TextBox 127">
            <a:extLst>
              <a:ext uri="{FF2B5EF4-FFF2-40B4-BE49-F238E27FC236}">
                <a16:creationId xmlns:a16="http://schemas.microsoft.com/office/drawing/2014/main" id="{0DB1F744-9F35-0514-CD9A-D3D4FA9985FD}"/>
              </a:ext>
            </a:extLst>
          </p:cNvPr>
          <p:cNvSpPr txBox="1"/>
          <p:nvPr/>
        </p:nvSpPr>
        <p:spPr>
          <a:xfrm>
            <a:off x="8678617" y="1755016"/>
            <a:ext cx="1170932" cy="276999"/>
          </a:xfrm>
          <a:prstGeom prst="rect">
            <a:avLst/>
          </a:prstGeom>
          <a:noFill/>
        </p:spPr>
        <p:txBody>
          <a:bodyPr wrap="square" rtlCol="0">
            <a:spAutoFit/>
          </a:bodyPr>
          <a:lstStyle/>
          <a:p>
            <a:r>
              <a:rPr lang="de-DE" sz="1200" dirty="0">
                <a:latin typeface="Candara" panose="020E0502030303020204" pitchFamily="34" charset="0"/>
              </a:rPr>
              <a:t>50 </a:t>
            </a:r>
            <a:r>
              <a:rPr lang="de-DE" sz="1200" dirty="0" err="1">
                <a:latin typeface="Candara" panose="020E0502030303020204" pitchFamily="34" charset="0"/>
              </a:rPr>
              <a:t>point</a:t>
            </a:r>
            <a:r>
              <a:rPr lang="de-DE" sz="1200" dirty="0">
                <a:latin typeface="Candara" panose="020E0502030303020204" pitchFamily="34" charset="0"/>
              </a:rPr>
              <a:t> </a:t>
            </a:r>
            <a:r>
              <a:rPr lang="de-DE" sz="1200" dirty="0" err="1">
                <a:latin typeface="Candara" panose="020E0502030303020204" pitchFamily="34" charset="0"/>
              </a:rPr>
              <a:t>clouds</a:t>
            </a:r>
            <a:endParaRPr lang="en-US" sz="1200" dirty="0">
              <a:latin typeface="Candara" panose="020E0502030303020204" pitchFamily="34" charset="0"/>
            </a:endParaRPr>
          </a:p>
        </p:txBody>
      </p:sp>
      <p:sp>
        <p:nvSpPr>
          <p:cNvPr id="129" name="TextBox 128">
            <a:extLst>
              <a:ext uri="{FF2B5EF4-FFF2-40B4-BE49-F238E27FC236}">
                <a16:creationId xmlns:a16="http://schemas.microsoft.com/office/drawing/2014/main" id="{78A8C9A7-0E08-A006-0EA9-91F677B65C40}"/>
              </a:ext>
            </a:extLst>
          </p:cNvPr>
          <p:cNvSpPr txBox="1"/>
          <p:nvPr/>
        </p:nvSpPr>
        <p:spPr>
          <a:xfrm>
            <a:off x="9741913" y="5198966"/>
            <a:ext cx="1170932" cy="276999"/>
          </a:xfrm>
          <a:prstGeom prst="rect">
            <a:avLst/>
          </a:prstGeom>
          <a:noFill/>
        </p:spPr>
        <p:txBody>
          <a:bodyPr wrap="square" rtlCol="0">
            <a:spAutoFit/>
          </a:bodyPr>
          <a:lstStyle/>
          <a:p>
            <a:r>
              <a:rPr lang="de-DE" sz="1200" dirty="0">
                <a:latin typeface="Candara" panose="020E0502030303020204" pitchFamily="34" charset="0"/>
              </a:rPr>
              <a:t>5 </a:t>
            </a:r>
            <a:r>
              <a:rPr lang="de-DE" sz="1200" dirty="0" err="1">
                <a:latin typeface="Candara" panose="020E0502030303020204" pitchFamily="34" charset="0"/>
              </a:rPr>
              <a:t>point</a:t>
            </a:r>
            <a:r>
              <a:rPr lang="de-DE" sz="1200" dirty="0">
                <a:latin typeface="Candara" panose="020E0502030303020204" pitchFamily="34" charset="0"/>
              </a:rPr>
              <a:t> </a:t>
            </a:r>
            <a:r>
              <a:rPr lang="de-DE" sz="1200" dirty="0" err="1">
                <a:latin typeface="Candara" panose="020E0502030303020204" pitchFamily="34" charset="0"/>
              </a:rPr>
              <a:t>clouds</a:t>
            </a:r>
            <a:endParaRPr lang="en-US" sz="1200" dirty="0">
              <a:latin typeface="Candara" panose="020E0502030303020204" pitchFamily="34" charset="0"/>
            </a:endParaRPr>
          </a:p>
        </p:txBody>
      </p:sp>
      <p:pic>
        <p:nvPicPr>
          <p:cNvPr id="2" name="Picture 2">
            <a:extLst>
              <a:ext uri="{FF2B5EF4-FFF2-40B4-BE49-F238E27FC236}">
                <a16:creationId xmlns:a16="http://schemas.microsoft.com/office/drawing/2014/main" id="{04AF8047-5551-40F0-D978-924B7DF39910}"/>
              </a:ext>
            </a:extLst>
          </p:cNvPr>
          <p:cNvPicPr>
            <a:picLocks noChangeAspect="1" noChangeArrowheads="1"/>
          </p:cNvPicPr>
          <p:nvPr/>
        </p:nvPicPr>
        <p:blipFill rotWithShape="1">
          <a:blip r:embed="rId57">
            <a:extLst>
              <a:ext uri="{28A0092B-C50C-407E-A947-70E740481C1C}">
                <a14:useLocalDpi xmlns:a14="http://schemas.microsoft.com/office/drawing/2010/main" val="0"/>
              </a:ext>
            </a:extLst>
          </a:blip>
          <a:srcRect l="1600" t="4678" r="74557" b="74947"/>
          <a:stretch/>
        </p:blipFill>
        <p:spPr bwMode="auto">
          <a:xfrm>
            <a:off x="0" y="6130211"/>
            <a:ext cx="2906881" cy="7277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68298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lumMod val="65000"/>
            <a:alpha val="70000"/>
          </a:schemeClr>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9D76B7E-F4E6-5FF1-EA0C-0E74CCF559FC}"/>
              </a:ext>
            </a:extLst>
          </p:cNvPr>
          <p:cNvPicPr>
            <a:picLocks noChangeAspect="1"/>
          </p:cNvPicPr>
          <p:nvPr/>
        </p:nvPicPr>
        <p:blipFill>
          <a:blip r:embed="rId3"/>
          <a:stretch>
            <a:fillRect/>
          </a:stretch>
        </p:blipFill>
        <p:spPr>
          <a:xfrm>
            <a:off x="0" y="87421"/>
            <a:ext cx="12192000" cy="6875480"/>
          </a:xfrm>
          <a:prstGeom prst="rect">
            <a:avLst/>
          </a:prstGeom>
        </p:spPr>
      </p:pic>
      <p:sp>
        <p:nvSpPr>
          <p:cNvPr id="9" name="TextBox 8">
            <a:extLst>
              <a:ext uri="{FF2B5EF4-FFF2-40B4-BE49-F238E27FC236}">
                <a16:creationId xmlns:a16="http://schemas.microsoft.com/office/drawing/2014/main" id="{A896FAAF-CDB3-60F3-0075-32BB7519B85E}"/>
              </a:ext>
            </a:extLst>
          </p:cNvPr>
          <p:cNvSpPr txBox="1"/>
          <p:nvPr/>
        </p:nvSpPr>
        <p:spPr>
          <a:xfrm>
            <a:off x="206973" y="6063403"/>
            <a:ext cx="2214877" cy="523220"/>
          </a:xfrm>
          <a:prstGeom prst="rect">
            <a:avLst/>
          </a:prstGeom>
          <a:noFill/>
        </p:spPr>
        <p:txBody>
          <a:bodyPr wrap="square" rtlCol="0">
            <a:spAutoFit/>
          </a:bodyPr>
          <a:lstStyle/>
          <a:p>
            <a:r>
              <a:rPr lang="en-US" sz="2800" b="1" dirty="0">
                <a:solidFill>
                  <a:schemeClr val="bg1"/>
                </a:solidFill>
                <a:latin typeface="Candara" panose="020E0502030303020204" pitchFamily="34" charset="0"/>
              </a:rPr>
              <a:t>Unity Scene</a:t>
            </a:r>
          </a:p>
        </p:txBody>
      </p:sp>
      <p:sp>
        <p:nvSpPr>
          <p:cNvPr id="11" name="TextBox 10">
            <a:extLst>
              <a:ext uri="{FF2B5EF4-FFF2-40B4-BE49-F238E27FC236}">
                <a16:creationId xmlns:a16="http://schemas.microsoft.com/office/drawing/2014/main" id="{D9871F45-35C0-76E5-75A3-FB8E5846EF5D}"/>
              </a:ext>
            </a:extLst>
          </p:cNvPr>
          <p:cNvSpPr txBox="1"/>
          <p:nvPr/>
        </p:nvSpPr>
        <p:spPr>
          <a:xfrm>
            <a:off x="10385132" y="6600564"/>
            <a:ext cx="1596912" cy="369332"/>
          </a:xfrm>
          <a:prstGeom prst="rect">
            <a:avLst/>
          </a:prstGeom>
          <a:noFill/>
        </p:spPr>
        <p:txBody>
          <a:bodyPr wrap="none" rtlCol="0">
            <a:spAutoFit/>
          </a:bodyPr>
          <a:lstStyle/>
          <a:p>
            <a:r>
              <a:rPr lang="en-US" b="1" dirty="0">
                <a:solidFill>
                  <a:schemeClr val="bg1"/>
                </a:solidFill>
                <a:latin typeface="Candara" panose="020E0502030303020204" pitchFamily="34" charset="0"/>
              </a:rPr>
              <a:t>Depth Camera</a:t>
            </a:r>
          </a:p>
        </p:txBody>
      </p:sp>
      <p:sp>
        <p:nvSpPr>
          <p:cNvPr id="12" name="TextBox 11">
            <a:extLst>
              <a:ext uri="{FF2B5EF4-FFF2-40B4-BE49-F238E27FC236}">
                <a16:creationId xmlns:a16="http://schemas.microsoft.com/office/drawing/2014/main" id="{53A2374C-2674-E72C-116B-C9F4933F6D81}"/>
              </a:ext>
            </a:extLst>
          </p:cNvPr>
          <p:cNvSpPr txBox="1"/>
          <p:nvPr/>
        </p:nvSpPr>
        <p:spPr>
          <a:xfrm>
            <a:off x="6301693" y="3155834"/>
            <a:ext cx="803195" cy="369332"/>
          </a:xfrm>
          <a:prstGeom prst="rect">
            <a:avLst/>
          </a:prstGeom>
          <a:noFill/>
        </p:spPr>
        <p:txBody>
          <a:bodyPr wrap="square" rtlCol="0">
            <a:spAutoFit/>
          </a:bodyPr>
          <a:lstStyle/>
          <a:p>
            <a:r>
              <a:rPr lang="de-DE" b="1" dirty="0">
                <a:solidFill>
                  <a:schemeClr val="bg1"/>
                </a:solidFill>
                <a:latin typeface="Candara" panose="020E0502030303020204" pitchFamily="34" charset="0"/>
              </a:rPr>
              <a:t>L</a:t>
            </a:r>
            <a:r>
              <a:rPr lang="en-US" b="1" dirty="0" err="1">
                <a:solidFill>
                  <a:schemeClr val="bg1"/>
                </a:solidFill>
                <a:latin typeface="Candara" panose="020E0502030303020204" pitchFamily="34" charset="0"/>
              </a:rPr>
              <a:t>ight</a:t>
            </a:r>
            <a:endParaRPr lang="en-US" b="1" dirty="0">
              <a:solidFill>
                <a:schemeClr val="bg1"/>
              </a:solidFill>
              <a:latin typeface="Candara" panose="020E0502030303020204" pitchFamily="34" charset="0"/>
            </a:endParaRPr>
          </a:p>
        </p:txBody>
      </p:sp>
      <p:sp>
        <p:nvSpPr>
          <p:cNvPr id="13" name="TextBox 12">
            <a:extLst>
              <a:ext uri="{FF2B5EF4-FFF2-40B4-BE49-F238E27FC236}">
                <a16:creationId xmlns:a16="http://schemas.microsoft.com/office/drawing/2014/main" id="{6FADE3A4-B757-27D7-2069-9675F5D82D70}"/>
              </a:ext>
            </a:extLst>
          </p:cNvPr>
          <p:cNvSpPr txBox="1"/>
          <p:nvPr/>
        </p:nvSpPr>
        <p:spPr>
          <a:xfrm>
            <a:off x="2845648" y="2321944"/>
            <a:ext cx="835485" cy="369332"/>
          </a:xfrm>
          <a:prstGeom prst="rect">
            <a:avLst/>
          </a:prstGeom>
          <a:noFill/>
        </p:spPr>
        <p:txBody>
          <a:bodyPr wrap="none" rtlCol="0">
            <a:spAutoFit/>
          </a:bodyPr>
          <a:lstStyle/>
          <a:p>
            <a:r>
              <a:rPr lang="de-DE" b="1" dirty="0" err="1">
                <a:solidFill>
                  <a:schemeClr val="bg1"/>
                </a:solidFill>
                <a:latin typeface="Candara" panose="020E0502030303020204" pitchFamily="34" charset="0"/>
              </a:rPr>
              <a:t>Object</a:t>
            </a:r>
            <a:endParaRPr lang="en-US" b="1" dirty="0">
              <a:solidFill>
                <a:schemeClr val="bg1"/>
              </a:solidFill>
              <a:latin typeface="Candara" panose="020E0502030303020204" pitchFamily="34" charset="0"/>
            </a:endParaRPr>
          </a:p>
        </p:txBody>
      </p:sp>
      <p:grpSp>
        <p:nvGrpSpPr>
          <p:cNvPr id="14" name="Group 13">
            <a:extLst>
              <a:ext uri="{FF2B5EF4-FFF2-40B4-BE49-F238E27FC236}">
                <a16:creationId xmlns:a16="http://schemas.microsoft.com/office/drawing/2014/main" id="{192259D8-CCCF-F36E-B799-696720BF0193}"/>
              </a:ext>
            </a:extLst>
          </p:cNvPr>
          <p:cNvGrpSpPr/>
          <p:nvPr/>
        </p:nvGrpSpPr>
        <p:grpSpPr>
          <a:xfrm>
            <a:off x="9849565" y="166066"/>
            <a:ext cx="2132479" cy="1937054"/>
            <a:chOff x="98657" y="4868094"/>
            <a:chExt cx="2132479" cy="1937054"/>
          </a:xfrm>
        </p:grpSpPr>
        <p:pic>
          <p:nvPicPr>
            <p:cNvPr id="6" name="Picture 5">
              <a:extLst>
                <a:ext uri="{FF2B5EF4-FFF2-40B4-BE49-F238E27FC236}">
                  <a16:creationId xmlns:a16="http://schemas.microsoft.com/office/drawing/2014/main" id="{57C55611-23FB-EAC9-931A-938CBBFA2E26}"/>
                </a:ext>
              </a:extLst>
            </p:cNvPr>
            <p:cNvPicPr>
              <a:picLocks noChangeAspect="1"/>
            </p:cNvPicPr>
            <p:nvPr/>
          </p:nvPicPr>
          <p:blipFill rotWithShape="1">
            <a:blip r:embed="rId4"/>
            <a:srcRect l="29247" t="52500" r="30107" b="7487"/>
            <a:stretch/>
          </p:blipFill>
          <p:spPr>
            <a:xfrm>
              <a:off x="98657" y="4868094"/>
              <a:ext cx="2132479" cy="1937054"/>
            </a:xfrm>
            <a:prstGeom prst="rect">
              <a:avLst/>
            </a:prstGeom>
            <a:ln>
              <a:solidFill>
                <a:srgbClr val="FF0000"/>
              </a:solidFill>
            </a:ln>
          </p:spPr>
        </p:pic>
        <p:sp>
          <p:nvSpPr>
            <p:cNvPr id="10" name="TextBox 9">
              <a:extLst>
                <a:ext uri="{FF2B5EF4-FFF2-40B4-BE49-F238E27FC236}">
                  <a16:creationId xmlns:a16="http://schemas.microsoft.com/office/drawing/2014/main" id="{1BAD9051-069C-60F2-7BE1-85140DB328B0}"/>
                </a:ext>
              </a:extLst>
            </p:cNvPr>
            <p:cNvSpPr txBox="1"/>
            <p:nvPr/>
          </p:nvSpPr>
          <p:spPr>
            <a:xfrm>
              <a:off x="248476" y="4943002"/>
              <a:ext cx="1794081" cy="369332"/>
            </a:xfrm>
            <a:prstGeom prst="rect">
              <a:avLst/>
            </a:prstGeom>
            <a:noFill/>
          </p:spPr>
          <p:txBody>
            <a:bodyPr wrap="none" rtlCol="0">
              <a:spAutoFit/>
            </a:bodyPr>
            <a:lstStyle/>
            <a:p>
              <a:r>
                <a:rPr lang="en-US" b="1" dirty="0">
                  <a:solidFill>
                    <a:schemeClr val="bg1"/>
                  </a:solidFill>
                  <a:latin typeface="Candara" panose="020E0502030303020204" pitchFamily="34" charset="0"/>
                </a:rPr>
                <a:t>Camera Preview</a:t>
              </a:r>
            </a:p>
          </p:txBody>
        </p:sp>
      </p:grpSp>
      <p:pic>
        <p:nvPicPr>
          <p:cNvPr id="2" name="Picture 1">
            <a:extLst>
              <a:ext uri="{FF2B5EF4-FFF2-40B4-BE49-F238E27FC236}">
                <a16:creationId xmlns:a16="http://schemas.microsoft.com/office/drawing/2014/main" id="{24FF70CA-A141-FEF4-3913-07864EAD6B4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8589542" y="669372"/>
            <a:ext cx="1102582" cy="1102582"/>
          </a:xfrm>
          <a:prstGeom prst="rect">
            <a:avLst/>
          </a:prstGeom>
          <a:ln>
            <a:solidFill>
              <a:schemeClr val="accent6"/>
            </a:solidFill>
          </a:ln>
        </p:spPr>
      </p:pic>
      <p:pic>
        <p:nvPicPr>
          <p:cNvPr id="3" name="Picture 2">
            <a:extLst>
              <a:ext uri="{FF2B5EF4-FFF2-40B4-BE49-F238E27FC236}">
                <a16:creationId xmlns:a16="http://schemas.microsoft.com/office/drawing/2014/main" id="{8FF34ABB-3B83-0FE5-0E49-8B7A183F0BD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7329518" y="669372"/>
            <a:ext cx="1102582" cy="1102582"/>
          </a:xfrm>
          <a:prstGeom prst="rect">
            <a:avLst/>
          </a:prstGeom>
          <a:ln>
            <a:solidFill>
              <a:schemeClr val="accent6"/>
            </a:solidFill>
          </a:ln>
        </p:spPr>
      </p:pic>
      <p:pic>
        <p:nvPicPr>
          <p:cNvPr id="5" name="Picture 4">
            <a:extLst>
              <a:ext uri="{FF2B5EF4-FFF2-40B4-BE49-F238E27FC236}">
                <a16:creationId xmlns:a16="http://schemas.microsoft.com/office/drawing/2014/main" id="{58636171-9737-C897-0254-26B2DD84BAE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H="1">
            <a:off x="6096000" y="660326"/>
            <a:ext cx="1102581" cy="1102581"/>
          </a:xfrm>
          <a:prstGeom prst="rect">
            <a:avLst/>
          </a:prstGeom>
          <a:ln>
            <a:solidFill>
              <a:schemeClr val="accent6"/>
            </a:solidFill>
          </a:ln>
        </p:spPr>
      </p:pic>
      <p:sp>
        <p:nvSpPr>
          <p:cNvPr id="7" name="TextBox 6">
            <a:extLst>
              <a:ext uri="{FF2B5EF4-FFF2-40B4-BE49-F238E27FC236}">
                <a16:creationId xmlns:a16="http://schemas.microsoft.com/office/drawing/2014/main" id="{2A09226A-9DD1-F20A-198B-3BACBD856478}"/>
              </a:ext>
            </a:extLst>
          </p:cNvPr>
          <p:cNvSpPr txBox="1"/>
          <p:nvPr/>
        </p:nvSpPr>
        <p:spPr>
          <a:xfrm>
            <a:off x="6245692" y="279669"/>
            <a:ext cx="803195" cy="369332"/>
          </a:xfrm>
          <a:prstGeom prst="rect">
            <a:avLst/>
          </a:prstGeom>
          <a:noFill/>
        </p:spPr>
        <p:txBody>
          <a:bodyPr wrap="square" rtlCol="0">
            <a:spAutoFit/>
          </a:bodyPr>
          <a:lstStyle/>
          <a:p>
            <a:r>
              <a:rPr lang="de-DE" b="1" dirty="0">
                <a:solidFill>
                  <a:schemeClr val="bg1"/>
                </a:solidFill>
                <a:latin typeface="Candara" panose="020E0502030303020204" pitchFamily="34" charset="0"/>
              </a:rPr>
              <a:t>Image</a:t>
            </a:r>
            <a:endParaRPr lang="en-US" b="1" dirty="0">
              <a:solidFill>
                <a:schemeClr val="bg1"/>
              </a:solidFill>
              <a:latin typeface="Candara" panose="020E0502030303020204" pitchFamily="34" charset="0"/>
            </a:endParaRPr>
          </a:p>
        </p:txBody>
      </p:sp>
      <p:sp>
        <p:nvSpPr>
          <p:cNvPr id="15" name="TextBox 14">
            <a:extLst>
              <a:ext uri="{FF2B5EF4-FFF2-40B4-BE49-F238E27FC236}">
                <a16:creationId xmlns:a16="http://schemas.microsoft.com/office/drawing/2014/main" id="{58452FC9-F232-8ACE-858B-426390A539DE}"/>
              </a:ext>
            </a:extLst>
          </p:cNvPr>
          <p:cNvSpPr txBox="1"/>
          <p:nvPr/>
        </p:nvSpPr>
        <p:spPr>
          <a:xfrm>
            <a:off x="8432100" y="300040"/>
            <a:ext cx="1567283" cy="369332"/>
          </a:xfrm>
          <a:prstGeom prst="rect">
            <a:avLst/>
          </a:prstGeom>
          <a:noFill/>
        </p:spPr>
        <p:txBody>
          <a:bodyPr wrap="square" rtlCol="0">
            <a:spAutoFit/>
          </a:bodyPr>
          <a:lstStyle/>
          <a:p>
            <a:r>
              <a:rPr lang="en-US" b="1" dirty="0">
                <a:solidFill>
                  <a:schemeClr val="bg1"/>
                </a:solidFill>
                <a:latin typeface="Candara" panose="020E0502030303020204" pitchFamily="34" charset="0"/>
              </a:rPr>
              <a:t>Normal Map</a:t>
            </a:r>
          </a:p>
        </p:txBody>
      </p:sp>
      <p:sp>
        <p:nvSpPr>
          <p:cNvPr id="16" name="TextBox 15">
            <a:extLst>
              <a:ext uri="{FF2B5EF4-FFF2-40B4-BE49-F238E27FC236}">
                <a16:creationId xmlns:a16="http://schemas.microsoft.com/office/drawing/2014/main" id="{751F4AA3-A244-0263-D75B-B0E5D9BDD355}"/>
              </a:ext>
            </a:extLst>
          </p:cNvPr>
          <p:cNvSpPr txBox="1"/>
          <p:nvPr/>
        </p:nvSpPr>
        <p:spPr>
          <a:xfrm>
            <a:off x="7222789" y="307398"/>
            <a:ext cx="1316041" cy="369332"/>
          </a:xfrm>
          <a:prstGeom prst="rect">
            <a:avLst/>
          </a:prstGeom>
          <a:noFill/>
        </p:spPr>
        <p:txBody>
          <a:bodyPr wrap="square" rtlCol="0">
            <a:spAutoFit/>
          </a:bodyPr>
          <a:lstStyle/>
          <a:p>
            <a:r>
              <a:rPr lang="de-DE" b="1" dirty="0">
                <a:solidFill>
                  <a:schemeClr val="bg1"/>
                </a:solidFill>
                <a:latin typeface="Candara" panose="020E0502030303020204" pitchFamily="34" charset="0"/>
              </a:rPr>
              <a:t>Depth </a:t>
            </a:r>
            <a:r>
              <a:rPr lang="de-DE" b="1" dirty="0" err="1">
                <a:solidFill>
                  <a:schemeClr val="bg1"/>
                </a:solidFill>
                <a:latin typeface="Candara" panose="020E0502030303020204" pitchFamily="34" charset="0"/>
              </a:rPr>
              <a:t>Map</a:t>
            </a:r>
            <a:endParaRPr lang="en-US" b="1" dirty="0">
              <a:solidFill>
                <a:schemeClr val="bg1"/>
              </a:solidFill>
              <a:latin typeface="Candara" panose="020E0502030303020204" pitchFamily="34" charset="0"/>
            </a:endParaRPr>
          </a:p>
        </p:txBody>
      </p:sp>
    </p:spTree>
    <p:extLst>
      <p:ext uri="{BB962C8B-B14F-4D97-AF65-F5344CB8AC3E}">
        <p14:creationId xmlns:p14="http://schemas.microsoft.com/office/powerpoint/2010/main" val="11456348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alpha val="70000"/>
          </a:schemeClr>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6F31137-8CA7-3247-48EB-8A0468AA7F25}"/>
              </a:ext>
            </a:extLst>
          </p:cNvPr>
          <p:cNvPicPr>
            <a:picLocks noChangeAspect="1"/>
          </p:cNvPicPr>
          <p:nvPr/>
        </p:nvPicPr>
        <p:blipFill>
          <a:blip r:embed="rId3"/>
          <a:stretch>
            <a:fillRect/>
          </a:stretch>
        </p:blipFill>
        <p:spPr>
          <a:xfrm>
            <a:off x="489755" y="1893011"/>
            <a:ext cx="11212490" cy="3458058"/>
          </a:xfrm>
          <a:prstGeom prst="rect">
            <a:avLst/>
          </a:prstGeom>
        </p:spPr>
      </p:pic>
      <p:sp>
        <p:nvSpPr>
          <p:cNvPr id="6" name="TextBox 5">
            <a:extLst>
              <a:ext uri="{FF2B5EF4-FFF2-40B4-BE49-F238E27FC236}">
                <a16:creationId xmlns:a16="http://schemas.microsoft.com/office/drawing/2014/main" id="{4A24220F-8A1D-C1B0-DEB4-648F14DB0B91}"/>
              </a:ext>
            </a:extLst>
          </p:cNvPr>
          <p:cNvSpPr txBox="1"/>
          <p:nvPr/>
        </p:nvSpPr>
        <p:spPr>
          <a:xfrm>
            <a:off x="513083" y="640890"/>
            <a:ext cx="2231701" cy="523220"/>
          </a:xfrm>
          <a:prstGeom prst="rect">
            <a:avLst/>
          </a:prstGeom>
          <a:noFill/>
        </p:spPr>
        <p:txBody>
          <a:bodyPr wrap="none" rtlCol="0">
            <a:spAutoFit/>
          </a:bodyPr>
          <a:lstStyle/>
          <a:p>
            <a:r>
              <a:rPr lang="en-US" sz="2800" b="1" dirty="0">
                <a:latin typeface="Candara" panose="020E0502030303020204" pitchFamily="34" charset="0"/>
              </a:rPr>
              <a:t>Adding Noise</a:t>
            </a:r>
          </a:p>
        </p:txBody>
      </p:sp>
      <p:pic>
        <p:nvPicPr>
          <p:cNvPr id="2" name="Picture 2">
            <a:extLst>
              <a:ext uri="{FF2B5EF4-FFF2-40B4-BE49-F238E27FC236}">
                <a16:creationId xmlns:a16="http://schemas.microsoft.com/office/drawing/2014/main" id="{FA2DF9F1-D422-E3E1-378A-73791BC0031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600" t="4678" r="74557" b="74947"/>
          <a:stretch/>
        </p:blipFill>
        <p:spPr bwMode="auto">
          <a:xfrm>
            <a:off x="0" y="6130211"/>
            <a:ext cx="2906881" cy="7277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66207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alpha val="70000"/>
          </a:schemeClr>
        </a:solidFill>
        <a:effectLst/>
      </p:bgPr>
    </p:bg>
    <p:spTree>
      <p:nvGrpSpPr>
        <p:cNvPr id="1" name=""/>
        <p:cNvGrpSpPr/>
        <p:nvPr/>
      </p:nvGrpSpPr>
      <p:grpSpPr>
        <a:xfrm>
          <a:off x="0" y="0"/>
          <a:ext cx="0" cy="0"/>
          <a:chOff x="0" y="0"/>
          <a:chExt cx="0" cy="0"/>
        </a:xfrm>
      </p:grpSpPr>
      <p:grpSp>
        <p:nvGrpSpPr>
          <p:cNvPr id="40" name="Group 39">
            <a:extLst>
              <a:ext uri="{FF2B5EF4-FFF2-40B4-BE49-F238E27FC236}">
                <a16:creationId xmlns:a16="http://schemas.microsoft.com/office/drawing/2014/main" id="{D4779F61-0645-AF5A-9830-F4156BC985FB}"/>
              </a:ext>
            </a:extLst>
          </p:cNvPr>
          <p:cNvGrpSpPr/>
          <p:nvPr/>
        </p:nvGrpSpPr>
        <p:grpSpPr>
          <a:xfrm>
            <a:off x="6880993" y="844733"/>
            <a:ext cx="5030307" cy="4145301"/>
            <a:chOff x="6797866" y="1307871"/>
            <a:chExt cx="5030307" cy="4145301"/>
          </a:xfrm>
        </p:grpSpPr>
        <p:pic>
          <p:nvPicPr>
            <p:cNvPr id="2" name="Picture 1">
              <a:extLst>
                <a:ext uri="{FF2B5EF4-FFF2-40B4-BE49-F238E27FC236}">
                  <a16:creationId xmlns:a16="http://schemas.microsoft.com/office/drawing/2014/main" id="{1925DCFF-E83C-4107-8D38-CFFF308042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83763" y="1704557"/>
              <a:ext cx="1144410" cy="1144410"/>
            </a:xfrm>
            <a:prstGeom prst="rect">
              <a:avLst/>
            </a:prstGeom>
          </p:spPr>
        </p:pic>
        <p:pic>
          <p:nvPicPr>
            <p:cNvPr id="3" name="Picture 2">
              <a:extLst>
                <a:ext uri="{FF2B5EF4-FFF2-40B4-BE49-F238E27FC236}">
                  <a16:creationId xmlns:a16="http://schemas.microsoft.com/office/drawing/2014/main" id="{316BC2A6-E744-33C3-97B9-964CFAD52F0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15290" y="1713603"/>
              <a:ext cx="1102581" cy="1102581"/>
            </a:xfrm>
            <a:prstGeom prst="rect">
              <a:avLst/>
            </a:prstGeom>
          </p:spPr>
        </p:pic>
        <p:pic>
          <p:nvPicPr>
            <p:cNvPr id="4" name="Picture 3">
              <a:extLst>
                <a:ext uri="{FF2B5EF4-FFF2-40B4-BE49-F238E27FC236}">
                  <a16:creationId xmlns:a16="http://schemas.microsoft.com/office/drawing/2014/main" id="{00041BCE-48D2-B241-88F1-6DF74A8EFC7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401963" y="1677204"/>
              <a:ext cx="1144410" cy="1144410"/>
            </a:xfrm>
            <a:prstGeom prst="rect">
              <a:avLst/>
            </a:prstGeom>
          </p:spPr>
        </p:pic>
        <p:pic>
          <p:nvPicPr>
            <p:cNvPr id="5" name="Picture 4">
              <a:extLst>
                <a:ext uri="{FF2B5EF4-FFF2-40B4-BE49-F238E27FC236}">
                  <a16:creationId xmlns:a16="http://schemas.microsoft.com/office/drawing/2014/main" id="{33849F34-D69D-70EE-F5F2-8C616325E80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33490" y="1704557"/>
              <a:ext cx="1102581" cy="1102581"/>
            </a:xfrm>
            <a:prstGeom prst="rect">
              <a:avLst/>
            </a:prstGeom>
          </p:spPr>
        </p:pic>
        <p:pic>
          <p:nvPicPr>
            <p:cNvPr id="6" name="Picture 5">
              <a:extLst>
                <a:ext uri="{FF2B5EF4-FFF2-40B4-BE49-F238E27FC236}">
                  <a16:creationId xmlns:a16="http://schemas.microsoft.com/office/drawing/2014/main" id="{D8B82F1B-CE10-2D99-43F4-93F0CE3C929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683763" y="2997615"/>
              <a:ext cx="1144410" cy="1144410"/>
            </a:xfrm>
            <a:prstGeom prst="rect">
              <a:avLst/>
            </a:prstGeom>
          </p:spPr>
        </p:pic>
        <p:pic>
          <p:nvPicPr>
            <p:cNvPr id="7" name="Picture 6">
              <a:extLst>
                <a:ext uri="{FF2B5EF4-FFF2-40B4-BE49-F238E27FC236}">
                  <a16:creationId xmlns:a16="http://schemas.microsoft.com/office/drawing/2014/main" id="{7A7FD5B8-149B-145B-C9E3-7FEEDEA5719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072501" y="2985803"/>
              <a:ext cx="1144411" cy="1144411"/>
            </a:xfrm>
            <a:prstGeom prst="rect">
              <a:avLst/>
            </a:prstGeom>
          </p:spPr>
        </p:pic>
        <p:pic>
          <p:nvPicPr>
            <p:cNvPr id="8" name="Picture 7">
              <a:extLst>
                <a:ext uri="{FF2B5EF4-FFF2-40B4-BE49-F238E27FC236}">
                  <a16:creationId xmlns:a16="http://schemas.microsoft.com/office/drawing/2014/main" id="{682481AE-52C7-DC94-DB4D-F133EDB2F28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401962" y="2976005"/>
              <a:ext cx="1144411" cy="1144411"/>
            </a:xfrm>
            <a:prstGeom prst="rect">
              <a:avLst/>
            </a:prstGeom>
          </p:spPr>
        </p:pic>
        <p:pic>
          <p:nvPicPr>
            <p:cNvPr id="9" name="Picture 8">
              <a:extLst>
                <a:ext uri="{FF2B5EF4-FFF2-40B4-BE49-F238E27FC236}">
                  <a16:creationId xmlns:a16="http://schemas.microsoft.com/office/drawing/2014/main" id="{CFB295F0-90CB-EB79-90EB-967C46B550F2}"/>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833490" y="3018530"/>
              <a:ext cx="1102581" cy="1102581"/>
            </a:xfrm>
            <a:prstGeom prst="rect">
              <a:avLst/>
            </a:prstGeom>
          </p:spPr>
        </p:pic>
        <p:pic>
          <p:nvPicPr>
            <p:cNvPr id="10" name="Picture 9">
              <a:extLst>
                <a:ext uri="{FF2B5EF4-FFF2-40B4-BE49-F238E27FC236}">
                  <a16:creationId xmlns:a16="http://schemas.microsoft.com/office/drawing/2014/main" id="{96480D16-10A3-7C21-9111-4288AF5914D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683763" y="4308762"/>
              <a:ext cx="1144410" cy="1144410"/>
            </a:xfrm>
            <a:prstGeom prst="rect">
              <a:avLst/>
            </a:prstGeom>
          </p:spPr>
        </p:pic>
        <p:pic>
          <p:nvPicPr>
            <p:cNvPr id="11" name="Picture 10">
              <a:extLst>
                <a:ext uri="{FF2B5EF4-FFF2-40B4-BE49-F238E27FC236}">
                  <a16:creationId xmlns:a16="http://schemas.microsoft.com/office/drawing/2014/main" id="{DD3A6F9C-D8A0-EA6E-A631-6A5C96885F3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072501" y="4308761"/>
              <a:ext cx="1144411" cy="1144411"/>
            </a:xfrm>
            <a:prstGeom prst="rect">
              <a:avLst/>
            </a:prstGeom>
          </p:spPr>
        </p:pic>
        <p:pic>
          <p:nvPicPr>
            <p:cNvPr id="12" name="Picture 11">
              <a:extLst>
                <a:ext uri="{FF2B5EF4-FFF2-40B4-BE49-F238E27FC236}">
                  <a16:creationId xmlns:a16="http://schemas.microsoft.com/office/drawing/2014/main" id="{396B4986-14E7-D760-9641-B0B86C5437AD}"/>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399250" y="4308762"/>
              <a:ext cx="1144410" cy="1144410"/>
            </a:xfrm>
            <a:prstGeom prst="rect">
              <a:avLst/>
            </a:prstGeom>
          </p:spPr>
        </p:pic>
        <p:pic>
          <p:nvPicPr>
            <p:cNvPr id="13" name="Picture 12">
              <a:extLst>
                <a:ext uri="{FF2B5EF4-FFF2-40B4-BE49-F238E27FC236}">
                  <a16:creationId xmlns:a16="http://schemas.microsoft.com/office/drawing/2014/main" id="{E4A80EBC-4312-EC98-2430-1B11C414EDB3}"/>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797866" y="4290501"/>
              <a:ext cx="1128717" cy="1128717"/>
            </a:xfrm>
            <a:prstGeom prst="rect">
              <a:avLst/>
            </a:prstGeom>
          </p:spPr>
        </p:pic>
        <p:sp>
          <p:nvSpPr>
            <p:cNvPr id="19" name="TextBox 18">
              <a:extLst>
                <a:ext uri="{FF2B5EF4-FFF2-40B4-BE49-F238E27FC236}">
                  <a16:creationId xmlns:a16="http://schemas.microsoft.com/office/drawing/2014/main" id="{E365C7AC-CD93-A388-78D4-CCBDBE830DF4}"/>
                </a:ext>
              </a:extLst>
            </p:cNvPr>
            <p:cNvSpPr txBox="1"/>
            <p:nvPr/>
          </p:nvSpPr>
          <p:spPr>
            <a:xfrm>
              <a:off x="6948324" y="1307871"/>
              <a:ext cx="1421213" cy="369332"/>
            </a:xfrm>
            <a:prstGeom prst="rect">
              <a:avLst/>
            </a:prstGeom>
            <a:noFill/>
          </p:spPr>
          <p:txBody>
            <a:bodyPr wrap="square" rtlCol="0">
              <a:spAutoFit/>
            </a:bodyPr>
            <a:lstStyle/>
            <a:p>
              <a:r>
                <a:rPr lang="de-DE" b="1" dirty="0">
                  <a:latin typeface="Candara" panose="020E0502030303020204" pitchFamily="34" charset="0"/>
                </a:rPr>
                <a:t>Image</a:t>
              </a:r>
              <a:endParaRPr lang="en-US" b="1" dirty="0">
                <a:latin typeface="Candara" panose="020E0502030303020204" pitchFamily="34" charset="0"/>
              </a:endParaRPr>
            </a:p>
          </p:txBody>
        </p:sp>
        <p:sp>
          <p:nvSpPr>
            <p:cNvPr id="20" name="TextBox 19">
              <a:extLst>
                <a:ext uri="{FF2B5EF4-FFF2-40B4-BE49-F238E27FC236}">
                  <a16:creationId xmlns:a16="http://schemas.microsoft.com/office/drawing/2014/main" id="{C93FE82C-130E-2472-93A6-F745BAF6E676}"/>
                </a:ext>
              </a:extLst>
            </p:cNvPr>
            <p:cNvSpPr txBox="1"/>
            <p:nvPr/>
          </p:nvSpPr>
          <p:spPr>
            <a:xfrm>
              <a:off x="8195409" y="1335225"/>
              <a:ext cx="1421213" cy="369332"/>
            </a:xfrm>
            <a:prstGeom prst="rect">
              <a:avLst/>
            </a:prstGeom>
            <a:noFill/>
          </p:spPr>
          <p:txBody>
            <a:bodyPr wrap="square" rtlCol="0">
              <a:spAutoFit/>
            </a:bodyPr>
            <a:lstStyle/>
            <a:p>
              <a:r>
                <a:rPr lang="de-DE" b="1" dirty="0">
                  <a:latin typeface="Candara" panose="020E0502030303020204" pitchFamily="34" charset="0"/>
                </a:rPr>
                <a:t>Depth</a:t>
              </a:r>
              <a:endParaRPr lang="en-US" b="1" dirty="0">
                <a:latin typeface="Candara" panose="020E0502030303020204" pitchFamily="34" charset="0"/>
              </a:endParaRPr>
            </a:p>
          </p:txBody>
        </p:sp>
        <p:sp>
          <p:nvSpPr>
            <p:cNvPr id="21" name="TextBox 20">
              <a:extLst>
                <a:ext uri="{FF2B5EF4-FFF2-40B4-BE49-F238E27FC236}">
                  <a16:creationId xmlns:a16="http://schemas.microsoft.com/office/drawing/2014/main" id="{FF625076-4E4C-2ACF-90AC-C20ACCED6D57}"/>
                </a:ext>
              </a:extLst>
            </p:cNvPr>
            <p:cNvSpPr txBox="1"/>
            <p:nvPr/>
          </p:nvSpPr>
          <p:spPr>
            <a:xfrm>
              <a:off x="9216912" y="1324934"/>
              <a:ext cx="2369893" cy="369332"/>
            </a:xfrm>
            <a:prstGeom prst="rect">
              <a:avLst/>
            </a:prstGeom>
            <a:noFill/>
          </p:spPr>
          <p:txBody>
            <a:bodyPr wrap="square" rtlCol="0">
              <a:spAutoFit/>
            </a:bodyPr>
            <a:lstStyle/>
            <a:p>
              <a:r>
                <a:rPr lang="de-DE" b="1" dirty="0" err="1">
                  <a:latin typeface="Candara" panose="020E0502030303020204" pitchFamily="34" charset="0"/>
                </a:rPr>
                <a:t>Noised</a:t>
              </a:r>
              <a:r>
                <a:rPr lang="de-DE" b="1" dirty="0">
                  <a:latin typeface="Candara" panose="020E0502030303020204" pitchFamily="34" charset="0"/>
                </a:rPr>
                <a:t> Depth</a:t>
              </a:r>
              <a:endParaRPr lang="en-US" b="1" dirty="0">
                <a:latin typeface="Candara" panose="020E0502030303020204" pitchFamily="34" charset="0"/>
              </a:endParaRPr>
            </a:p>
          </p:txBody>
        </p:sp>
      </p:grpSp>
      <p:sp>
        <p:nvSpPr>
          <p:cNvPr id="22" name="TextBox 21">
            <a:extLst>
              <a:ext uri="{FF2B5EF4-FFF2-40B4-BE49-F238E27FC236}">
                <a16:creationId xmlns:a16="http://schemas.microsoft.com/office/drawing/2014/main" id="{28C9F9B4-942A-1D7A-1910-ECA2E81F3EDE}"/>
              </a:ext>
            </a:extLst>
          </p:cNvPr>
          <p:cNvSpPr txBox="1"/>
          <p:nvPr/>
        </p:nvSpPr>
        <p:spPr>
          <a:xfrm>
            <a:off x="10906303" y="851505"/>
            <a:ext cx="1421213" cy="369332"/>
          </a:xfrm>
          <a:prstGeom prst="rect">
            <a:avLst/>
          </a:prstGeom>
          <a:noFill/>
        </p:spPr>
        <p:txBody>
          <a:bodyPr wrap="square" rtlCol="0">
            <a:spAutoFit/>
          </a:bodyPr>
          <a:lstStyle/>
          <a:p>
            <a:r>
              <a:rPr lang="de-DE" b="1" dirty="0">
                <a:latin typeface="Candara" panose="020E0502030303020204" pitchFamily="34" charset="0"/>
              </a:rPr>
              <a:t>Normal</a:t>
            </a:r>
            <a:endParaRPr lang="en-US" b="1" dirty="0">
              <a:latin typeface="Candara" panose="020E0502030303020204" pitchFamily="34" charset="0"/>
            </a:endParaRPr>
          </a:p>
        </p:txBody>
      </p:sp>
      <p:sp>
        <p:nvSpPr>
          <p:cNvPr id="32" name="TextBox 31">
            <a:extLst>
              <a:ext uri="{FF2B5EF4-FFF2-40B4-BE49-F238E27FC236}">
                <a16:creationId xmlns:a16="http://schemas.microsoft.com/office/drawing/2014/main" id="{6327212B-9E28-0F16-FE81-2A06D2958DE0}"/>
              </a:ext>
            </a:extLst>
          </p:cNvPr>
          <p:cNvSpPr txBox="1"/>
          <p:nvPr/>
        </p:nvSpPr>
        <p:spPr>
          <a:xfrm>
            <a:off x="513083" y="640890"/>
            <a:ext cx="2451312" cy="523220"/>
          </a:xfrm>
          <a:prstGeom prst="rect">
            <a:avLst/>
          </a:prstGeom>
          <a:noFill/>
        </p:spPr>
        <p:txBody>
          <a:bodyPr wrap="none" rtlCol="0">
            <a:spAutoFit/>
          </a:bodyPr>
          <a:lstStyle/>
          <a:p>
            <a:r>
              <a:rPr lang="en-US" sz="2800" b="1" dirty="0">
                <a:latin typeface="Candara" panose="020E0502030303020204" pitchFamily="34" charset="0"/>
              </a:rPr>
              <a:t>Recorded Data</a:t>
            </a:r>
          </a:p>
        </p:txBody>
      </p:sp>
      <p:sp>
        <p:nvSpPr>
          <p:cNvPr id="36" name="TextBox 35">
            <a:extLst>
              <a:ext uri="{FF2B5EF4-FFF2-40B4-BE49-F238E27FC236}">
                <a16:creationId xmlns:a16="http://schemas.microsoft.com/office/drawing/2014/main" id="{393D201C-352A-BC1D-CBD9-0A6207C891CA}"/>
              </a:ext>
            </a:extLst>
          </p:cNvPr>
          <p:cNvSpPr txBox="1"/>
          <p:nvPr/>
        </p:nvSpPr>
        <p:spPr>
          <a:xfrm>
            <a:off x="689940" y="4389869"/>
            <a:ext cx="5774722" cy="1200329"/>
          </a:xfrm>
          <a:prstGeom prst="rect">
            <a:avLst/>
          </a:prstGeom>
          <a:noFill/>
        </p:spPr>
        <p:txBody>
          <a:bodyPr wrap="square" rtlCol="0">
            <a:spAutoFit/>
          </a:bodyPr>
          <a:lstStyle/>
          <a:p>
            <a:pPr marL="285750" indent="-285750">
              <a:buFontTx/>
              <a:buChar char="-"/>
            </a:pPr>
            <a:r>
              <a:rPr lang="en-US" dirty="0">
                <a:latin typeface="Candara" panose="020E0502030303020204" pitchFamily="34" charset="0"/>
              </a:rPr>
              <a:t>For the same object, we record the scenes from a number of random directions</a:t>
            </a:r>
          </a:p>
          <a:p>
            <a:pPr marL="742950" lvl="1" indent="-285750">
              <a:buFontTx/>
              <a:buChar char="-"/>
            </a:pPr>
            <a:r>
              <a:rPr lang="en-US" dirty="0">
                <a:latin typeface="Candara" panose="020E0502030303020204" pitchFamily="34" charset="0"/>
              </a:rPr>
              <a:t>Random light position</a:t>
            </a:r>
          </a:p>
          <a:p>
            <a:pPr marL="742950" lvl="1" indent="-285750">
              <a:buFontTx/>
              <a:buChar char="-"/>
            </a:pPr>
            <a:r>
              <a:rPr lang="en-US" dirty="0">
                <a:latin typeface="Candara" panose="020E0502030303020204" pitchFamily="34" charset="0"/>
              </a:rPr>
              <a:t>Random position and orientation of the object </a:t>
            </a:r>
          </a:p>
        </p:txBody>
      </p:sp>
      <p:pic>
        <p:nvPicPr>
          <p:cNvPr id="38" name="Picture 37">
            <a:extLst>
              <a:ext uri="{FF2B5EF4-FFF2-40B4-BE49-F238E27FC236}">
                <a16:creationId xmlns:a16="http://schemas.microsoft.com/office/drawing/2014/main" id="{797C6D6C-9172-6E2D-5F45-53D5BF4EFB8F}"/>
              </a:ext>
            </a:extLst>
          </p:cNvPr>
          <p:cNvPicPr>
            <a:picLocks noChangeAspect="1"/>
          </p:cNvPicPr>
          <p:nvPr/>
        </p:nvPicPr>
        <p:blipFill rotWithShape="1">
          <a:blip r:embed="rId15">
            <a:extLst>
              <a:ext uri="{28A0092B-C50C-407E-A947-70E740481C1C}">
                <a14:useLocalDpi xmlns:a14="http://schemas.microsoft.com/office/drawing/2010/main" val="0"/>
              </a:ext>
            </a:extLst>
          </a:blip>
          <a:srcRect l="27825" t="50000" r="31352" b="13801"/>
          <a:stretch/>
        </p:blipFill>
        <p:spPr>
          <a:xfrm>
            <a:off x="385278" y="1410062"/>
            <a:ext cx="6079384" cy="2915136"/>
          </a:xfrm>
          <a:prstGeom prst="rect">
            <a:avLst/>
          </a:prstGeom>
        </p:spPr>
      </p:pic>
      <p:pic>
        <p:nvPicPr>
          <p:cNvPr id="14" name="Picture 2">
            <a:extLst>
              <a:ext uri="{FF2B5EF4-FFF2-40B4-BE49-F238E27FC236}">
                <a16:creationId xmlns:a16="http://schemas.microsoft.com/office/drawing/2014/main" id="{E0D0D1BD-D9B4-1A5E-0F94-9E89D8003946}"/>
              </a:ext>
            </a:extLst>
          </p:cNvPr>
          <p:cNvPicPr>
            <a:picLocks noChangeAspect="1" noChangeArrowheads="1"/>
          </p:cNvPicPr>
          <p:nvPr/>
        </p:nvPicPr>
        <p:blipFill rotWithShape="1">
          <a:blip r:embed="rId16">
            <a:extLst>
              <a:ext uri="{28A0092B-C50C-407E-A947-70E740481C1C}">
                <a14:useLocalDpi xmlns:a14="http://schemas.microsoft.com/office/drawing/2010/main" val="0"/>
              </a:ext>
            </a:extLst>
          </a:blip>
          <a:srcRect l="1600" t="4678" r="74557" b="74947"/>
          <a:stretch/>
        </p:blipFill>
        <p:spPr bwMode="auto">
          <a:xfrm>
            <a:off x="0" y="6130211"/>
            <a:ext cx="2906881" cy="7277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70252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D8CA91DB-A074-961F-7D9D-1A08F698A137}"/>
              </a:ext>
            </a:extLst>
          </p:cNvPr>
          <p:cNvSpPr txBox="1"/>
          <p:nvPr/>
        </p:nvSpPr>
        <p:spPr>
          <a:xfrm>
            <a:off x="513083" y="640890"/>
            <a:ext cx="1362874" cy="523220"/>
          </a:xfrm>
          <a:prstGeom prst="rect">
            <a:avLst/>
          </a:prstGeom>
          <a:noFill/>
        </p:spPr>
        <p:txBody>
          <a:bodyPr wrap="none" rtlCol="0">
            <a:spAutoFit/>
          </a:bodyPr>
          <a:lstStyle/>
          <a:p>
            <a:r>
              <a:rPr lang="en-US" sz="2800" b="1" dirty="0">
                <a:latin typeface="Candara" panose="020E0502030303020204" pitchFamily="34" charset="0"/>
              </a:rPr>
              <a:t>Dataset</a:t>
            </a:r>
          </a:p>
        </p:txBody>
      </p:sp>
      <p:sp>
        <p:nvSpPr>
          <p:cNvPr id="35" name="TextBox 34">
            <a:extLst>
              <a:ext uri="{FF2B5EF4-FFF2-40B4-BE49-F238E27FC236}">
                <a16:creationId xmlns:a16="http://schemas.microsoft.com/office/drawing/2014/main" id="{C7460350-550F-98F7-F567-966C353B00FE}"/>
              </a:ext>
            </a:extLst>
          </p:cNvPr>
          <p:cNvSpPr txBox="1"/>
          <p:nvPr/>
        </p:nvSpPr>
        <p:spPr>
          <a:xfrm>
            <a:off x="1287067" y="4237545"/>
            <a:ext cx="4698579" cy="1754326"/>
          </a:xfrm>
          <a:prstGeom prst="rect">
            <a:avLst/>
          </a:prstGeom>
          <a:noFill/>
        </p:spPr>
        <p:txBody>
          <a:bodyPr wrap="square" rtlCol="0">
            <a:spAutoFit/>
          </a:bodyPr>
          <a:lstStyle/>
          <a:p>
            <a:pPr marL="285750" indent="-285750">
              <a:buFontTx/>
              <a:buChar char="-"/>
            </a:pPr>
            <a:r>
              <a:rPr lang="en-US" dirty="0">
                <a:latin typeface="Candara" panose="020E0502030303020204" pitchFamily="34" charset="0"/>
              </a:rPr>
              <a:t>Simulated by Unity</a:t>
            </a:r>
          </a:p>
          <a:p>
            <a:pPr marL="285750" indent="-285750">
              <a:buFontTx/>
              <a:buChar char="-"/>
            </a:pPr>
            <a:r>
              <a:rPr lang="en-US" dirty="0">
                <a:latin typeface="Candara" panose="020E0502030303020204" pitchFamily="34" charset="0"/>
              </a:rPr>
              <a:t>Image resolution: 128x128</a:t>
            </a:r>
          </a:p>
          <a:p>
            <a:pPr marL="285750" indent="-285750">
              <a:buFontTx/>
              <a:buChar char="-"/>
            </a:pPr>
            <a:r>
              <a:rPr lang="en-US" dirty="0">
                <a:latin typeface="Candara" panose="020E0502030303020204" pitchFamily="34" charset="0"/>
              </a:rPr>
              <a:t>50 training objects</a:t>
            </a:r>
          </a:p>
          <a:p>
            <a:pPr marL="285750" indent="-285750">
              <a:buFontTx/>
              <a:buChar char="-"/>
            </a:pPr>
            <a:r>
              <a:rPr lang="en-US" dirty="0">
                <a:latin typeface="Candara" panose="020E0502030303020204" pitchFamily="34" charset="0"/>
              </a:rPr>
              <a:t>5 test objects</a:t>
            </a:r>
          </a:p>
          <a:p>
            <a:pPr marL="285750" indent="-285750">
              <a:buFontTx/>
              <a:buChar char="-"/>
            </a:pPr>
            <a:r>
              <a:rPr lang="en-US" dirty="0">
                <a:latin typeface="Candara" panose="020E0502030303020204" pitchFamily="34" charset="0"/>
              </a:rPr>
              <a:t>3000 training scenes</a:t>
            </a:r>
          </a:p>
          <a:p>
            <a:pPr marL="285750" indent="-285750">
              <a:buFontTx/>
              <a:buChar char="-"/>
            </a:pPr>
            <a:r>
              <a:rPr lang="en-US" dirty="0">
                <a:latin typeface="Candara" panose="020E0502030303020204" pitchFamily="34" charset="0"/>
              </a:rPr>
              <a:t>100 test scenes</a:t>
            </a:r>
          </a:p>
        </p:txBody>
      </p:sp>
      <p:sp>
        <p:nvSpPr>
          <p:cNvPr id="38" name="TextBox 37">
            <a:extLst>
              <a:ext uri="{FF2B5EF4-FFF2-40B4-BE49-F238E27FC236}">
                <a16:creationId xmlns:a16="http://schemas.microsoft.com/office/drawing/2014/main" id="{05E55D7A-3227-4307-0CA3-4DA8F51F3557}"/>
              </a:ext>
            </a:extLst>
          </p:cNvPr>
          <p:cNvSpPr txBox="1"/>
          <p:nvPr/>
        </p:nvSpPr>
        <p:spPr>
          <a:xfrm>
            <a:off x="7664892" y="4237545"/>
            <a:ext cx="3803207" cy="1754326"/>
          </a:xfrm>
          <a:prstGeom prst="rect">
            <a:avLst/>
          </a:prstGeom>
          <a:noFill/>
        </p:spPr>
        <p:txBody>
          <a:bodyPr wrap="square" rtlCol="0">
            <a:spAutoFit/>
          </a:bodyPr>
          <a:lstStyle/>
          <a:p>
            <a:pPr marL="285750" indent="-285750">
              <a:buFontTx/>
              <a:buChar char="-"/>
            </a:pPr>
            <a:r>
              <a:rPr lang="en-US" dirty="0">
                <a:latin typeface="Candara" panose="020E0502030303020204" pitchFamily="34" charset="0"/>
              </a:rPr>
              <a:t>Detected with a light scanner</a:t>
            </a:r>
          </a:p>
          <a:p>
            <a:pPr marL="285750" indent="-285750">
              <a:buFontTx/>
              <a:buChar char="-"/>
            </a:pPr>
            <a:r>
              <a:rPr lang="en-US" dirty="0">
                <a:latin typeface="Candara" panose="020E0502030303020204" pitchFamily="34" charset="0"/>
              </a:rPr>
              <a:t>Image resolution: 512x512</a:t>
            </a:r>
          </a:p>
          <a:p>
            <a:pPr marL="285750" indent="-285750">
              <a:buFontTx/>
              <a:buChar char="-"/>
            </a:pPr>
            <a:r>
              <a:rPr lang="en-US" dirty="0">
                <a:latin typeface="Candara" panose="020E0502030303020204" pitchFamily="34" charset="0"/>
              </a:rPr>
              <a:t>4 training objects</a:t>
            </a:r>
          </a:p>
          <a:p>
            <a:pPr marL="285750" indent="-285750">
              <a:buFontTx/>
              <a:buChar char="-"/>
            </a:pPr>
            <a:r>
              <a:rPr lang="en-US" dirty="0">
                <a:latin typeface="Candara" panose="020E0502030303020204" pitchFamily="34" charset="0"/>
              </a:rPr>
              <a:t>1 test objects</a:t>
            </a:r>
          </a:p>
          <a:p>
            <a:pPr marL="285750" indent="-285750">
              <a:buFontTx/>
              <a:buChar char="-"/>
            </a:pPr>
            <a:r>
              <a:rPr lang="en-US" dirty="0">
                <a:latin typeface="Candara" panose="020E0502030303020204" pitchFamily="34" charset="0"/>
              </a:rPr>
              <a:t>320 training scenes</a:t>
            </a:r>
          </a:p>
          <a:p>
            <a:pPr marL="285750" indent="-285750">
              <a:buFontTx/>
              <a:buChar char="-"/>
            </a:pPr>
            <a:r>
              <a:rPr lang="en-US" dirty="0">
                <a:latin typeface="Candara" panose="020E0502030303020204" pitchFamily="34" charset="0"/>
              </a:rPr>
              <a:t>80 test scenes</a:t>
            </a:r>
          </a:p>
        </p:txBody>
      </p:sp>
      <p:pic>
        <p:nvPicPr>
          <p:cNvPr id="46" name="Picture 45">
            <a:extLst>
              <a:ext uri="{FF2B5EF4-FFF2-40B4-BE49-F238E27FC236}">
                <a16:creationId xmlns:a16="http://schemas.microsoft.com/office/drawing/2014/main" id="{F624F2E9-C2B7-806A-2631-56209E3015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47360" y="2456076"/>
            <a:ext cx="1324519" cy="1324519"/>
          </a:xfrm>
          <a:prstGeom prst="rect">
            <a:avLst/>
          </a:prstGeom>
        </p:spPr>
      </p:pic>
      <p:sp>
        <p:nvSpPr>
          <p:cNvPr id="48" name="TextBox 47">
            <a:extLst>
              <a:ext uri="{FF2B5EF4-FFF2-40B4-BE49-F238E27FC236}">
                <a16:creationId xmlns:a16="http://schemas.microsoft.com/office/drawing/2014/main" id="{FB2DC375-38E2-C312-C212-636637A7BA9E}"/>
              </a:ext>
            </a:extLst>
          </p:cNvPr>
          <p:cNvSpPr txBox="1"/>
          <p:nvPr/>
        </p:nvSpPr>
        <p:spPr>
          <a:xfrm>
            <a:off x="2740950" y="1741960"/>
            <a:ext cx="2021108" cy="369332"/>
          </a:xfrm>
          <a:prstGeom prst="rect">
            <a:avLst/>
          </a:prstGeom>
          <a:noFill/>
        </p:spPr>
        <p:txBody>
          <a:bodyPr wrap="square" rtlCol="0">
            <a:spAutoFit/>
          </a:bodyPr>
          <a:lstStyle/>
          <a:p>
            <a:r>
              <a:rPr lang="en-US" b="1" dirty="0">
                <a:latin typeface="Candara" panose="020E0502030303020204" pitchFamily="34" charset="0"/>
              </a:rPr>
              <a:t>Synthetic Dataset</a:t>
            </a:r>
            <a:endParaRPr lang="en-US" dirty="0">
              <a:latin typeface="Candara" panose="020E0502030303020204" pitchFamily="34" charset="0"/>
            </a:endParaRPr>
          </a:p>
        </p:txBody>
      </p:sp>
      <p:sp>
        <p:nvSpPr>
          <p:cNvPr id="49" name="TextBox 48">
            <a:extLst>
              <a:ext uri="{FF2B5EF4-FFF2-40B4-BE49-F238E27FC236}">
                <a16:creationId xmlns:a16="http://schemas.microsoft.com/office/drawing/2014/main" id="{D87291C0-A976-E312-A398-1CF7DF9227AD}"/>
              </a:ext>
            </a:extLst>
          </p:cNvPr>
          <p:cNvSpPr txBox="1"/>
          <p:nvPr/>
        </p:nvSpPr>
        <p:spPr>
          <a:xfrm>
            <a:off x="8539749" y="1791817"/>
            <a:ext cx="1767754" cy="369332"/>
          </a:xfrm>
          <a:prstGeom prst="rect">
            <a:avLst/>
          </a:prstGeom>
          <a:noFill/>
        </p:spPr>
        <p:txBody>
          <a:bodyPr wrap="square" rtlCol="0">
            <a:spAutoFit/>
          </a:bodyPr>
          <a:lstStyle/>
          <a:p>
            <a:r>
              <a:rPr lang="de-DE" b="1" dirty="0">
                <a:latin typeface="Candara" panose="020E0502030303020204" pitchFamily="34" charset="0"/>
              </a:rPr>
              <a:t>R</a:t>
            </a:r>
            <a:r>
              <a:rPr lang="en-US" b="1" dirty="0" err="1">
                <a:latin typeface="Candara" panose="020E0502030303020204" pitchFamily="34" charset="0"/>
              </a:rPr>
              <a:t>eal</a:t>
            </a:r>
            <a:r>
              <a:rPr lang="en-US" b="1" dirty="0">
                <a:latin typeface="Candara" panose="020E0502030303020204" pitchFamily="34" charset="0"/>
              </a:rPr>
              <a:t> Dataset</a:t>
            </a:r>
            <a:endParaRPr lang="en-US" dirty="0">
              <a:latin typeface="Candara" panose="020E0502030303020204" pitchFamily="34" charset="0"/>
            </a:endParaRPr>
          </a:p>
        </p:txBody>
      </p:sp>
      <p:pic>
        <p:nvPicPr>
          <p:cNvPr id="52" name="Picture 51">
            <a:extLst>
              <a:ext uri="{FF2B5EF4-FFF2-40B4-BE49-F238E27FC236}">
                <a16:creationId xmlns:a16="http://schemas.microsoft.com/office/drawing/2014/main" id="{1BD6CEE4-E6ED-C7AC-F1B7-38E3F11DB92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39749" y="2456077"/>
            <a:ext cx="1324518" cy="1324518"/>
          </a:xfrm>
          <a:prstGeom prst="rect">
            <a:avLst/>
          </a:prstGeom>
        </p:spPr>
      </p:pic>
      <p:pic>
        <p:nvPicPr>
          <p:cNvPr id="54" name="Picture 53">
            <a:extLst>
              <a:ext uri="{FF2B5EF4-FFF2-40B4-BE49-F238E27FC236}">
                <a16:creationId xmlns:a16="http://schemas.microsoft.com/office/drawing/2014/main" id="{28872755-6DB0-24B8-8F21-2A73892008C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55992" y="2479932"/>
            <a:ext cx="1300664" cy="1300664"/>
          </a:xfrm>
          <a:prstGeom prst="rect">
            <a:avLst/>
          </a:prstGeom>
        </p:spPr>
      </p:pic>
      <p:pic>
        <p:nvPicPr>
          <p:cNvPr id="62" name="Picture 61">
            <a:extLst>
              <a:ext uri="{FF2B5EF4-FFF2-40B4-BE49-F238E27FC236}">
                <a16:creationId xmlns:a16="http://schemas.microsoft.com/office/drawing/2014/main" id="{1DA96643-CD7C-4402-A655-1A6614D299E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49431" y="2489078"/>
            <a:ext cx="1291519" cy="1291519"/>
          </a:xfrm>
          <a:prstGeom prst="rect">
            <a:avLst/>
          </a:prstGeom>
        </p:spPr>
      </p:pic>
      <p:pic>
        <p:nvPicPr>
          <p:cNvPr id="64" name="Picture 63">
            <a:extLst>
              <a:ext uri="{FF2B5EF4-FFF2-40B4-BE49-F238E27FC236}">
                <a16:creationId xmlns:a16="http://schemas.microsoft.com/office/drawing/2014/main" id="{26A880C6-9AC1-39BA-E7F0-C9650F76A6D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81096" y="2489077"/>
            <a:ext cx="1300663" cy="1300663"/>
          </a:xfrm>
          <a:prstGeom prst="rect">
            <a:avLst/>
          </a:prstGeom>
        </p:spPr>
      </p:pic>
      <p:pic>
        <p:nvPicPr>
          <p:cNvPr id="66" name="Picture 65">
            <a:extLst>
              <a:ext uri="{FF2B5EF4-FFF2-40B4-BE49-F238E27FC236}">
                <a16:creationId xmlns:a16="http://schemas.microsoft.com/office/drawing/2014/main" id="{0826C1CE-AEC5-DD3A-D29E-9293CAFBA20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112760" y="2479932"/>
            <a:ext cx="1300663" cy="1300663"/>
          </a:xfrm>
          <a:prstGeom prst="rect">
            <a:avLst/>
          </a:prstGeom>
        </p:spPr>
      </p:pic>
      <p:pic>
        <p:nvPicPr>
          <p:cNvPr id="2" name="Picture 2">
            <a:extLst>
              <a:ext uri="{FF2B5EF4-FFF2-40B4-BE49-F238E27FC236}">
                <a16:creationId xmlns:a16="http://schemas.microsoft.com/office/drawing/2014/main" id="{04EDA6F9-C15C-BD09-2F5C-06440B8A5BE9}"/>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600" t="4678" r="74557" b="74947"/>
          <a:stretch/>
        </p:blipFill>
        <p:spPr bwMode="auto">
          <a:xfrm>
            <a:off x="0" y="6130211"/>
            <a:ext cx="2906881" cy="7277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45756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65000"/>
          </a:schemeClr>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0A0F304-3933-6C0B-A345-078432DA1E07}"/>
              </a:ext>
            </a:extLst>
          </p:cNvPr>
          <p:cNvSpPr>
            <a:spLocks noGrp="1"/>
          </p:cNvSpPr>
          <p:nvPr>
            <p:ph type="title"/>
          </p:nvPr>
        </p:nvSpPr>
        <p:spPr>
          <a:xfrm>
            <a:off x="393391" y="496396"/>
            <a:ext cx="5621819" cy="545653"/>
          </a:xfrm>
        </p:spPr>
        <p:txBody>
          <a:bodyPr>
            <a:normAutofit/>
          </a:bodyPr>
          <a:lstStyle/>
          <a:p>
            <a:r>
              <a:rPr lang="en-US" sz="3200" b="1" dirty="0">
                <a:latin typeface="+mn-lt"/>
                <a:ea typeface="Microsoft Sans Serif" panose="020B0604020202020204" pitchFamily="34" charset="0"/>
                <a:cs typeface="Microsoft Sans Serif" panose="020B0604020202020204" pitchFamily="34" charset="0"/>
              </a:rPr>
              <a:t>Task: Surface Normal Inference</a:t>
            </a:r>
          </a:p>
        </p:txBody>
      </p:sp>
      <p:sp>
        <p:nvSpPr>
          <p:cNvPr id="4" name="Datumsplatzhalter 3">
            <a:extLst>
              <a:ext uri="{FF2B5EF4-FFF2-40B4-BE49-F238E27FC236}">
                <a16:creationId xmlns:a16="http://schemas.microsoft.com/office/drawing/2014/main" id="{805F55DF-5B79-EA42-3DBC-A9739B75EBC6}"/>
              </a:ext>
            </a:extLst>
          </p:cNvPr>
          <p:cNvSpPr>
            <a:spLocks noGrp="1"/>
          </p:cNvSpPr>
          <p:nvPr>
            <p:ph type="dt" sz="half" idx="10"/>
          </p:nvPr>
        </p:nvSpPr>
        <p:spPr/>
        <p:txBody>
          <a:bodyPr/>
          <a:lstStyle/>
          <a:p>
            <a:pPr rtl="0"/>
            <a:fld id="{83627DD0-092D-4AD9-AAE0-0513E170352E}" type="datetime1">
              <a:rPr lang="de-DE" smtClean="0"/>
              <a:t>04.09.2022</a:t>
            </a:fld>
            <a:endParaRPr lang="en-US" dirty="0"/>
          </a:p>
        </p:txBody>
      </p:sp>
      <p:sp>
        <p:nvSpPr>
          <p:cNvPr id="15" name="Textfeld 13">
            <a:extLst>
              <a:ext uri="{FF2B5EF4-FFF2-40B4-BE49-F238E27FC236}">
                <a16:creationId xmlns:a16="http://schemas.microsoft.com/office/drawing/2014/main" id="{365F151C-13F5-6187-CD63-257406A1678F}"/>
              </a:ext>
            </a:extLst>
          </p:cNvPr>
          <p:cNvSpPr txBox="1"/>
          <p:nvPr/>
        </p:nvSpPr>
        <p:spPr>
          <a:xfrm>
            <a:off x="8409461" y="4878997"/>
            <a:ext cx="1152552" cy="523220"/>
          </a:xfrm>
          <a:prstGeom prst="rect">
            <a:avLst/>
          </a:prstGeom>
          <a:noFill/>
        </p:spPr>
        <p:txBody>
          <a:bodyPr wrap="square" rtlCol="0">
            <a:spAutoFit/>
          </a:bodyPr>
          <a:lstStyle/>
          <a:p>
            <a:r>
              <a:rPr lang="en-US" sz="1400" b="1" dirty="0">
                <a:cs typeface="Calibri" panose="020F0502020204030204" pitchFamily="34" charset="0"/>
              </a:rPr>
              <a:t>Normal Map (semi-dense)</a:t>
            </a:r>
          </a:p>
        </p:txBody>
      </p:sp>
      <p:pic>
        <p:nvPicPr>
          <p:cNvPr id="23" name="Picture 2">
            <a:extLst>
              <a:ext uri="{FF2B5EF4-FFF2-40B4-BE49-F238E27FC236}">
                <a16:creationId xmlns:a16="http://schemas.microsoft.com/office/drawing/2014/main" id="{19955E31-A58E-3EB2-6F80-A4590491975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00" t="4678" r="74557" b="74947"/>
          <a:stretch/>
        </p:blipFill>
        <p:spPr bwMode="auto">
          <a:xfrm>
            <a:off x="0" y="6130211"/>
            <a:ext cx="2906881" cy="727789"/>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8BEE3114-8558-0CEA-C89A-68A4DA02A01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93103" y="1877046"/>
            <a:ext cx="2880000" cy="2880000"/>
          </a:xfrm>
          <a:prstGeom prst="rect">
            <a:avLst/>
          </a:prstGeom>
        </p:spPr>
      </p:pic>
      <p:sp>
        <p:nvSpPr>
          <p:cNvPr id="6" name="Textfeld 13">
            <a:extLst>
              <a:ext uri="{FF2B5EF4-FFF2-40B4-BE49-F238E27FC236}">
                <a16:creationId xmlns:a16="http://schemas.microsoft.com/office/drawing/2014/main" id="{13AFF218-93C1-B146-76AC-E190DBB754A8}"/>
              </a:ext>
            </a:extLst>
          </p:cNvPr>
          <p:cNvSpPr txBox="1"/>
          <p:nvPr/>
        </p:nvSpPr>
        <p:spPr>
          <a:xfrm>
            <a:off x="3809281" y="4892612"/>
            <a:ext cx="2286719" cy="307777"/>
          </a:xfrm>
          <a:prstGeom prst="rect">
            <a:avLst/>
          </a:prstGeom>
          <a:noFill/>
        </p:spPr>
        <p:txBody>
          <a:bodyPr wrap="square" rtlCol="0">
            <a:spAutoFit/>
          </a:bodyPr>
          <a:lstStyle/>
          <a:p>
            <a:r>
              <a:rPr lang="de-DE" sz="1400" b="1" dirty="0">
                <a:cs typeface="Calibri" panose="020F0502020204030204" pitchFamily="34" charset="0"/>
              </a:rPr>
              <a:t>Image </a:t>
            </a:r>
            <a:endParaRPr lang="en-US" sz="1400" b="1" dirty="0">
              <a:cs typeface="Calibri" panose="020F0502020204030204" pitchFamily="34" charset="0"/>
            </a:endParaRPr>
          </a:p>
        </p:txBody>
      </p:sp>
      <p:sp>
        <p:nvSpPr>
          <p:cNvPr id="8" name="Textfeld 13">
            <a:extLst>
              <a:ext uri="{FF2B5EF4-FFF2-40B4-BE49-F238E27FC236}">
                <a16:creationId xmlns:a16="http://schemas.microsoft.com/office/drawing/2014/main" id="{B4D77DBE-518C-2653-4847-F7134A03C7C6}"/>
              </a:ext>
            </a:extLst>
          </p:cNvPr>
          <p:cNvSpPr txBox="1"/>
          <p:nvPr/>
        </p:nvSpPr>
        <p:spPr>
          <a:xfrm>
            <a:off x="3304685" y="5706176"/>
            <a:ext cx="7208167" cy="830997"/>
          </a:xfrm>
          <a:prstGeom prst="rect">
            <a:avLst/>
          </a:prstGeom>
          <a:noFill/>
        </p:spPr>
        <p:txBody>
          <a:bodyPr wrap="square" rtlCol="0">
            <a:spAutoFit/>
          </a:bodyPr>
          <a:lstStyle/>
          <a:p>
            <a:pPr marL="285750" indent="-285750">
              <a:buFontTx/>
              <a:buChar char="-"/>
            </a:pPr>
            <a:r>
              <a:rPr lang="en-US" sz="1600" b="0" i="0" dirty="0">
                <a:effectLst/>
              </a:rPr>
              <a:t>Surface </a:t>
            </a:r>
            <a:r>
              <a:rPr lang="en-US" sz="1600" b="0" i="0" dirty="0" err="1">
                <a:effectLst/>
              </a:rPr>
              <a:t>normals</a:t>
            </a:r>
            <a:r>
              <a:rPr lang="en-US" sz="1600" b="0" i="0" dirty="0">
                <a:effectLst/>
              </a:rPr>
              <a:t> of a scene is presented as a normal map</a:t>
            </a:r>
          </a:p>
          <a:p>
            <a:pPr marL="285750" indent="-285750">
              <a:buFontTx/>
              <a:buChar char="-"/>
            </a:pPr>
            <a:r>
              <a:rPr lang="en-US" sz="1600" dirty="0"/>
              <a:t>Surface normal is shown in RGB color</a:t>
            </a:r>
          </a:p>
          <a:p>
            <a:pPr marL="285750" indent="-285750">
              <a:buFontTx/>
              <a:buChar char="-"/>
            </a:pPr>
            <a:r>
              <a:rPr lang="en-US" sz="1600" dirty="0"/>
              <a:t>We want to find the surface normal map of the corresponding scene.</a:t>
            </a:r>
          </a:p>
        </p:txBody>
      </p:sp>
      <p:pic>
        <p:nvPicPr>
          <p:cNvPr id="18" name="Picture 17">
            <a:extLst>
              <a:ext uri="{FF2B5EF4-FFF2-40B4-BE49-F238E27FC236}">
                <a16:creationId xmlns:a16="http://schemas.microsoft.com/office/drawing/2014/main" id="{5ED4CF3C-83C6-6F21-5349-DFAEEEE323A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94363" y="1814603"/>
            <a:ext cx="2880000" cy="2880000"/>
          </a:xfrm>
          <a:prstGeom prst="rect">
            <a:avLst/>
          </a:prstGeom>
        </p:spPr>
      </p:pic>
      <p:pic>
        <p:nvPicPr>
          <p:cNvPr id="9" name="Picture 8">
            <a:extLst>
              <a:ext uri="{FF2B5EF4-FFF2-40B4-BE49-F238E27FC236}">
                <a16:creationId xmlns:a16="http://schemas.microsoft.com/office/drawing/2014/main" id="{B22DC5F9-632A-7540-4E45-258440673D3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370094" y="1998997"/>
            <a:ext cx="867931" cy="867931"/>
          </a:xfrm>
          <a:prstGeom prst="rect">
            <a:avLst/>
          </a:prstGeom>
        </p:spPr>
      </p:pic>
    </p:spTree>
    <p:extLst>
      <p:ext uri="{BB962C8B-B14F-4D97-AF65-F5344CB8AC3E}">
        <p14:creationId xmlns:p14="http://schemas.microsoft.com/office/powerpoint/2010/main" val="35261191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A01FA24-21EF-40BB-69A5-11C08A015EFA}"/>
              </a:ext>
            </a:extLst>
          </p:cNvPr>
          <p:cNvSpPr txBox="1"/>
          <p:nvPr/>
        </p:nvSpPr>
        <p:spPr>
          <a:xfrm>
            <a:off x="483551" y="480582"/>
            <a:ext cx="4420957" cy="584775"/>
          </a:xfrm>
          <a:prstGeom prst="rect">
            <a:avLst/>
          </a:prstGeom>
          <a:noFill/>
        </p:spPr>
        <p:txBody>
          <a:bodyPr wrap="square" rtlCol="0">
            <a:spAutoFit/>
          </a:bodyPr>
          <a:lstStyle/>
          <a:p>
            <a:r>
              <a:rPr lang="de-DE" altLang="zh-CN" sz="3200" b="1" dirty="0">
                <a:latin typeface="Candara" panose="020E0502030303020204" pitchFamily="34" charset="0"/>
              </a:rPr>
              <a:t>Evaluation </a:t>
            </a:r>
            <a:r>
              <a:rPr lang="de-DE" altLang="zh-CN" sz="3200" b="1" dirty="0" err="1">
                <a:latin typeface="Candara" panose="020E0502030303020204" pitchFamily="34" charset="0"/>
              </a:rPr>
              <a:t>Metrics</a:t>
            </a:r>
            <a:endParaRPr lang="en-US" sz="3200" dirty="0">
              <a:latin typeface="Candara" panose="020E0502030303020204" pitchFamily="34" charset="0"/>
            </a:endParaRPr>
          </a:p>
        </p:txBody>
      </p:sp>
      <p:sp>
        <p:nvSpPr>
          <p:cNvPr id="2" name="TextBox 1">
            <a:extLst>
              <a:ext uri="{FF2B5EF4-FFF2-40B4-BE49-F238E27FC236}">
                <a16:creationId xmlns:a16="http://schemas.microsoft.com/office/drawing/2014/main" id="{5A496B80-9E1C-4C28-E97C-66252BFA3B77}"/>
              </a:ext>
            </a:extLst>
          </p:cNvPr>
          <p:cNvSpPr txBox="1"/>
          <p:nvPr/>
        </p:nvSpPr>
        <p:spPr>
          <a:xfrm>
            <a:off x="6508610" y="4895677"/>
            <a:ext cx="4200029" cy="1477328"/>
          </a:xfrm>
          <a:prstGeom prst="rect">
            <a:avLst/>
          </a:prstGeom>
          <a:noFill/>
        </p:spPr>
        <p:txBody>
          <a:bodyPr wrap="square" rtlCol="0">
            <a:spAutoFit/>
          </a:bodyPr>
          <a:lstStyle/>
          <a:p>
            <a:pPr marL="285750" indent="-285750">
              <a:buFontTx/>
              <a:buChar char="-"/>
            </a:pPr>
            <a:r>
              <a:rPr lang="en-US" dirty="0">
                <a:latin typeface="Candara" panose="020E0502030303020204" pitchFamily="34" charset="0"/>
              </a:rPr>
              <a:t>Degree Percentage Evaluation</a:t>
            </a:r>
          </a:p>
          <a:p>
            <a:pPr marL="742950" lvl="1" indent="-285750">
              <a:buFontTx/>
              <a:buChar char="-"/>
            </a:pPr>
            <a:r>
              <a:rPr lang="en-US" dirty="0">
                <a:latin typeface="Candara" panose="020E0502030303020204" pitchFamily="34" charset="0"/>
              </a:rPr>
              <a:t>5 </a:t>
            </a:r>
          </a:p>
          <a:p>
            <a:pPr marL="742950" lvl="1" indent="-285750">
              <a:buFontTx/>
              <a:buChar char="-"/>
            </a:pPr>
            <a:r>
              <a:rPr lang="en-US" dirty="0">
                <a:latin typeface="Candara" panose="020E0502030303020204" pitchFamily="34" charset="0"/>
              </a:rPr>
              <a:t>11.5</a:t>
            </a:r>
          </a:p>
          <a:p>
            <a:pPr marL="742950" lvl="1" indent="-285750">
              <a:buFontTx/>
              <a:buChar char="-"/>
            </a:pPr>
            <a:r>
              <a:rPr lang="en-US" dirty="0">
                <a:latin typeface="Candara" panose="020E0502030303020204" pitchFamily="34" charset="0"/>
              </a:rPr>
              <a:t>22.5</a:t>
            </a:r>
          </a:p>
          <a:p>
            <a:pPr marL="742950" lvl="1" indent="-285750">
              <a:buFontTx/>
              <a:buChar char="-"/>
            </a:pPr>
            <a:r>
              <a:rPr lang="en-US" dirty="0">
                <a:latin typeface="Candara" panose="020E0502030303020204" pitchFamily="34" charset="0"/>
              </a:rPr>
              <a:t>30</a:t>
            </a:r>
          </a:p>
        </p:txBody>
      </p:sp>
      <p:pic>
        <p:nvPicPr>
          <p:cNvPr id="5" name="Picture 4">
            <a:extLst>
              <a:ext uri="{FF2B5EF4-FFF2-40B4-BE49-F238E27FC236}">
                <a16:creationId xmlns:a16="http://schemas.microsoft.com/office/drawing/2014/main" id="{C3D735E0-640A-9210-3B35-7760A8FA75D6}"/>
              </a:ext>
            </a:extLst>
          </p:cNvPr>
          <p:cNvPicPr>
            <a:picLocks noChangeAspect="1"/>
          </p:cNvPicPr>
          <p:nvPr/>
        </p:nvPicPr>
        <p:blipFill>
          <a:blip r:embed="rId3"/>
          <a:stretch>
            <a:fillRect/>
          </a:stretch>
        </p:blipFill>
        <p:spPr>
          <a:xfrm>
            <a:off x="436748" y="1474128"/>
            <a:ext cx="5659252" cy="1265240"/>
          </a:xfrm>
          <a:prstGeom prst="rect">
            <a:avLst/>
          </a:prstGeom>
        </p:spPr>
      </p:pic>
      <p:pic>
        <p:nvPicPr>
          <p:cNvPr id="7" name="Picture 6">
            <a:extLst>
              <a:ext uri="{FF2B5EF4-FFF2-40B4-BE49-F238E27FC236}">
                <a16:creationId xmlns:a16="http://schemas.microsoft.com/office/drawing/2014/main" id="{F28EF90F-1053-BF3C-FB1C-BE7F9E8326EA}"/>
              </a:ext>
            </a:extLst>
          </p:cNvPr>
          <p:cNvPicPr>
            <a:picLocks noChangeAspect="1"/>
          </p:cNvPicPr>
          <p:nvPr/>
        </p:nvPicPr>
        <p:blipFill>
          <a:blip r:embed="rId4"/>
          <a:stretch>
            <a:fillRect/>
          </a:stretch>
        </p:blipFill>
        <p:spPr>
          <a:xfrm>
            <a:off x="436748" y="3148139"/>
            <a:ext cx="5600349" cy="1183853"/>
          </a:xfrm>
          <a:prstGeom prst="rect">
            <a:avLst/>
          </a:prstGeom>
        </p:spPr>
      </p:pic>
      <p:pic>
        <p:nvPicPr>
          <p:cNvPr id="9" name="Picture 8">
            <a:extLst>
              <a:ext uri="{FF2B5EF4-FFF2-40B4-BE49-F238E27FC236}">
                <a16:creationId xmlns:a16="http://schemas.microsoft.com/office/drawing/2014/main" id="{9CC36FC1-760B-B98A-ACE3-11FE72E58781}"/>
              </a:ext>
            </a:extLst>
          </p:cNvPr>
          <p:cNvPicPr>
            <a:picLocks noChangeAspect="1"/>
          </p:cNvPicPr>
          <p:nvPr/>
        </p:nvPicPr>
        <p:blipFill>
          <a:blip r:embed="rId5"/>
          <a:stretch>
            <a:fillRect/>
          </a:stretch>
        </p:blipFill>
        <p:spPr>
          <a:xfrm>
            <a:off x="436748" y="4500593"/>
            <a:ext cx="5600349" cy="2082057"/>
          </a:xfrm>
          <a:prstGeom prst="rect">
            <a:avLst/>
          </a:prstGeom>
        </p:spPr>
      </p:pic>
      <p:sp>
        <p:nvSpPr>
          <p:cNvPr id="10" name="TextBox 9">
            <a:extLst>
              <a:ext uri="{FF2B5EF4-FFF2-40B4-BE49-F238E27FC236}">
                <a16:creationId xmlns:a16="http://schemas.microsoft.com/office/drawing/2014/main" id="{F978AB55-BC4A-AD18-1DC3-E3CFA6A05DB1}"/>
              </a:ext>
            </a:extLst>
          </p:cNvPr>
          <p:cNvSpPr txBox="1"/>
          <p:nvPr/>
        </p:nvSpPr>
        <p:spPr>
          <a:xfrm>
            <a:off x="6508610" y="3755970"/>
            <a:ext cx="4200029" cy="369332"/>
          </a:xfrm>
          <a:prstGeom prst="rect">
            <a:avLst/>
          </a:prstGeom>
          <a:noFill/>
        </p:spPr>
        <p:txBody>
          <a:bodyPr wrap="square" rtlCol="0">
            <a:spAutoFit/>
          </a:bodyPr>
          <a:lstStyle/>
          <a:p>
            <a:pPr marL="285750" indent="-285750">
              <a:buFontTx/>
              <a:buChar char="-"/>
            </a:pPr>
            <a:r>
              <a:rPr lang="en-US" dirty="0">
                <a:latin typeface="Candara" panose="020E0502030303020204" pitchFamily="34" charset="0"/>
              </a:rPr>
              <a:t>Median angle error </a:t>
            </a:r>
          </a:p>
        </p:txBody>
      </p:sp>
      <p:sp>
        <p:nvSpPr>
          <p:cNvPr id="11" name="TextBox 10">
            <a:extLst>
              <a:ext uri="{FF2B5EF4-FFF2-40B4-BE49-F238E27FC236}">
                <a16:creationId xmlns:a16="http://schemas.microsoft.com/office/drawing/2014/main" id="{C560B816-BDB5-57AF-09C8-FFD7788366B4}"/>
              </a:ext>
            </a:extLst>
          </p:cNvPr>
          <p:cNvSpPr txBox="1"/>
          <p:nvPr/>
        </p:nvSpPr>
        <p:spPr>
          <a:xfrm>
            <a:off x="6620370" y="1962323"/>
            <a:ext cx="4200029" cy="369332"/>
          </a:xfrm>
          <a:prstGeom prst="rect">
            <a:avLst/>
          </a:prstGeom>
          <a:noFill/>
        </p:spPr>
        <p:txBody>
          <a:bodyPr wrap="square" rtlCol="0">
            <a:spAutoFit/>
          </a:bodyPr>
          <a:lstStyle/>
          <a:p>
            <a:pPr marL="285750" indent="-285750">
              <a:buFontTx/>
              <a:buChar char="-"/>
            </a:pPr>
            <a:r>
              <a:rPr lang="en-US" dirty="0">
                <a:latin typeface="Candara" panose="020E0502030303020204" pitchFamily="34" charset="0"/>
              </a:rPr>
              <a:t>Average angle error</a:t>
            </a:r>
          </a:p>
        </p:txBody>
      </p:sp>
      <p:pic>
        <p:nvPicPr>
          <p:cNvPr id="4" name="Picture 2">
            <a:extLst>
              <a:ext uri="{FF2B5EF4-FFF2-40B4-BE49-F238E27FC236}">
                <a16:creationId xmlns:a16="http://schemas.microsoft.com/office/drawing/2014/main" id="{F8F7D9ED-7A2E-9144-6654-496B1FBD1444}"/>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600" t="4678" r="74557" b="74947"/>
          <a:stretch/>
        </p:blipFill>
        <p:spPr bwMode="auto">
          <a:xfrm>
            <a:off x="9285119" y="19706"/>
            <a:ext cx="2906881" cy="7277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46867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2D28881-75D6-8CF9-0BBB-C336D418A7DE}"/>
              </a:ext>
            </a:extLst>
          </p:cNvPr>
          <p:cNvSpPr txBox="1"/>
          <p:nvPr/>
        </p:nvSpPr>
        <p:spPr>
          <a:xfrm>
            <a:off x="7104703" y="5577200"/>
            <a:ext cx="4741592" cy="954107"/>
          </a:xfrm>
          <a:prstGeom prst="rect">
            <a:avLst/>
          </a:prstGeom>
          <a:noFill/>
        </p:spPr>
        <p:txBody>
          <a:bodyPr wrap="square" rtlCol="0">
            <a:spAutoFit/>
          </a:bodyPr>
          <a:lstStyle/>
          <a:p>
            <a:pPr marL="285750" indent="-285750">
              <a:buFontTx/>
              <a:buChar char="-"/>
            </a:pPr>
            <a:r>
              <a:rPr lang="en-US" altLang="zh-CN" sz="1400" dirty="0">
                <a:latin typeface="Candara" panose="020E0502030303020204" pitchFamily="34" charset="0"/>
              </a:rPr>
              <a:t>Use geometry information only (depth map/point cloud).</a:t>
            </a:r>
          </a:p>
          <a:p>
            <a:pPr marL="285750" indent="-285750">
              <a:buFontTx/>
              <a:buChar char="-"/>
            </a:pPr>
            <a:r>
              <a:rPr lang="en-US" altLang="zh-CN" sz="1400" dirty="0">
                <a:latin typeface="Candara" panose="020E0502030303020204" pitchFamily="34" charset="0"/>
              </a:rPr>
              <a:t>GCNN: gated convolution layer with skip connection</a:t>
            </a:r>
          </a:p>
          <a:p>
            <a:pPr marL="285750" indent="-285750">
              <a:buFontTx/>
              <a:buChar char="-"/>
            </a:pPr>
            <a:r>
              <a:rPr lang="en-US" altLang="zh-CN" sz="1400" dirty="0">
                <a:latin typeface="Candara" panose="020E0502030303020204" pitchFamily="34" charset="0"/>
              </a:rPr>
              <a:t>NOC: gated convolution layer without skip connection </a:t>
            </a:r>
          </a:p>
          <a:p>
            <a:pPr marL="285750" indent="-285750">
              <a:buFontTx/>
              <a:buChar char="-"/>
            </a:pPr>
            <a:r>
              <a:rPr lang="en-US" altLang="zh-CN" sz="1400" dirty="0">
                <a:latin typeface="Candara" panose="020E0502030303020204" pitchFamily="34" charset="0"/>
              </a:rPr>
              <a:t>CNN: standard convolution layer with skip connection</a:t>
            </a:r>
          </a:p>
        </p:txBody>
      </p:sp>
      <p:sp>
        <p:nvSpPr>
          <p:cNvPr id="5" name="TextBox 4">
            <a:extLst>
              <a:ext uri="{FF2B5EF4-FFF2-40B4-BE49-F238E27FC236}">
                <a16:creationId xmlns:a16="http://schemas.microsoft.com/office/drawing/2014/main" id="{9E6F0998-5D97-C72E-2252-ACAFB1AB98AC}"/>
              </a:ext>
            </a:extLst>
          </p:cNvPr>
          <p:cNvSpPr txBox="1"/>
          <p:nvPr/>
        </p:nvSpPr>
        <p:spPr>
          <a:xfrm>
            <a:off x="838200" y="886506"/>
            <a:ext cx="4420957" cy="584775"/>
          </a:xfrm>
          <a:prstGeom prst="rect">
            <a:avLst/>
          </a:prstGeom>
          <a:noFill/>
        </p:spPr>
        <p:txBody>
          <a:bodyPr wrap="square" rtlCol="0">
            <a:spAutoFit/>
          </a:bodyPr>
          <a:lstStyle/>
          <a:p>
            <a:r>
              <a:rPr lang="en-US" altLang="zh-CN" sz="3200" b="1" dirty="0">
                <a:latin typeface="Candara" panose="020E0502030303020204" pitchFamily="34" charset="0"/>
              </a:rPr>
              <a:t>GCNN Evaluation</a:t>
            </a:r>
          </a:p>
        </p:txBody>
      </p:sp>
      <p:graphicFrame>
        <p:nvGraphicFramePr>
          <p:cNvPr id="6" name="Table 6">
            <a:extLst>
              <a:ext uri="{FF2B5EF4-FFF2-40B4-BE49-F238E27FC236}">
                <a16:creationId xmlns:a16="http://schemas.microsoft.com/office/drawing/2014/main" id="{E3A36641-E9BD-AB6A-8FD4-FAFBEF3F0C0D}"/>
              </a:ext>
            </a:extLst>
          </p:cNvPr>
          <p:cNvGraphicFramePr>
            <a:graphicFrameLocks noGrp="1"/>
          </p:cNvGraphicFramePr>
          <p:nvPr>
            <p:extLst>
              <p:ext uri="{D42A27DB-BD31-4B8C-83A1-F6EECF244321}">
                <p14:modId xmlns:p14="http://schemas.microsoft.com/office/powerpoint/2010/main" val="2755854653"/>
              </p:ext>
            </p:extLst>
          </p:nvPr>
        </p:nvGraphicFramePr>
        <p:xfrm>
          <a:off x="1869045" y="2603620"/>
          <a:ext cx="8453910" cy="2106664"/>
        </p:xfrm>
        <a:graphic>
          <a:graphicData uri="http://schemas.openxmlformats.org/drawingml/2006/table">
            <a:tbl>
              <a:tblPr firstRow="1" bandRow="1">
                <a:tableStyleId>{5C22544A-7EE6-4342-B048-85BDC9FD1C3A}</a:tableStyleId>
              </a:tblPr>
              <a:tblGrid>
                <a:gridCol w="2817970">
                  <a:extLst>
                    <a:ext uri="{9D8B030D-6E8A-4147-A177-3AD203B41FA5}">
                      <a16:colId xmlns:a16="http://schemas.microsoft.com/office/drawing/2014/main" val="2565070214"/>
                    </a:ext>
                  </a:extLst>
                </a:gridCol>
                <a:gridCol w="2817970">
                  <a:extLst>
                    <a:ext uri="{9D8B030D-6E8A-4147-A177-3AD203B41FA5}">
                      <a16:colId xmlns:a16="http://schemas.microsoft.com/office/drawing/2014/main" val="108915883"/>
                    </a:ext>
                  </a:extLst>
                </a:gridCol>
                <a:gridCol w="2817970">
                  <a:extLst>
                    <a:ext uri="{9D8B030D-6E8A-4147-A177-3AD203B41FA5}">
                      <a16:colId xmlns:a16="http://schemas.microsoft.com/office/drawing/2014/main" val="1689056176"/>
                    </a:ext>
                  </a:extLst>
                </a:gridCol>
              </a:tblGrid>
              <a:tr h="526666">
                <a:tc>
                  <a:txBody>
                    <a:bodyPr/>
                    <a:lstStyle/>
                    <a:p>
                      <a:pPr algn="ctr"/>
                      <a:r>
                        <a:rPr lang="en-US" dirty="0"/>
                        <a:t>Model</a:t>
                      </a:r>
                    </a:p>
                  </a:txBody>
                  <a:tcPr/>
                </a:tc>
                <a:tc>
                  <a:txBody>
                    <a:bodyPr/>
                    <a:lstStyle/>
                    <a:p>
                      <a:pPr algn="ctr"/>
                      <a:r>
                        <a:rPr lang="en-US" dirty="0"/>
                        <a:t>Gated Convolution</a:t>
                      </a:r>
                    </a:p>
                  </a:txBody>
                  <a:tcPr/>
                </a:tc>
                <a:tc>
                  <a:txBody>
                    <a:bodyPr/>
                    <a:lstStyle/>
                    <a:p>
                      <a:pPr algn="ctr"/>
                      <a:r>
                        <a:rPr lang="en-US" dirty="0"/>
                        <a:t>Skip Connection</a:t>
                      </a:r>
                    </a:p>
                  </a:txBody>
                  <a:tcPr/>
                </a:tc>
                <a:extLst>
                  <a:ext uri="{0D108BD9-81ED-4DB2-BD59-A6C34878D82A}">
                    <a16:rowId xmlns:a16="http://schemas.microsoft.com/office/drawing/2014/main" val="3703150979"/>
                  </a:ext>
                </a:extLst>
              </a:tr>
              <a:tr h="526666">
                <a:tc>
                  <a:txBody>
                    <a:bodyPr/>
                    <a:lstStyle/>
                    <a:p>
                      <a:pPr algn="ctr"/>
                      <a:r>
                        <a:rPr lang="en-US" dirty="0"/>
                        <a:t>CNN</a:t>
                      </a:r>
                    </a:p>
                  </a:txBody>
                  <a:tcPr/>
                </a:tc>
                <a:tc>
                  <a:txBody>
                    <a:bodyPr/>
                    <a:lstStyle/>
                    <a:p>
                      <a:pPr algn="ctr"/>
                      <a:endParaRPr lang="en-US" dirty="0"/>
                    </a:p>
                  </a:txBody>
                  <a:tcPr/>
                </a:tc>
                <a:tc>
                  <a:txBody>
                    <a:bodyPr/>
                    <a:lstStyle/>
                    <a:p>
                      <a:pPr algn="ctr"/>
                      <a:endParaRPr lang="en-US"/>
                    </a:p>
                  </a:txBody>
                  <a:tcPr/>
                </a:tc>
                <a:extLst>
                  <a:ext uri="{0D108BD9-81ED-4DB2-BD59-A6C34878D82A}">
                    <a16:rowId xmlns:a16="http://schemas.microsoft.com/office/drawing/2014/main" val="2033695428"/>
                  </a:ext>
                </a:extLst>
              </a:tr>
              <a:tr h="526666">
                <a:tc>
                  <a:txBody>
                    <a:bodyPr/>
                    <a:lstStyle/>
                    <a:p>
                      <a:pPr algn="ctr"/>
                      <a:r>
                        <a:rPr lang="en-US" dirty="0"/>
                        <a:t>NOC</a:t>
                      </a:r>
                    </a:p>
                  </a:txBody>
                  <a:tcPr/>
                </a:tc>
                <a:tc>
                  <a:txBody>
                    <a:bodyPr/>
                    <a:lstStyle/>
                    <a:p>
                      <a:pPr algn="ctr"/>
                      <a:endParaRPr lang="en-US" dirty="0"/>
                    </a:p>
                  </a:txBody>
                  <a:tcPr/>
                </a:tc>
                <a:tc>
                  <a:txBody>
                    <a:bodyPr/>
                    <a:lstStyle/>
                    <a:p>
                      <a:pPr algn="ctr"/>
                      <a:endParaRPr lang="en-US" dirty="0"/>
                    </a:p>
                  </a:txBody>
                  <a:tcPr/>
                </a:tc>
                <a:extLst>
                  <a:ext uri="{0D108BD9-81ED-4DB2-BD59-A6C34878D82A}">
                    <a16:rowId xmlns:a16="http://schemas.microsoft.com/office/drawing/2014/main" val="2615488408"/>
                  </a:ext>
                </a:extLst>
              </a:tr>
              <a:tr h="526666">
                <a:tc>
                  <a:txBody>
                    <a:bodyPr/>
                    <a:lstStyle/>
                    <a:p>
                      <a:pPr algn="ctr"/>
                      <a:r>
                        <a:rPr lang="en-US" dirty="0"/>
                        <a:t>GCNN</a:t>
                      </a:r>
                    </a:p>
                  </a:txBody>
                  <a:tcPr/>
                </a:tc>
                <a:tc>
                  <a:txBody>
                    <a:bodyPr/>
                    <a:lstStyle/>
                    <a:p>
                      <a:pPr algn="ctr"/>
                      <a:endParaRPr lang="en-US"/>
                    </a:p>
                  </a:txBody>
                  <a:tcPr/>
                </a:tc>
                <a:tc>
                  <a:txBody>
                    <a:bodyPr/>
                    <a:lstStyle/>
                    <a:p>
                      <a:pPr algn="ctr"/>
                      <a:endParaRPr lang="en-US" dirty="0"/>
                    </a:p>
                  </a:txBody>
                  <a:tcPr/>
                </a:tc>
                <a:extLst>
                  <a:ext uri="{0D108BD9-81ED-4DB2-BD59-A6C34878D82A}">
                    <a16:rowId xmlns:a16="http://schemas.microsoft.com/office/drawing/2014/main" val="1539340727"/>
                  </a:ext>
                </a:extLst>
              </a:tr>
            </a:tbl>
          </a:graphicData>
        </a:graphic>
      </p:graphicFrame>
      <p:pic>
        <p:nvPicPr>
          <p:cNvPr id="8" name="Picture 7">
            <a:extLst>
              <a:ext uri="{FF2B5EF4-FFF2-40B4-BE49-F238E27FC236}">
                <a16:creationId xmlns:a16="http://schemas.microsoft.com/office/drawing/2014/main" id="{55FD817D-3748-735A-126D-3568E5B19E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40529" y="3143298"/>
            <a:ext cx="457200" cy="457200"/>
          </a:xfrm>
          <a:prstGeom prst="rect">
            <a:avLst/>
          </a:prstGeom>
        </p:spPr>
      </p:pic>
      <p:pic>
        <p:nvPicPr>
          <p:cNvPr id="9" name="Picture 8">
            <a:extLst>
              <a:ext uri="{FF2B5EF4-FFF2-40B4-BE49-F238E27FC236}">
                <a16:creationId xmlns:a16="http://schemas.microsoft.com/office/drawing/2014/main" id="{9889C688-9AB9-4371-5737-298B009EC0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47947" y="4253084"/>
            <a:ext cx="457200" cy="457200"/>
          </a:xfrm>
          <a:prstGeom prst="rect">
            <a:avLst/>
          </a:prstGeom>
        </p:spPr>
      </p:pic>
      <p:pic>
        <p:nvPicPr>
          <p:cNvPr id="10" name="Picture 9">
            <a:extLst>
              <a:ext uri="{FF2B5EF4-FFF2-40B4-BE49-F238E27FC236}">
                <a16:creationId xmlns:a16="http://schemas.microsoft.com/office/drawing/2014/main" id="{B8F4CF03-830D-2D35-EB66-FBE2AD06BC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47947" y="3656952"/>
            <a:ext cx="457200" cy="457200"/>
          </a:xfrm>
          <a:prstGeom prst="rect">
            <a:avLst/>
          </a:prstGeom>
        </p:spPr>
      </p:pic>
      <p:pic>
        <p:nvPicPr>
          <p:cNvPr id="11" name="Picture 10">
            <a:extLst>
              <a:ext uri="{FF2B5EF4-FFF2-40B4-BE49-F238E27FC236}">
                <a16:creationId xmlns:a16="http://schemas.microsoft.com/office/drawing/2014/main" id="{64A7A2EC-6837-9F64-B165-6CD87BA397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40529" y="4253084"/>
            <a:ext cx="457200" cy="457200"/>
          </a:xfrm>
          <a:prstGeom prst="rect">
            <a:avLst/>
          </a:prstGeom>
        </p:spPr>
      </p:pic>
      <p:pic>
        <p:nvPicPr>
          <p:cNvPr id="2" name="Picture 2">
            <a:extLst>
              <a:ext uri="{FF2B5EF4-FFF2-40B4-BE49-F238E27FC236}">
                <a16:creationId xmlns:a16="http://schemas.microsoft.com/office/drawing/2014/main" id="{B83A6481-CB8E-FE7A-6C52-A18D6759450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600" t="4678" r="74557" b="74947"/>
          <a:stretch/>
        </p:blipFill>
        <p:spPr bwMode="auto">
          <a:xfrm>
            <a:off x="0" y="6130211"/>
            <a:ext cx="2906881" cy="7277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78344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A01FA24-21EF-40BB-69A5-11C08A015EFA}"/>
              </a:ext>
            </a:extLst>
          </p:cNvPr>
          <p:cNvSpPr txBox="1"/>
          <p:nvPr/>
        </p:nvSpPr>
        <p:spPr>
          <a:xfrm>
            <a:off x="483551" y="480582"/>
            <a:ext cx="4420957" cy="584775"/>
          </a:xfrm>
          <a:prstGeom prst="rect">
            <a:avLst/>
          </a:prstGeom>
          <a:noFill/>
        </p:spPr>
        <p:txBody>
          <a:bodyPr wrap="square" rtlCol="0">
            <a:spAutoFit/>
          </a:bodyPr>
          <a:lstStyle/>
          <a:p>
            <a:r>
              <a:rPr lang="de-DE" altLang="zh-CN" sz="3200" b="1" dirty="0">
                <a:latin typeface="Candara" panose="020E0502030303020204" pitchFamily="34" charset="0"/>
              </a:rPr>
              <a:t>Evaluation </a:t>
            </a:r>
            <a:r>
              <a:rPr lang="de-DE" altLang="zh-CN" sz="3200" b="1" dirty="0" err="1">
                <a:latin typeface="Candara" panose="020E0502030303020204" pitchFamily="34" charset="0"/>
              </a:rPr>
              <a:t>Metrics</a:t>
            </a:r>
            <a:endParaRPr lang="en-US" sz="3200" dirty="0">
              <a:latin typeface="Candara" panose="020E0502030303020204" pitchFamily="34" charset="0"/>
            </a:endParaRPr>
          </a:p>
        </p:txBody>
      </p:sp>
      <p:pic>
        <p:nvPicPr>
          <p:cNvPr id="5" name="Picture 4">
            <a:extLst>
              <a:ext uri="{FF2B5EF4-FFF2-40B4-BE49-F238E27FC236}">
                <a16:creationId xmlns:a16="http://schemas.microsoft.com/office/drawing/2014/main" id="{C3D735E0-640A-9210-3B35-7760A8FA75D6}"/>
              </a:ext>
            </a:extLst>
          </p:cNvPr>
          <p:cNvPicPr>
            <a:picLocks noChangeAspect="1"/>
          </p:cNvPicPr>
          <p:nvPr/>
        </p:nvPicPr>
        <p:blipFill>
          <a:blip r:embed="rId3"/>
          <a:stretch>
            <a:fillRect/>
          </a:stretch>
        </p:blipFill>
        <p:spPr>
          <a:xfrm>
            <a:off x="329870" y="2047739"/>
            <a:ext cx="5659252" cy="1265240"/>
          </a:xfrm>
          <a:prstGeom prst="rect">
            <a:avLst/>
          </a:prstGeom>
        </p:spPr>
      </p:pic>
      <p:pic>
        <p:nvPicPr>
          <p:cNvPr id="7" name="Picture 6">
            <a:extLst>
              <a:ext uri="{FF2B5EF4-FFF2-40B4-BE49-F238E27FC236}">
                <a16:creationId xmlns:a16="http://schemas.microsoft.com/office/drawing/2014/main" id="{F28EF90F-1053-BF3C-FB1C-BE7F9E8326EA}"/>
              </a:ext>
            </a:extLst>
          </p:cNvPr>
          <p:cNvPicPr>
            <a:picLocks noChangeAspect="1"/>
          </p:cNvPicPr>
          <p:nvPr/>
        </p:nvPicPr>
        <p:blipFill>
          <a:blip r:embed="rId4"/>
          <a:stretch>
            <a:fillRect/>
          </a:stretch>
        </p:blipFill>
        <p:spPr>
          <a:xfrm>
            <a:off x="6392884" y="2129126"/>
            <a:ext cx="5600349" cy="1183853"/>
          </a:xfrm>
          <a:prstGeom prst="rect">
            <a:avLst/>
          </a:prstGeom>
        </p:spPr>
      </p:pic>
      <p:pic>
        <p:nvPicPr>
          <p:cNvPr id="4" name="Picture 2">
            <a:extLst>
              <a:ext uri="{FF2B5EF4-FFF2-40B4-BE49-F238E27FC236}">
                <a16:creationId xmlns:a16="http://schemas.microsoft.com/office/drawing/2014/main" id="{F8F7D9ED-7A2E-9144-6654-496B1FBD144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600" t="4678" r="74557" b="74947"/>
          <a:stretch/>
        </p:blipFill>
        <p:spPr bwMode="auto">
          <a:xfrm>
            <a:off x="9285119" y="19706"/>
            <a:ext cx="2906881" cy="72778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D560B0E8-3E7B-5ED5-99CB-0289E783B9D0}"/>
              </a:ext>
            </a:extLst>
          </p:cNvPr>
          <p:cNvPicPr>
            <a:picLocks noChangeAspect="1"/>
          </p:cNvPicPr>
          <p:nvPr/>
        </p:nvPicPr>
        <p:blipFill>
          <a:blip r:embed="rId6"/>
          <a:stretch>
            <a:fillRect/>
          </a:stretch>
        </p:blipFill>
        <p:spPr>
          <a:xfrm>
            <a:off x="222992" y="4378489"/>
            <a:ext cx="5600349" cy="2082057"/>
          </a:xfrm>
          <a:prstGeom prst="rect">
            <a:avLst/>
          </a:prstGeom>
        </p:spPr>
      </p:pic>
    </p:spTree>
    <p:extLst>
      <p:ext uri="{BB962C8B-B14F-4D97-AF65-F5344CB8AC3E}">
        <p14:creationId xmlns:p14="http://schemas.microsoft.com/office/powerpoint/2010/main" val="26085297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hart 4">
            <a:extLst>
              <a:ext uri="{FF2B5EF4-FFF2-40B4-BE49-F238E27FC236}">
                <a16:creationId xmlns:a16="http://schemas.microsoft.com/office/drawing/2014/main" id="{B75700BC-1133-74D8-22C0-8C1D3B07F6A5}"/>
              </a:ext>
            </a:extLst>
          </p:cNvPr>
          <p:cNvGraphicFramePr/>
          <p:nvPr>
            <p:extLst>
              <p:ext uri="{D42A27DB-BD31-4B8C-83A1-F6EECF244321}">
                <p14:modId xmlns:p14="http://schemas.microsoft.com/office/powerpoint/2010/main" val="1691236952"/>
              </p:ext>
            </p:extLst>
          </p:nvPr>
        </p:nvGraphicFramePr>
        <p:xfrm>
          <a:off x="345707" y="1280800"/>
          <a:ext cx="5040000" cy="3960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 name="Chart 1">
            <a:extLst>
              <a:ext uri="{FF2B5EF4-FFF2-40B4-BE49-F238E27FC236}">
                <a16:creationId xmlns:a16="http://schemas.microsoft.com/office/drawing/2014/main" id="{F7808D5A-B9CF-C35F-CD91-2E62FA5671C5}"/>
              </a:ext>
            </a:extLst>
          </p:cNvPr>
          <p:cNvGraphicFramePr/>
          <p:nvPr>
            <p:extLst>
              <p:ext uri="{D42A27DB-BD31-4B8C-83A1-F6EECF244321}">
                <p14:modId xmlns:p14="http://schemas.microsoft.com/office/powerpoint/2010/main" val="1756667518"/>
              </p:ext>
            </p:extLst>
          </p:nvPr>
        </p:nvGraphicFramePr>
        <p:xfrm>
          <a:off x="6518878" y="1264760"/>
          <a:ext cx="5040000" cy="3960000"/>
        </p:xfrm>
        <a:graphic>
          <a:graphicData uri="http://schemas.openxmlformats.org/drawingml/2006/chart">
            <c:chart xmlns:c="http://schemas.openxmlformats.org/drawingml/2006/chart" xmlns:r="http://schemas.openxmlformats.org/officeDocument/2006/relationships" r:id="rId4"/>
          </a:graphicData>
        </a:graphic>
      </p:graphicFrame>
      <p:sp>
        <p:nvSpPr>
          <p:cNvPr id="8" name="TextBox 7">
            <a:extLst>
              <a:ext uri="{FF2B5EF4-FFF2-40B4-BE49-F238E27FC236}">
                <a16:creationId xmlns:a16="http://schemas.microsoft.com/office/drawing/2014/main" id="{AEAFA705-DB87-F1CA-49D9-B1C436CE61B3}"/>
              </a:ext>
            </a:extLst>
          </p:cNvPr>
          <p:cNvSpPr txBox="1"/>
          <p:nvPr/>
        </p:nvSpPr>
        <p:spPr>
          <a:xfrm>
            <a:off x="483551" y="480582"/>
            <a:ext cx="4420957" cy="584775"/>
          </a:xfrm>
          <a:prstGeom prst="rect">
            <a:avLst/>
          </a:prstGeom>
          <a:noFill/>
        </p:spPr>
        <p:txBody>
          <a:bodyPr wrap="square" rtlCol="0">
            <a:spAutoFit/>
          </a:bodyPr>
          <a:lstStyle/>
          <a:p>
            <a:r>
              <a:rPr lang="de-DE" altLang="zh-CN" sz="3200" b="1" dirty="0">
                <a:latin typeface="Candara" panose="020E0502030303020204" pitchFamily="34" charset="0"/>
              </a:rPr>
              <a:t>GCNN </a:t>
            </a:r>
            <a:r>
              <a:rPr lang="de-DE" altLang="zh-CN" sz="3200" b="1" dirty="0" err="1">
                <a:latin typeface="Candara" panose="020E0502030303020204" pitchFamily="34" charset="0"/>
              </a:rPr>
              <a:t>evaluation</a:t>
            </a:r>
            <a:endParaRPr lang="de-DE" altLang="zh-CN" sz="3200" b="1" dirty="0">
              <a:latin typeface="Candara" panose="020E0502030303020204" pitchFamily="34" charset="0"/>
            </a:endParaRPr>
          </a:p>
        </p:txBody>
      </p:sp>
      <p:pic>
        <p:nvPicPr>
          <p:cNvPr id="3" name="Picture 2">
            <a:extLst>
              <a:ext uri="{FF2B5EF4-FFF2-40B4-BE49-F238E27FC236}">
                <a16:creationId xmlns:a16="http://schemas.microsoft.com/office/drawing/2014/main" id="{EB23E976-55B0-5CA8-2902-54F6AE6E2C4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600" t="4678" r="74557" b="74947"/>
          <a:stretch/>
        </p:blipFill>
        <p:spPr bwMode="auto">
          <a:xfrm>
            <a:off x="0" y="6130211"/>
            <a:ext cx="2906881" cy="72778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232C9CCF-1A43-CF13-06C7-30FF99F168C8}"/>
              </a:ext>
            </a:extLst>
          </p:cNvPr>
          <p:cNvSpPr txBox="1"/>
          <p:nvPr/>
        </p:nvSpPr>
        <p:spPr>
          <a:xfrm>
            <a:off x="5510152" y="2632863"/>
            <a:ext cx="768159" cy="400110"/>
          </a:xfrm>
          <a:prstGeom prst="rect">
            <a:avLst/>
          </a:prstGeom>
          <a:noFill/>
        </p:spPr>
        <p:txBody>
          <a:bodyPr wrap="none" rtlCol="0">
            <a:spAutoFit/>
          </a:bodyPr>
          <a:lstStyle/>
          <a:p>
            <a:r>
              <a:rPr lang="de-DE" sz="2000" dirty="0">
                <a:solidFill>
                  <a:srgbClr val="00B050"/>
                </a:solidFill>
              </a:rPr>
              <a:t>10.42</a:t>
            </a:r>
            <a:endParaRPr lang="en-US" sz="2000" dirty="0">
              <a:solidFill>
                <a:srgbClr val="00B050"/>
              </a:solidFill>
            </a:endParaRPr>
          </a:p>
        </p:txBody>
      </p:sp>
      <p:sp>
        <p:nvSpPr>
          <p:cNvPr id="7" name="TextBox 6">
            <a:extLst>
              <a:ext uri="{FF2B5EF4-FFF2-40B4-BE49-F238E27FC236}">
                <a16:creationId xmlns:a16="http://schemas.microsoft.com/office/drawing/2014/main" id="{C900B163-B491-8C96-B9A5-D2FC9057491F}"/>
              </a:ext>
            </a:extLst>
          </p:cNvPr>
          <p:cNvSpPr txBox="1"/>
          <p:nvPr/>
        </p:nvSpPr>
        <p:spPr>
          <a:xfrm>
            <a:off x="5529611" y="2131705"/>
            <a:ext cx="768159" cy="400110"/>
          </a:xfrm>
          <a:prstGeom prst="rect">
            <a:avLst/>
          </a:prstGeom>
          <a:noFill/>
        </p:spPr>
        <p:txBody>
          <a:bodyPr wrap="none" rtlCol="0">
            <a:spAutoFit/>
          </a:bodyPr>
          <a:lstStyle/>
          <a:p>
            <a:r>
              <a:rPr lang="de-DE" sz="2000" dirty="0">
                <a:solidFill>
                  <a:srgbClr val="FFC000"/>
                </a:solidFill>
              </a:rPr>
              <a:t>13.34</a:t>
            </a:r>
            <a:endParaRPr lang="en-US" sz="2000" dirty="0">
              <a:solidFill>
                <a:srgbClr val="FFC000"/>
              </a:solidFill>
            </a:endParaRPr>
          </a:p>
        </p:txBody>
      </p:sp>
      <p:sp>
        <p:nvSpPr>
          <p:cNvPr id="9" name="TextBox 8">
            <a:extLst>
              <a:ext uri="{FF2B5EF4-FFF2-40B4-BE49-F238E27FC236}">
                <a16:creationId xmlns:a16="http://schemas.microsoft.com/office/drawing/2014/main" id="{BDF3050F-E258-0B7F-B6FA-539434686A82}"/>
              </a:ext>
            </a:extLst>
          </p:cNvPr>
          <p:cNvSpPr txBox="1"/>
          <p:nvPr/>
        </p:nvSpPr>
        <p:spPr>
          <a:xfrm>
            <a:off x="5519881" y="1634630"/>
            <a:ext cx="768159" cy="400110"/>
          </a:xfrm>
          <a:prstGeom prst="rect">
            <a:avLst/>
          </a:prstGeom>
          <a:noFill/>
        </p:spPr>
        <p:txBody>
          <a:bodyPr wrap="none" rtlCol="0">
            <a:spAutoFit/>
          </a:bodyPr>
          <a:lstStyle/>
          <a:p>
            <a:r>
              <a:rPr lang="de-DE" sz="2000" dirty="0">
                <a:solidFill>
                  <a:srgbClr val="FF0000"/>
                </a:solidFill>
              </a:rPr>
              <a:t>14.54</a:t>
            </a:r>
            <a:endParaRPr lang="en-US" sz="2000" dirty="0">
              <a:solidFill>
                <a:srgbClr val="FF0000"/>
              </a:solidFill>
            </a:endParaRPr>
          </a:p>
        </p:txBody>
      </p:sp>
      <p:graphicFrame>
        <p:nvGraphicFramePr>
          <p:cNvPr id="10" name="Table 10">
            <a:extLst>
              <a:ext uri="{FF2B5EF4-FFF2-40B4-BE49-F238E27FC236}">
                <a16:creationId xmlns:a16="http://schemas.microsoft.com/office/drawing/2014/main" id="{1B8F3930-95C1-BFB1-56BD-44B2DA83D8DB}"/>
              </a:ext>
            </a:extLst>
          </p:cNvPr>
          <p:cNvGraphicFramePr>
            <a:graphicFrameLocks noGrp="1"/>
          </p:cNvGraphicFramePr>
          <p:nvPr>
            <p:extLst>
              <p:ext uri="{D42A27DB-BD31-4B8C-83A1-F6EECF244321}">
                <p14:modId xmlns:p14="http://schemas.microsoft.com/office/powerpoint/2010/main" val="242819187"/>
              </p:ext>
            </p:extLst>
          </p:nvPr>
        </p:nvGraphicFramePr>
        <p:xfrm>
          <a:off x="2962368" y="5287805"/>
          <a:ext cx="2807417" cy="1483360"/>
        </p:xfrm>
        <a:graphic>
          <a:graphicData uri="http://schemas.openxmlformats.org/drawingml/2006/table">
            <a:tbl>
              <a:tblPr firstRow="1" bandRow="1">
                <a:tableStyleId>{5C22544A-7EE6-4342-B048-85BDC9FD1C3A}</a:tableStyleId>
              </a:tblPr>
              <a:tblGrid>
                <a:gridCol w="931116">
                  <a:extLst>
                    <a:ext uri="{9D8B030D-6E8A-4147-A177-3AD203B41FA5}">
                      <a16:colId xmlns:a16="http://schemas.microsoft.com/office/drawing/2014/main" val="3732442369"/>
                    </a:ext>
                  </a:extLst>
                </a:gridCol>
                <a:gridCol w="961901">
                  <a:extLst>
                    <a:ext uri="{9D8B030D-6E8A-4147-A177-3AD203B41FA5}">
                      <a16:colId xmlns:a16="http://schemas.microsoft.com/office/drawing/2014/main" val="3928751422"/>
                    </a:ext>
                  </a:extLst>
                </a:gridCol>
                <a:gridCol w="914400">
                  <a:extLst>
                    <a:ext uri="{9D8B030D-6E8A-4147-A177-3AD203B41FA5}">
                      <a16:colId xmlns:a16="http://schemas.microsoft.com/office/drawing/2014/main" val="504486085"/>
                    </a:ext>
                  </a:extLst>
                </a:gridCol>
              </a:tblGrid>
              <a:tr h="370840">
                <a:tc>
                  <a:txBody>
                    <a:bodyPr/>
                    <a:lstStyle/>
                    <a:p>
                      <a:r>
                        <a:rPr lang="de-DE" dirty="0"/>
                        <a:t>Model</a:t>
                      </a:r>
                      <a:endParaRPr lang="en-US" dirty="0"/>
                    </a:p>
                  </a:txBody>
                  <a:tcPr/>
                </a:tc>
                <a:tc>
                  <a:txBody>
                    <a:bodyPr/>
                    <a:lstStyle/>
                    <a:p>
                      <a:r>
                        <a:rPr lang="de-DE" dirty="0"/>
                        <a:t>Average</a:t>
                      </a:r>
                      <a:endParaRPr lang="en-US" dirty="0"/>
                    </a:p>
                  </a:txBody>
                  <a:tcPr/>
                </a:tc>
                <a:tc>
                  <a:txBody>
                    <a:bodyPr/>
                    <a:lstStyle/>
                    <a:p>
                      <a:r>
                        <a:rPr lang="de-DE" dirty="0" err="1"/>
                        <a:t>Percent</a:t>
                      </a:r>
                      <a:endParaRPr lang="en-US" dirty="0"/>
                    </a:p>
                  </a:txBody>
                  <a:tcPr/>
                </a:tc>
                <a:extLst>
                  <a:ext uri="{0D108BD9-81ED-4DB2-BD59-A6C34878D82A}">
                    <a16:rowId xmlns:a16="http://schemas.microsoft.com/office/drawing/2014/main" val="3748473512"/>
                  </a:ext>
                </a:extLst>
              </a:tr>
              <a:tr h="370840">
                <a:tc>
                  <a:txBody>
                    <a:bodyPr/>
                    <a:lstStyle/>
                    <a:p>
                      <a:r>
                        <a:rPr lang="de-DE" dirty="0"/>
                        <a:t>CNN</a:t>
                      </a:r>
                      <a:endParaRPr lang="en-US" dirty="0"/>
                    </a:p>
                  </a:txBody>
                  <a:tcPr/>
                </a:tc>
                <a:tc>
                  <a:txBody>
                    <a:bodyPr/>
                    <a:lstStyle/>
                    <a:p>
                      <a:r>
                        <a:rPr lang="de-DE" dirty="0"/>
                        <a:t>14.54</a:t>
                      </a:r>
                      <a:endParaRPr lang="en-US" dirty="0"/>
                    </a:p>
                  </a:txBody>
                  <a:tcPr/>
                </a:tc>
                <a:tc>
                  <a:txBody>
                    <a:bodyPr/>
                    <a:lstStyle/>
                    <a:p>
                      <a:r>
                        <a:rPr lang="de-DE" dirty="0"/>
                        <a:t>-</a:t>
                      </a:r>
                      <a:endParaRPr lang="en-US" dirty="0"/>
                    </a:p>
                  </a:txBody>
                  <a:tcPr/>
                </a:tc>
                <a:extLst>
                  <a:ext uri="{0D108BD9-81ED-4DB2-BD59-A6C34878D82A}">
                    <a16:rowId xmlns:a16="http://schemas.microsoft.com/office/drawing/2014/main" val="2318583746"/>
                  </a:ext>
                </a:extLst>
              </a:tr>
              <a:tr h="370840">
                <a:tc>
                  <a:txBody>
                    <a:bodyPr/>
                    <a:lstStyle/>
                    <a:p>
                      <a:r>
                        <a:rPr lang="de-DE" dirty="0"/>
                        <a:t>NOC</a:t>
                      </a:r>
                      <a:endParaRPr lang="en-US" dirty="0"/>
                    </a:p>
                  </a:txBody>
                  <a:tcPr/>
                </a:tc>
                <a:tc>
                  <a:txBody>
                    <a:bodyPr/>
                    <a:lstStyle/>
                    <a:p>
                      <a:r>
                        <a:rPr lang="de-DE" dirty="0"/>
                        <a:t>13.34</a:t>
                      </a:r>
                      <a:endParaRPr lang="en-US" dirty="0"/>
                    </a:p>
                  </a:txBody>
                  <a:tcPr/>
                </a:tc>
                <a:tc>
                  <a:txBody>
                    <a:bodyPr/>
                    <a:lstStyle/>
                    <a:p>
                      <a:r>
                        <a:rPr lang="de-DE" dirty="0"/>
                        <a:t>8.25%</a:t>
                      </a:r>
                      <a:endParaRPr lang="en-US" dirty="0"/>
                    </a:p>
                  </a:txBody>
                  <a:tcPr/>
                </a:tc>
                <a:extLst>
                  <a:ext uri="{0D108BD9-81ED-4DB2-BD59-A6C34878D82A}">
                    <a16:rowId xmlns:a16="http://schemas.microsoft.com/office/drawing/2014/main" val="522234089"/>
                  </a:ext>
                </a:extLst>
              </a:tr>
              <a:tr h="370840">
                <a:tc>
                  <a:txBody>
                    <a:bodyPr/>
                    <a:lstStyle/>
                    <a:p>
                      <a:r>
                        <a:rPr lang="de-DE" dirty="0"/>
                        <a:t>GCNN</a:t>
                      </a:r>
                      <a:endParaRPr lang="en-US" dirty="0"/>
                    </a:p>
                  </a:txBody>
                  <a:tcPr/>
                </a:tc>
                <a:tc>
                  <a:txBody>
                    <a:bodyPr/>
                    <a:lstStyle/>
                    <a:p>
                      <a:r>
                        <a:rPr lang="de-DE" dirty="0"/>
                        <a:t>10.42</a:t>
                      </a:r>
                      <a:endParaRPr lang="en-US" dirty="0"/>
                    </a:p>
                  </a:txBody>
                  <a:tcPr/>
                </a:tc>
                <a:tc>
                  <a:txBody>
                    <a:bodyPr/>
                    <a:lstStyle/>
                    <a:p>
                      <a:r>
                        <a:rPr lang="de-DE" dirty="0"/>
                        <a:t>28.34%</a:t>
                      </a:r>
                      <a:endParaRPr lang="en-US" dirty="0"/>
                    </a:p>
                  </a:txBody>
                  <a:tcPr/>
                </a:tc>
                <a:extLst>
                  <a:ext uri="{0D108BD9-81ED-4DB2-BD59-A6C34878D82A}">
                    <a16:rowId xmlns:a16="http://schemas.microsoft.com/office/drawing/2014/main" val="608882242"/>
                  </a:ext>
                </a:extLst>
              </a:tr>
            </a:tbl>
          </a:graphicData>
        </a:graphic>
      </p:graphicFrame>
      <p:graphicFrame>
        <p:nvGraphicFramePr>
          <p:cNvPr id="11" name="Table 10">
            <a:extLst>
              <a:ext uri="{FF2B5EF4-FFF2-40B4-BE49-F238E27FC236}">
                <a16:creationId xmlns:a16="http://schemas.microsoft.com/office/drawing/2014/main" id="{D3525AD9-C95D-A252-B285-37718D98BA13}"/>
              </a:ext>
            </a:extLst>
          </p:cNvPr>
          <p:cNvGraphicFramePr>
            <a:graphicFrameLocks noGrp="1"/>
          </p:cNvGraphicFramePr>
          <p:nvPr>
            <p:extLst>
              <p:ext uri="{D42A27DB-BD31-4B8C-83A1-F6EECF244321}">
                <p14:modId xmlns:p14="http://schemas.microsoft.com/office/powerpoint/2010/main" val="2209955305"/>
              </p:ext>
            </p:extLst>
          </p:nvPr>
        </p:nvGraphicFramePr>
        <p:xfrm>
          <a:off x="9038878" y="5313799"/>
          <a:ext cx="2807417" cy="1483360"/>
        </p:xfrm>
        <a:graphic>
          <a:graphicData uri="http://schemas.openxmlformats.org/drawingml/2006/table">
            <a:tbl>
              <a:tblPr firstRow="1" bandRow="1">
                <a:tableStyleId>{5C22544A-7EE6-4342-B048-85BDC9FD1C3A}</a:tableStyleId>
              </a:tblPr>
              <a:tblGrid>
                <a:gridCol w="931116">
                  <a:extLst>
                    <a:ext uri="{9D8B030D-6E8A-4147-A177-3AD203B41FA5}">
                      <a16:colId xmlns:a16="http://schemas.microsoft.com/office/drawing/2014/main" val="3732442369"/>
                    </a:ext>
                  </a:extLst>
                </a:gridCol>
                <a:gridCol w="961901">
                  <a:extLst>
                    <a:ext uri="{9D8B030D-6E8A-4147-A177-3AD203B41FA5}">
                      <a16:colId xmlns:a16="http://schemas.microsoft.com/office/drawing/2014/main" val="3928751422"/>
                    </a:ext>
                  </a:extLst>
                </a:gridCol>
                <a:gridCol w="914400">
                  <a:extLst>
                    <a:ext uri="{9D8B030D-6E8A-4147-A177-3AD203B41FA5}">
                      <a16:colId xmlns:a16="http://schemas.microsoft.com/office/drawing/2014/main" val="504486085"/>
                    </a:ext>
                  </a:extLst>
                </a:gridCol>
              </a:tblGrid>
              <a:tr h="370840">
                <a:tc>
                  <a:txBody>
                    <a:bodyPr/>
                    <a:lstStyle/>
                    <a:p>
                      <a:r>
                        <a:rPr lang="de-DE" dirty="0"/>
                        <a:t>Model</a:t>
                      </a:r>
                      <a:endParaRPr lang="en-US" dirty="0"/>
                    </a:p>
                  </a:txBody>
                  <a:tcPr/>
                </a:tc>
                <a:tc>
                  <a:txBody>
                    <a:bodyPr/>
                    <a:lstStyle/>
                    <a:p>
                      <a:r>
                        <a:rPr lang="de-DE" dirty="0"/>
                        <a:t>Average</a:t>
                      </a:r>
                      <a:endParaRPr lang="en-US" dirty="0"/>
                    </a:p>
                  </a:txBody>
                  <a:tcPr/>
                </a:tc>
                <a:tc>
                  <a:txBody>
                    <a:bodyPr/>
                    <a:lstStyle/>
                    <a:p>
                      <a:r>
                        <a:rPr lang="de-DE" dirty="0" err="1"/>
                        <a:t>Percent</a:t>
                      </a:r>
                      <a:endParaRPr lang="en-US" dirty="0"/>
                    </a:p>
                  </a:txBody>
                  <a:tcPr/>
                </a:tc>
                <a:extLst>
                  <a:ext uri="{0D108BD9-81ED-4DB2-BD59-A6C34878D82A}">
                    <a16:rowId xmlns:a16="http://schemas.microsoft.com/office/drawing/2014/main" val="3748473512"/>
                  </a:ext>
                </a:extLst>
              </a:tr>
              <a:tr h="370840">
                <a:tc>
                  <a:txBody>
                    <a:bodyPr/>
                    <a:lstStyle/>
                    <a:p>
                      <a:r>
                        <a:rPr lang="de-DE" dirty="0"/>
                        <a:t>CNN</a:t>
                      </a:r>
                      <a:endParaRPr lang="en-US" dirty="0"/>
                    </a:p>
                  </a:txBody>
                  <a:tcPr/>
                </a:tc>
                <a:tc>
                  <a:txBody>
                    <a:bodyPr/>
                    <a:lstStyle/>
                    <a:p>
                      <a:r>
                        <a:rPr lang="de-DE" dirty="0"/>
                        <a:t>11.23</a:t>
                      </a:r>
                      <a:endParaRPr lang="en-US" dirty="0"/>
                    </a:p>
                  </a:txBody>
                  <a:tcPr/>
                </a:tc>
                <a:tc>
                  <a:txBody>
                    <a:bodyPr/>
                    <a:lstStyle/>
                    <a:p>
                      <a:r>
                        <a:rPr lang="de-DE" dirty="0"/>
                        <a:t> -</a:t>
                      </a:r>
                      <a:endParaRPr lang="en-US" dirty="0"/>
                    </a:p>
                  </a:txBody>
                  <a:tcPr/>
                </a:tc>
                <a:extLst>
                  <a:ext uri="{0D108BD9-81ED-4DB2-BD59-A6C34878D82A}">
                    <a16:rowId xmlns:a16="http://schemas.microsoft.com/office/drawing/2014/main" val="2318583746"/>
                  </a:ext>
                </a:extLst>
              </a:tr>
              <a:tr h="370840">
                <a:tc>
                  <a:txBody>
                    <a:bodyPr/>
                    <a:lstStyle/>
                    <a:p>
                      <a:r>
                        <a:rPr lang="de-DE" dirty="0"/>
                        <a:t>NOC</a:t>
                      </a:r>
                      <a:endParaRPr lang="en-US" dirty="0"/>
                    </a:p>
                  </a:txBody>
                  <a:tcPr/>
                </a:tc>
                <a:tc>
                  <a:txBody>
                    <a:bodyPr/>
                    <a:lstStyle/>
                    <a:p>
                      <a:r>
                        <a:rPr lang="de-DE" dirty="0"/>
                        <a:t>9.08</a:t>
                      </a:r>
                      <a:endParaRPr lang="en-US" dirty="0"/>
                    </a:p>
                  </a:txBody>
                  <a:tcPr/>
                </a:tc>
                <a:tc>
                  <a:txBody>
                    <a:bodyPr/>
                    <a:lstStyle/>
                    <a:p>
                      <a:r>
                        <a:rPr lang="de-DE" dirty="0"/>
                        <a:t>19,15%</a:t>
                      </a:r>
                      <a:endParaRPr lang="en-US" dirty="0"/>
                    </a:p>
                  </a:txBody>
                  <a:tcPr/>
                </a:tc>
                <a:extLst>
                  <a:ext uri="{0D108BD9-81ED-4DB2-BD59-A6C34878D82A}">
                    <a16:rowId xmlns:a16="http://schemas.microsoft.com/office/drawing/2014/main" val="522234089"/>
                  </a:ext>
                </a:extLst>
              </a:tr>
              <a:tr h="370840">
                <a:tc>
                  <a:txBody>
                    <a:bodyPr/>
                    <a:lstStyle/>
                    <a:p>
                      <a:r>
                        <a:rPr lang="de-DE" dirty="0"/>
                        <a:t>GCNN</a:t>
                      </a:r>
                      <a:endParaRPr lang="en-US" dirty="0"/>
                    </a:p>
                  </a:txBody>
                  <a:tcPr/>
                </a:tc>
                <a:tc>
                  <a:txBody>
                    <a:bodyPr/>
                    <a:lstStyle/>
                    <a:p>
                      <a:r>
                        <a:rPr lang="de-DE" dirty="0"/>
                        <a:t>6.68</a:t>
                      </a:r>
                      <a:endParaRPr lang="en-US" dirty="0"/>
                    </a:p>
                  </a:txBody>
                  <a:tcPr/>
                </a:tc>
                <a:tc>
                  <a:txBody>
                    <a:bodyPr/>
                    <a:lstStyle/>
                    <a:p>
                      <a:r>
                        <a:rPr lang="de-DE" dirty="0"/>
                        <a:t>40.52%</a:t>
                      </a:r>
                      <a:endParaRPr lang="en-US" dirty="0"/>
                    </a:p>
                  </a:txBody>
                  <a:tcPr/>
                </a:tc>
                <a:extLst>
                  <a:ext uri="{0D108BD9-81ED-4DB2-BD59-A6C34878D82A}">
                    <a16:rowId xmlns:a16="http://schemas.microsoft.com/office/drawing/2014/main" val="608882242"/>
                  </a:ext>
                </a:extLst>
              </a:tr>
            </a:tbl>
          </a:graphicData>
        </a:graphic>
      </p:graphicFrame>
      <p:sp>
        <p:nvSpPr>
          <p:cNvPr id="12" name="TextBox 11">
            <a:extLst>
              <a:ext uri="{FF2B5EF4-FFF2-40B4-BE49-F238E27FC236}">
                <a16:creationId xmlns:a16="http://schemas.microsoft.com/office/drawing/2014/main" id="{305267BE-8462-2E59-9DF0-D83E97FD7799}"/>
              </a:ext>
            </a:extLst>
          </p:cNvPr>
          <p:cNvSpPr txBox="1"/>
          <p:nvPr/>
        </p:nvSpPr>
        <p:spPr>
          <a:xfrm>
            <a:off x="11462213" y="1731595"/>
            <a:ext cx="768159" cy="400110"/>
          </a:xfrm>
          <a:prstGeom prst="rect">
            <a:avLst/>
          </a:prstGeom>
          <a:noFill/>
        </p:spPr>
        <p:txBody>
          <a:bodyPr wrap="none" rtlCol="0">
            <a:spAutoFit/>
          </a:bodyPr>
          <a:lstStyle/>
          <a:p>
            <a:r>
              <a:rPr lang="de-DE" sz="2000" dirty="0">
                <a:solidFill>
                  <a:srgbClr val="FF0000"/>
                </a:solidFill>
              </a:rPr>
              <a:t>11.23</a:t>
            </a:r>
            <a:endParaRPr lang="en-US" sz="2000" dirty="0">
              <a:solidFill>
                <a:srgbClr val="FF0000"/>
              </a:solidFill>
            </a:endParaRPr>
          </a:p>
        </p:txBody>
      </p:sp>
      <p:sp>
        <p:nvSpPr>
          <p:cNvPr id="15" name="TextBox 14">
            <a:extLst>
              <a:ext uri="{FF2B5EF4-FFF2-40B4-BE49-F238E27FC236}">
                <a16:creationId xmlns:a16="http://schemas.microsoft.com/office/drawing/2014/main" id="{3B0A0DA2-E25A-2BC2-344E-8AF54AE22CA2}"/>
              </a:ext>
            </a:extLst>
          </p:cNvPr>
          <p:cNvSpPr txBox="1"/>
          <p:nvPr/>
        </p:nvSpPr>
        <p:spPr>
          <a:xfrm>
            <a:off x="11480287" y="2272061"/>
            <a:ext cx="638316" cy="400110"/>
          </a:xfrm>
          <a:prstGeom prst="rect">
            <a:avLst/>
          </a:prstGeom>
          <a:noFill/>
        </p:spPr>
        <p:txBody>
          <a:bodyPr wrap="none" rtlCol="0">
            <a:spAutoFit/>
          </a:bodyPr>
          <a:lstStyle/>
          <a:p>
            <a:r>
              <a:rPr lang="de-DE" sz="2000" dirty="0">
                <a:solidFill>
                  <a:srgbClr val="FFC000"/>
                </a:solidFill>
              </a:rPr>
              <a:t>9.08</a:t>
            </a:r>
            <a:endParaRPr lang="en-US" sz="2000" dirty="0">
              <a:solidFill>
                <a:srgbClr val="FFC000"/>
              </a:solidFill>
            </a:endParaRPr>
          </a:p>
        </p:txBody>
      </p:sp>
      <p:sp>
        <p:nvSpPr>
          <p:cNvPr id="18" name="TextBox 17">
            <a:extLst>
              <a:ext uri="{FF2B5EF4-FFF2-40B4-BE49-F238E27FC236}">
                <a16:creationId xmlns:a16="http://schemas.microsoft.com/office/drawing/2014/main" id="{A0AAAF7A-8FA9-1414-947B-04EAB62A145F}"/>
              </a:ext>
            </a:extLst>
          </p:cNvPr>
          <p:cNvSpPr txBox="1"/>
          <p:nvPr/>
        </p:nvSpPr>
        <p:spPr>
          <a:xfrm>
            <a:off x="11460828" y="2828004"/>
            <a:ext cx="638316" cy="400110"/>
          </a:xfrm>
          <a:prstGeom prst="rect">
            <a:avLst/>
          </a:prstGeom>
          <a:noFill/>
        </p:spPr>
        <p:txBody>
          <a:bodyPr wrap="none" rtlCol="0">
            <a:spAutoFit/>
          </a:bodyPr>
          <a:lstStyle/>
          <a:p>
            <a:r>
              <a:rPr lang="de-DE" sz="2000" dirty="0">
                <a:solidFill>
                  <a:srgbClr val="00B050"/>
                </a:solidFill>
              </a:rPr>
              <a:t>6.68</a:t>
            </a:r>
            <a:endParaRPr lang="en-US" sz="2000" dirty="0">
              <a:solidFill>
                <a:srgbClr val="00B050"/>
              </a:solidFill>
            </a:endParaRPr>
          </a:p>
        </p:txBody>
      </p:sp>
      <p:sp>
        <p:nvSpPr>
          <p:cNvPr id="4" name="TextBox 3">
            <a:extLst>
              <a:ext uri="{FF2B5EF4-FFF2-40B4-BE49-F238E27FC236}">
                <a16:creationId xmlns:a16="http://schemas.microsoft.com/office/drawing/2014/main" id="{58BC1A4F-2DFF-043A-B401-A6EDAC2D248F}"/>
              </a:ext>
            </a:extLst>
          </p:cNvPr>
          <p:cNvSpPr txBox="1"/>
          <p:nvPr/>
        </p:nvSpPr>
        <p:spPr>
          <a:xfrm>
            <a:off x="10042482" y="0"/>
            <a:ext cx="2149518" cy="369332"/>
          </a:xfrm>
          <a:prstGeom prst="rect">
            <a:avLst/>
          </a:prstGeom>
          <a:noFill/>
        </p:spPr>
        <p:txBody>
          <a:bodyPr wrap="square" rtlCol="0">
            <a:spAutoFit/>
          </a:bodyPr>
          <a:lstStyle/>
          <a:p>
            <a:pPr algn="r"/>
            <a:r>
              <a:rPr lang="de-DE" dirty="0">
                <a:solidFill>
                  <a:schemeClr val="bg1">
                    <a:lumMod val="65000"/>
                  </a:schemeClr>
                </a:solidFill>
                <a:latin typeface="Candara" panose="020E0502030303020204" pitchFamily="34" charset="0"/>
              </a:rPr>
              <a:t>Resolution: 128x128 </a:t>
            </a:r>
            <a:endParaRPr lang="en-US" dirty="0">
              <a:solidFill>
                <a:schemeClr val="bg1">
                  <a:lumMod val="65000"/>
                </a:schemeClr>
              </a:solidFill>
              <a:latin typeface="Candara" panose="020E0502030303020204" pitchFamily="34" charset="0"/>
            </a:endParaRPr>
          </a:p>
        </p:txBody>
      </p:sp>
    </p:spTree>
    <p:extLst>
      <p:ext uri="{BB962C8B-B14F-4D97-AF65-F5344CB8AC3E}">
        <p14:creationId xmlns:p14="http://schemas.microsoft.com/office/powerpoint/2010/main" val="16913095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Chart 2">
            <a:extLst>
              <a:ext uri="{FF2B5EF4-FFF2-40B4-BE49-F238E27FC236}">
                <a16:creationId xmlns:a16="http://schemas.microsoft.com/office/drawing/2014/main" id="{DDA57844-9459-78FF-7AEA-9EB86D5D0AE8}"/>
              </a:ext>
            </a:extLst>
          </p:cNvPr>
          <p:cNvGraphicFramePr/>
          <p:nvPr>
            <p:extLst>
              <p:ext uri="{D42A27DB-BD31-4B8C-83A1-F6EECF244321}">
                <p14:modId xmlns:p14="http://schemas.microsoft.com/office/powerpoint/2010/main" val="1824454268"/>
              </p:ext>
            </p:extLst>
          </p:nvPr>
        </p:nvGraphicFramePr>
        <p:xfrm>
          <a:off x="625663" y="542828"/>
          <a:ext cx="5040000" cy="2880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4" name="Chart 3">
            <a:extLst>
              <a:ext uri="{FF2B5EF4-FFF2-40B4-BE49-F238E27FC236}">
                <a16:creationId xmlns:a16="http://schemas.microsoft.com/office/drawing/2014/main" id="{4BE96A3C-9C35-644D-3713-E83CC1967262}"/>
              </a:ext>
            </a:extLst>
          </p:cNvPr>
          <p:cNvGraphicFramePr/>
          <p:nvPr>
            <p:extLst>
              <p:ext uri="{D42A27DB-BD31-4B8C-83A1-F6EECF244321}">
                <p14:modId xmlns:p14="http://schemas.microsoft.com/office/powerpoint/2010/main" val="1431460029"/>
              </p:ext>
            </p:extLst>
          </p:nvPr>
        </p:nvGraphicFramePr>
        <p:xfrm>
          <a:off x="625663" y="3592286"/>
          <a:ext cx="5040000" cy="28800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6" name="Chart 5">
            <a:extLst>
              <a:ext uri="{FF2B5EF4-FFF2-40B4-BE49-F238E27FC236}">
                <a16:creationId xmlns:a16="http://schemas.microsoft.com/office/drawing/2014/main" id="{961F27C9-0970-FCD9-BBC9-81CE81F422E6}"/>
              </a:ext>
            </a:extLst>
          </p:cNvPr>
          <p:cNvGraphicFramePr/>
          <p:nvPr>
            <p:extLst>
              <p:ext uri="{D42A27DB-BD31-4B8C-83A1-F6EECF244321}">
                <p14:modId xmlns:p14="http://schemas.microsoft.com/office/powerpoint/2010/main" val="2560503427"/>
              </p:ext>
            </p:extLst>
          </p:nvPr>
        </p:nvGraphicFramePr>
        <p:xfrm>
          <a:off x="6390245" y="542828"/>
          <a:ext cx="5040000" cy="28800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7" name="Chart 6">
            <a:extLst>
              <a:ext uri="{FF2B5EF4-FFF2-40B4-BE49-F238E27FC236}">
                <a16:creationId xmlns:a16="http://schemas.microsoft.com/office/drawing/2014/main" id="{0A3289B5-6D9F-006F-365A-E510140DE824}"/>
              </a:ext>
            </a:extLst>
          </p:cNvPr>
          <p:cNvGraphicFramePr/>
          <p:nvPr>
            <p:extLst>
              <p:ext uri="{D42A27DB-BD31-4B8C-83A1-F6EECF244321}">
                <p14:modId xmlns:p14="http://schemas.microsoft.com/office/powerpoint/2010/main" val="2837086205"/>
              </p:ext>
            </p:extLst>
          </p:nvPr>
        </p:nvGraphicFramePr>
        <p:xfrm>
          <a:off x="6390245" y="3592286"/>
          <a:ext cx="5040000" cy="2880000"/>
        </p:xfrm>
        <a:graphic>
          <a:graphicData uri="http://schemas.openxmlformats.org/drawingml/2006/chart">
            <c:chart xmlns:c="http://schemas.openxmlformats.org/drawingml/2006/chart" xmlns:r="http://schemas.openxmlformats.org/officeDocument/2006/relationships" r:id="rId6"/>
          </a:graphicData>
        </a:graphic>
      </p:graphicFrame>
      <p:pic>
        <p:nvPicPr>
          <p:cNvPr id="2" name="Picture 2">
            <a:extLst>
              <a:ext uri="{FF2B5EF4-FFF2-40B4-BE49-F238E27FC236}">
                <a16:creationId xmlns:a16="http://schemas.microsoft.com/office/drawing/2014/main" id="{FEF55747-5CA8-8BBC-582D-EAA1FBC7F366}"/>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600" t="4678" r="74557" b="74947"/>
          <a:stretch/>
        </p:blipFill>
        <p:spPr bwMode="auto">
          <a:xfrm>
            <a:off x="0" y="0"/>
            <a:ext cx="1765465" cy="44201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E529DCB-8D96-349A-BBA6-47DE068DD659}"/>
              </a:ext>
            </a:extLst>
          </p:cNvPr>
          <p:cNvSpPr txBox="1"/>
          <p:nvPr/>
        </p:nvSpPr>
        <p:spPr>
          <a:xfrm>
            <a:off x="5385703" y="1596387"/>
            <a:ext cx="950901" cy="400110"/>
          </a:xfrm>
          <a:prstGeom prst="rect">
            <a:avLst/>
          </a:prstGeom>
          <a:noFill/>
        </p:spPr>
        <p:txBody>
          <a:bodyPr wrap="none" rtlCol="0">
            <a:spAutoFit/>
          </a:bodyPr>
          <a:lstStyle/>
          <a:p>
            <a:r>
              <a:rPr lang="de-DE" sz="2000" dirty="0">
                <a:solidFill>
                  <a:srgbClr val="00B050"/>
                </a:solidFill>
              </a:rPr>
              <a:t>39.98%</a:t>
            </a:r>
            <a:endParaRPr lang="en-US" sz="2000" dirty="0">
              <a:solidFill>
                <a:srgbClr val="00B050"/>
              </a:solidFill>
            </a:endParaRPr>
          </a:p>
        </p:txBody>
      </p:sp>
      <p:sp>
        <p:nvSpPr>
          <p:cNvPr id="8" name="TextBox 7">
            <a:extLst>
              <a:ext uri="{FF2B5EF4-FFF2-40B4-BE49-F238E27FC236}">
                <a16:creationId xmlns:a16="http://schemas.microsoft.com/office/drawing/2014/main" id="{E0539ED7-E037-3617-5724-5FAB24565D21}"/>
              </a:ext>
            </a:extLst>
          </p:cNvPr>
          <p:cNvSpPr txBox="1"/>
          <p:nvPr/>
        </p:nvSpPr>
        <p:spPr>
          <a:xfrm>
            <a:off x="5385705" y="2026526"/>
            <a:ext cx="950901" cy="400110"/>
          </a:xfrm>
          <a:prstGeom prst="rect">
            <a:avLst/>
          </a:prstGeom>
          <a:noFill/>
        </p:spPr>
        <p:txBody>
          <a:bodyPr wrap="none" rtlCol="0">
            <a:spAutoFit/>
          </a:bodyPr>
          <a:lstStyle/>
          <a:p>
            <a:r>
              <a:rPr lang="de-DE" sz="2000" dirty="0">
                <a:solidFill>
                  <a:srgbClr val="FFC000"/>
                </a:solidFill>
              </a:rPr>
              <a:t>29.63%</a:t>
            </a:r>
            <a:endParaRPr lang="en-US" sz="2000" dirty="0">
              <a:solidFill>
                <a:srgbClr val="FFC000"/>
              </a:solidFill>
            </a:endParaRPr>
          </a:p>
        </p:txBody>
      </p:sp>
      <p:sp>
        <p:nvSpPr>
          <p:cNvPr id="9" name="TextBox 8">
            <a:extLst>
              <a:ext uri="{FF2B5EF4-FFF2-40B4-BE49-F238E27FC236}">
                <a16:creationId xmlns:a16="http://schemas.microsoft.com/office/drawing/2014/main" id="{39E669FD-4C74-7259-8E4E-CC57C641D757}"/>
              </a:ext>
            </a:extLst>
          </p:cNvPr>
          <p:cNvSpPr txBox="1"/>
          <p:nvPr/>
        </p:nvSpPr>
        <p:spPr>
          <a:xfrm>
            <a:off x="5385704" y="2486695"/>
            <a:ext cx="950901" cy="400110"/>
          </a:xfrm>
          <a:prstGeom prst="rect">
            <a:avLst/>
          </a:prstGeom>
          <a:noFill/>
        </p:spPr>
        <p:txBody>
          <a:bodyPr wrap="none" rtlCol="0">
            <a:spAutoFit/>
          </a:bodyPr>
          <a:lstStyle/>
          <a:p>
            <a:r>
              <a:rPr lang="de-DE" sz="2000" dirty="0">
                <a:solidFill>
                  <a:srgbClr val="FF0000"/>
                </a:solidFill>
              </a:rPr>
              <a:t>16.40%</a:t>
            </a:r>
            <a:endParaRPr lang="en-US" sz="2000" dirty="0">
              <a:solidFill>
                <a:srgbClr val="FF0000"/>
              </a:solidFill>
            </a:endParaRPr>
          </a:p>
        </p:txBody>
      </p:sp>
      <p:sp>
        <p:nvSpPr>
          <p:cNvPr id="10" name="TextBox 9">
            <a:extLst>
              <a:ext uri="{FF2B5EF4-FFF2-40B4-BE49-F238E27FC236}">
                <a16:creationId xmlns:a16="http://schemas.microsoft.com/office/drawing/2014/main" id="{A89D741C-0E0C-FB3B-C392-E81BD9F1069D}"/>
              </a:ext>
            </a:extLst>
          </p:cNvPr>
          <p:cNvSpPr txBox="1"/>
          <p:nvPr/>
        </p:nvSpPr>
        <p:spPr>
          <a:xfrm>
            <a:off x="11096644" y="1247046"/>
            <a:ext cx="950901" cy="400110"/>
          </a:xfrm>
          <a:prstGeom prst="rect">
            <a:avLst/>
          </a:prstGeom>
          <a:noFill/>
        </p:spPr>
        <p:txBody>
          <a:bodyPr wrap="none" rtlCol="0">
            <a:spAutoFit/>
          </a:bodyPr>
          <a:lstStyle/>
          <a:p>
            <a:r>
              <a:rPr lang="de-DE" sz="2000" dirty="0">
                <a:solidFill>
                  <a:srgbClr val="00B050"/>
                </a:solidFill>
              </a:rPr>
              <a:t>70.47%</a:t>
            </a:r>
            <a:endParaRPr lang="en-US" sz="2000" dirty="0">
              <a:solidFill>
                <a:srgbClr val="00B050"/>
              </a:solidFill>
            </a:endParaRPr>
          </a:p>
        </p:txBody>
      </p:sp>
      <p:sp>
        <p:nvSpPr>
          <p:cNvPr id="11" name="TextBox 10">
            <a:extLst>
              <a:ext uri="{FF2B5EF4-FFF2-40B4-BE49-F238E27FC236}">
                <a16:creationId xmlns:a16="http://schemas.microsoft.com/office/drawing/2014/main" id="{EDB98171-BFCA-A225-C69B-1CD4D0F52F60}"/>
              </a:ext>
            </a:extLst>
          </p:cNvPr>
          <p:cNvSpPr txBox="1"/>
          <p:nvPr/>
        </p:nvSpPr>
        <p:spPr>
          <a:xfrm>
            <a:off x="11096646" y="1677185"/>
            <a:ext cx="950901" cy="400110"/>
          </a:xfrm>
          <a:prstGeom prst="rect">
            <a:avLst/>
          </a:prstGeom>
          <a:noFill/>
        </p:spPr>
        <p:txBody>
          <a:bodyPr wrap="none" rtlCol="0">
            <a:spAutoFit/>
          </a:bodyPr>
          <a:lstStyle/>
          <a:p>
            <a:r>
              <a:rPr lang="de-DE" sz="2000" dirty="0">
                <a:solidFill>
                  <a:srgbClr val="FFC000"/>
                </a:solidFill>
              </a:rPr>
              <a:t>59.96%</a:t>
            </a:r>
            <a:endParaRPr lang="en-US" sz="2000" dirty="0">
              <a:solidFill>
                <a:srgbClr val="FFC000"/>
              </a:solidFill>
            </a:endParaRPr>
          </a:p>
        </p:txBody>
      </p:sp>
      <p:sp>
        <p:nvSpPr>
          <p:cNvPr id="12" name="TextBox 11">
            <a:extLst>
              <a:ext uri="{FF2B5EF4-FFF2-40B4-BE49-F238E27FC236}">
                <a16:creationId xmlns:a16="http://schemas.microsoft.com/office/drawing/2014/main" id="{1E9CD242-DA84-A0F5-FC04-5BEB3BB9FF6C}"/>
              </a:ext>
            </a:extLst>
          </p:cNvPr>
          <p:cNvSpPr txBox="1"/>
          <p:nvPr/>
        </p:nvSpPr>
        <p:spPr>
          <a:xfrm>
            <a:off x="11096645" y="2137354"/>
            <a:ext cx="950901" cy="400110"/>
          </a:xfrm>
          <a:prstGeom prst="rect">
            <a:avLst/>
          </a:prstGeom>
          <a:noFill/>
        </p:spPr>
        <p:txBody>
          <a:bodyPr wrap="none" rtlCol="0">
            <a:spAutoFit/>
          </a:bodyPr>
          <a:lstStyle/>
          <a:p>
            <a:r>
              <a:rPr lang="de-DE" sz="2000" dirty="0">
                <a:solidFill>
                  <a:srgbClr val="FF0000"/>
                </a:solidFill>
              </a:rPr>
              <a:t>51.65%</a:t>
            </a:r>
            <a:endParaRPr lang="en-US" sz="2000" dirty="0">
              <a:solidFill>
                <a:srgbClr val="FF0000"/>
              </a:solidFill>
            </a:endParaRPr>
          </a:p>
        </p:txBody>
      </p:sp>
      <p:sp>
        <p:nvSpPr>
          <p:cNvPr id="13" name="TextBox 12">
            <a:extLst>
              <a:ext uri="{FF2B5EF4-FFF2-40B4-BE49-F238E27FC236}">
                <a16:creationId xmlns:a16="http://schemas.microsoft.com/office/drawing/2014/main" id="{0A4A5709-03E3-F05E-848E-C00AFA158367}"/>
              </a:ext>
            </a:extLst>
          </p:cNvPr>
          <p:cNvSpPr txBox="1"/>
          <p:nvPr/>
        </p:nvSpPr>
        <p:spPr>
          <a:xfrm>
            <a:off x="5190212" y="3913026"/>
            <a:ext cx="950901" cy="400110"/>
          </a:xfrm>
          <a:prstGeom prst="rect">
            <a:avLst/>
          </a:prstGeom>
          <a:noFill/>
        </p:spPr>
        <p:txBody>
          <a:bodyPr wrap="none" rtlCol="0">
            <a:spAutoFit/>
          </a:bodyPr>
          <a:lstStyle/>
          <a:p>
            <a:r>
              <a:rPr lang="de-DE" sz="2000" dirty="0">
                <a:solidFill>
                  <a:srgbClr val="00B050"/>
                </a:solidFill>
              </a:rPr>
              <a:t>88.87%</a:t>
            </a:r>
            <a:endParaRPr lang="en-US" sz="2000" dirty="0">
              <a:solidFill>
                <a:srgbClr val="00B050"/>
              </a:solidFill>
            </a:endParaRPr>
          </a:p>
        </p:txBody>
      </p:sp>
      <p:sp>
        <p:nvSpPr>
          <p:cNvPr id="14" name="TextBox 13">
            <a:extLst>
              <a:ext uri="{FF2B5EF4-FFF2-40B4-BE49-F238E27FC236}">
                <a16:creationId xmlns:a16="http://schemas.microsoft.com/office/drawing/2014/main" id="{453E5A28-7281-83A5-F401-DDB86954B1C0}"/>
              </a:ext>
            </a:extLst>
          </p:cNvPr>
          <p:cNvSpPr txBox="1"/>
          <p:nvPr/>
        </p:nvSpPr>
        <p:spPr>
          <a:xfrm>
            <a:off x="5190214" y="4343165"/>
            <a:ext cx="950901" cy="400110"/>
          </a:xfrm>
          <a:prstGeom prst="rect">
            <a:avLst/>
          </a:prstGeom>
          <a:noFill/>
        </p:spPr>
        <p:txBody>
          <a:bodyPr wrap="none" rtlCol="0">
            <a:spAutoFit/>
          </a:bodyPr>
          <a:lstStyle/>
          <a:p>
            <a:r>
              <a:rPr lang="de-DE" sz="2000" dirty="0">
                <a:solidFill>
                  <a:srgbClr val="FFC000"/>
                </a:solidFill>
              </a:rPr>
              <a:t>82.77%</a:t>
            </a:r>
            <a:endParaRPr lang="en-US" sz="2000" dirty="0">
              <a:solidFill>
                <a:srgbClr val="FFC000"/>
              </a:solidFill>
            </a:endParaRPr>
          </a:p>
        </p:txBody>
      </p:sp>
      <p:sp>
        <p:nvSpPr>
          <p:cNvPr id="15" name="TextBox 14">
            <a:extLst>
              <a:ext uri="{FF2B5EF4-FFF2-40B4-BE49-F238E27FC236}">
                <a16:creationId xmlns:a16="http://schemas.microsoft.com/office/drawing/2014/main" id="{92ADF4C0-870A-9B50-19BE-F9C3E79C1367}"/>
              </a:ext>
            </a:extLst>
          </p:cNvPr>
          <p:cNvSpPr txBox="1"/>
          <p:nvPr/>
        </p:nvSpPr>
        <p:spPr>
          <a:xfrm>
            <a:off x="5190213" y="4803334"/>
            <a:ext cx="950901" cy="400110"/>
          </a:xfrm>
          <a:prstGeom prst="rect">
            <a:avLst/>
          </a:prstGeom>
          <a:noFill/>
        </p:spPr>
        <p:txBody>
          <a:bodyPr wrap="none" rtlCol="0">
            <a:spAutoFit/>
          </a:bodyPr>
          <a:lstStyle/>
          <a:p>
            <a:r>
              <a:rPr lang="de-DE" sz="2000" dirty="0">
                <a:solidFill>
                  <a:srgbClr val="FF0000"/>
                </a:solidFill>
              </a:rPr>
              <a:t>82.31%</a:t>
            </a:r>
            <a:endParaRPr lang="en-US" sz="2000" dirty="0">
              <a:solidFill>
                <a:srgbClr val="FF0000"/>
              </a:solidFill>
            </a:endParaRPr>
          </a:p>
        </p:txBody>
      </p:sp>
      <p:sp>
        <p:nvSpPr>
          <p:cNvPr id="16" name="TextBox 15">
            <a:extLst>
              <a:ext uri="{FF2B5EF4-FFF2-40B4-BE49-F238E27FC236}">
                <a16:creationId xmlns:a16="http://schemas.microsoft.com/office/drawing/2014/main" id="{956D2678-4BFA-96FA-72D4-1B917836278D}"/>
              </a:ext>
            </a:extLst>
          </p:cNvPr>
          <p:cNvSpPr txBox="1"/>
          <p:nvPr/>
        </p:nvSpPr>
        <p:spPr>
          <a:xfrm>
            <a:off x="11203924" y="3712971"/>
            <a:ext cx="950901" cy="400110"/>
          </a:xfrm>
          <a:prstGeom prst="rect">
            <a:avLst/>
          </a:prstGeom>
          <a:noFill/>
        </p:spPr>
        <p:txBody>
          <a:bodyPr wrap="none" rtlCol="0">
            <a:spAutoFit/>
          </a:bodyPr>
          <a:lstStyle/>
          <a:p>
            <a:r>
              <a:rPr lang="de-DE" sz="2000" dirty="0">
                <a:solidFill>
                  <a:srgbClr val="00B050"/>
                </a:solidFill>
              </a:rPr>
              <a:t>93.53%</a:t>
            </a:r>
            <a:endParaRPr lang="en-US" sz="2000" dirty="0">
              <a:solidFill>
                <a:srgbClr val="00B050"/>
              </a:solidFill>
            </a:endParaRPr>
          </a:p>
        </p:txBody>
      </p:sp>
      <p:sp>
        <p:nvSpPr>
          <p:cNvPr id="17" name="TextBox 16">
            <a:extLst>
              <a:ext uri="{FF2B5EF4-FFF2-40B4-BE49-F238E27FC236}">
                <a16:creationId xmlns:a16="http://schemas.microsoft.com/office/drawing/2014/main" id="{33AD8090-57AC-8989-3710-C4071B56B371}"/>
              </a:ext>
            </a:extLst>
          </p:cNvPr>
          <p:cNvSpPr txBox="1"/>
          <p:nvPr/>
        </p:nvSpPr>
        <p:spPr>
          <a:xfrm>
            <a:off x="11203926" y="4143110"/>
            <a:ext cx="950901" cy="400110"/>
          </a:xfrm>
          <a:prstGeom prst="rect">
            <a:avLst/>
          </a:prstGeom>
          <a:noFill/>
        </p:spPr>
        <p:txBody>
          <a:bodyPr wrap="none" rtlCol="0">
            <a:spAutoFit/>
          </a:bodyPr>
          <a:lstStyle/>
          <a:p>
            <a:r>
              <a:rPr lang="de-DE" sz="2000" dirty="0">
                <a:solidFill>
                  <a:srgbClr val="FFC000"/>
                </a:solidFill>
              </a:rPr>
              <a:t>89.53%</a:t>
            </a:r>
            <a:endParaRPr lang="en-US" sz="2000" dirty="0">
              <a:solidFill>
                <a:srgbClr val="FFC000"/>
              </a:solidFill>
            </a:endParaRPr>
          </a:p>
        </p:txBody>
      </p:sp>
      <p:sp>
        <p:nvSpPr>
          <p:cNvPr id="18" name="TextBox 17">
            <a:extLst>
              <a:ext uri="{FF2B5EF4-FFF2-40B4-BE49-F238E27FC236}">
                <a16:creationId xmlns:a16="http://schemas.microsoft.com/office/drawing/2014/main" id="{416F138E-9924-6037-BF83-14A2DFA3BADB}"/>
              </a:ext>
            </a:extLst>
          </p:cNvPr>
          <p:cNvSpPr txBox="1"/>
          <p:nvPr/>
        </p:nvSpPr>
        <p:spPr>
          <a:xfrm>
            <a:off x="11203925" y="4603279"/>
            <a:ext cx="950901" cy="400110"/>
          </a:xfrm>
          <a:prstGeom prst="rect">
            <a:avLst/>
          </a:prstGeom>
          <a:noFill/>
        </p:spPr>
        <p:txBody>
          <a:bodyPr wrap="none" rtlCol="0">
            <a:spAutoFit/>
          </a:bodyPr>
          <a:lstStyle/>
          <a:p>
            <a:r>
              <a:rPr lang="de-DE" sz="2000" dirty="0">
                <a:solidFill>
                  <a:srgbClr val="FF0000"/>
                </a:solidFill>
              </a:rPr>
              <a:t>90.14%</a:t>
            </a:r>
            <a:endParaRPr lang="en-US" sz="2000" dirty="0">
              <a:solidFill>
                <a:srgbClr val="FF0000"/>
              </a:solidFill>
            </a:endParaRPr>
          </a:p>
        </p:txBody>
      </p:sp>
      <p:sp>
        <p:nvSpPr>
          <p:cNvPr id="19" name="TextBox 18">
            <a:extLst>
              <a:ext uri="{FF2B5EF4-FFF2-40B4-BE49-F238E27FC236}">
                <a16:creationId xmlns:a16="http://schemas.microsoft.com/office/drawing/2014/main" id="{8EE783E7-9749-1D04-DF27-371E95F0699E}"/>
              </a:ext>
            </a:extLst>
          </p:cNvPr>
          <p:cNvSpPr txBox="1"/>
          <p:nvPr/>
        </p:nvSpPr>
        <p:spPr>
          <a:xfrm>
            <a:off x="10042482" y="71539"/>
            <a:ext cx="2149518" cy="369332"/>
          </a:xfrm>
          <a:prstGeom prst="rect">
            <a:avLst/>
          </a:prstGeom>
          <a:noFill/>
        </p:spPr>
        <p:txBody>
          <a:bodyPr wrap="square" rtlCol="0">
            <a:spAutoFit/>
          </a:bodyPr>
          <a:lstStyle/>
          <a:p>
            <a:pPr algn="r"/>
            <a:r>
              <a:rPr lang="de-DE" dirty="0">
                <a:solidFill>
                  <a:schemeClr val="bg1">
                    <a:lumMod val="65000"/>
                  </a:schemeClr>
                </a:solidFill>
                <a:latin typeface="Candara" panose="020E0502030303020204" pitchFamily="34" charset="0"/>
              </a:rPr>
              <a:t>Resolution: 128x128 </a:t>
            </a:r>
            <a:endParaRPr lang="en-US" dirty="0">
              <a:solidFill>
                <a:schemeClr val="bg1">
                  <a:lumMod val="65000"/>
                </a:schemeClr>
              </a:solidFill>
              <a:latin typeface="Candara" panose="020E0502030303020204" pitchFamily="34" charset="0"/>
            </a:endParaRPr>
          </a:p>
        </p:txBody>
      </p:sp>
    </p:spTree>
    <p:extLst>
      <p:ext uri="{BB962C8B-B14F-4D97-AF65-F5344CB8AC3E}">
        <p14:creationId xmlns:p14="http://schemas.microsoft.com/office/powerpoint/2010/main" val="37162624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lumMod val="65000"/>
            <a:alpha val="70000"/>
          </a:schemeClr>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0A671E28-57A5-EAFE-2DEC-6AE445E14D0C}"/>
              </a:ext>
            </a:extLst>
          </p:cNvPr>
          <p:cNvGrpSpPr/>
          <p:nvPr/>
        </p:nvGrpSpPr>
        <p:grpSpPr>
          <a:xfrm>
            <a:off x="73152" y="6320732"/>
            <a:ext cx="3597968" cy="417343"/>
            <a:chOff x="8292076" y="5078755"/>
            <a:chExt cx="3597968" cy="417343"/>
          </a:xfrm>
        </p:grpSpPr>
        <p:pic>
          <p:nvPicPr>
            <p:cNvPr id="6" name="Picture 5">
              <a:extLst>
                <a:ext uri="{FF2B5EF4-FFF2-40B4-BE49-F238E27FC236}">
                  <a16:creationId xmlns:a16="http://schemas.microsoft.com/office/drawing/2014/main" id="{2281D83E-1CA8-8786-7DA6-69DD97CD76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71860" y="5120546"/>
              <a:ext cx="2438400" cy="285750"/>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AD1FA60E-4527-DA64-96BF-DFEA5BB2F8F6}"/>
                    </a:ext>
                  </a:extLst>
                </p:cNvPr>
                <p:cNvSpPr txBox="1"/>
                <p:nvPr/>
              </p:nvSpPr>
              <p:spPr>
                <a:xfrm>
                  <a:off x="8292076" y="5078755"/>
                  <a:ext cx="816360" cy="37555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de-DE" b="0" i="1" smtClean="0">
                                <a:latin typeface="Cambria Math" panose="02040503050406030204" pitchFamily="18" charset="0"/>
                              </a:rPr>
                            </m:ctrlPr>
                          </m:sSupPr>
                          <m:e>
                            <m:r>
                              <a:rPr lang="de-DE" b="0" i="1" smtClean="0">
                                <a:latin typeface="Cambria Math" panose="02040503050406030204" pitchFamily="18" charset="0"/>
                              </a:rPr>
                              <m:t>0</m:t>
                            </m:r>
                          </m:e>
                          <m:sup>
                            <m:r>
                              <a:rPr lang="de-DE" b="0" i="1" smtClean="0">
                                <a:latin typeface="Cambria Math" panose="02040503050406030204" pitchFamily="18" charset="0"/>
                              </a:rPr>
                              <m:t>°</m:t>
                            </m:r>
                          </m:sup>
                        </m:sSup>
                      </m:oMath>
                    </m:oMathPara>
                  </a14:m>
                  <a:endParaRPr lang="en-US" dirty="0">
                    <a:latin typeface="Candara" panose="020E0502030303020204" pitchFamily="34" charset="0"/>
                  </a:endParaRPr>
                </a:p>
              </p:txBody>
            </p:sp>
          </mc:Choice>
          <mc:Fallback xmlns="">
            <p:sp>
              <p:nvSpPr>
                <p:cNvPr id="8" name="TextBox 7">
                  <a:extLst>
                    <a:ext uri="{FF2B5EF4-FFF2-40B4-BE49-F238E27FC236}">
                      <a16:creationId xmlns:a16="http://schemas.microsoft.com/office/drawing/2014/main" id="{AD1FA60E-4527-DA64-96BF-DFEA5BB2F8F6}"/>
                    </a:ext>
                  </a:extLst>
                </p:cNvPr>
                <p:cNvSpPr txBox="1">
                  <a:spLocks noRot="1" noChangeAspect="1" noMove="1" noResize="1" noEditPoints="1" noAdjustHandles="1" noChangeArrowheads="1" noChangeShapeType="1" noTextEdit="1"/>
                </p:cNvSpPr>
                <p:nvPr/>
              </p:nvSpPr>
              <p:spPr>
                <a:xfrm>
                  <a:off x="8292076" y="5078755"/>
                  <a:ext cx="816360" cy="37555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56AEC9C-5E48-B461-0995-4D2A6D1DC2FB}"/>
                    </a:ext>
                  </a:extLst>
                </p:cNvPr>
                <p:cNvSpPr txBox="1"/>
                <p:nvPr/>
              </p:nvSpPr>
              <p:spPr>
                <a:xfrm>
                  <a:off x="11387305" y="5120546"/>
                  <a:ext cx="502739" cy="37555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de-DE" b="0" i="1" smtClean="0">
                                <a:latin typeface="Cambria Math" panose="02040503050406030204" pitchFamily="18" charset="0"/>
                              </a:rPr>
                            </m:ctrlPr>
                          </m:sSupPr>
                          <m:e>
                            <m:r>
                              <a:rPr lang="de-DE" b="0" i="1" smtClean="0">
                                <a:latin typeface="Cambria Math" panose="02040503050406030204" pitchFamily="18" charset="0"/>
                              </a:rPr>
                              <m:t>90</m:t>
                            </m:r>
                          </m:e>
                          <m:sup>
                            <m:r>
                              <a:rPr lang="de-DE" b="0" i="1" smtClean="0">
                                <a:latin typeface="Cambria Math" panose="02040503050406030204" pitchFamily="18" charset="0"/>
                              </a:rPr>
                              <m:t>°</m:t>
                            </m:r>
                          </m:sup>
                        </m:sSup>
                      </m:oMath>
                    </m:oMathPara>
                  </a14:m>
                  <a:endParaRPr lang="en-US" dirty="0">
                    <a:latin typeface="Candara" panose="020E0502030303020204" pitchFamily="34" charset="0"/>
                  </a:endParaRPr>
                </a:p>
              </p:txBody>
            </p:sp>
          </mc:Choice>
          <mc:Fallback xmlns="">
            <p:sp>
              <p:nvSpPr>
                <p:cNvPr id="9" name="TextBox 8">
                  <a:extLst>
                    <a:ext uri="{FF2B5EF4-FFF2-40B4-BE49-F238E27FC236}">
                      <a16:creationId xmlns:a16="http://schemas.microsoft.com/office/drawing/2014/main" id="{856AEC9C-5E48-B461-0995-4D2A6D1DC2FB}"/>
                    </a:ext>
                  </a:extLst>
                </p:cNvPr>
                <p:cNvSpPr txBox="1">
                  <a:spLocks noRot="1" noChangeAspect="1" noMove="1" noResize="1" noEditPoints="1" noAdjustHandles="1" noChangeArrowheads="1" noChangeShapeType="1" noTextEdit="1"/>
                </p:cNvSpPr>
                <p:nvPr/>
              </p:nvSpPr>
              <p:spPr>
                <a:xfrm>
                  <a:off x="11387305" y="5120546"/>
                  <a:ext cx="502739" cy="375552"/>
                </a:xfrm>
                <a:prstGeom prst="rect">
                  <a:avLst/>
                </a:prstGeom>
                <a:blipFill>
                  <a:blip r:embed="rId5"/>
                  <a:stretch>
                    <a:fillRect/>
                  </a:stretch>
                </a:blipFill>
              </p:spPr>
              <p:txBody>
                <a:bodyPr/>
                <a:lstStyle/>
                <a:p>
                  <a:r>
                    <a:rPr lang="en-US">
                      <a:noFill/>
                    </a:rPr>
                    <a:t> </a:t>
                  </a:r>
                </a:p>
              </p:txBody>
            </p:sp>
          </mc:Fallback>
        </mc:AlternateContent>
      </p:grpSp>
      <p:sp>
        <p:nvSpPr>
          <p:cNvPr id="15" name="TextBox 14">
            <a:extLst>
              <a:ext uri="{FF2B5EF4-FFF2-40B4-BE49-F238E27FC236}">
                <a16:creationId xmlns:a16="http://schemas.microsoft.com/office/drawing/2014/main" id="{4A49E767-6C64-E93C-B72A-F7382530F293}"/>
              </a:ext>
            </a:extLst>
          </p:cNvPr>
          <p:cNvSpPr txBox="1"/>
          <p:nvPr/>
        </p:nvSpPr>
        <p:spPr>
          <a:xfrm>
            <a:off x="1785336" y="599699"/>
            <a:ext cx="695836" cy="645359"/>
          </a:xfrm>
          <a:prstGeom prst="rect">
            <a:avLst/>
          </a:prstGeom>
          <a:noFill/>
        </p:spPr>
        <p:txBody>
          <a:bodyPr wrap="none" rtlCol="0">
            <a:spAutoFit/>
          </a:bodyPr>
          <a:lstStyle/>
          <a:p>
            <a:r>
              <a:rPr lang="en-US" sz="2800" b="1" dirty="0">
                <a:latin typeface="Candara" panose="020E0502030303020204" pitchFamily="34" charset="0"/>
              </a:rPr>
              <a:t>GT</a:t>
            </a:r>
          </a:p>
        </p:txBody>
      </p:sp>
      <p:sp>
        <p:nvSpPr>
          <p:cNvPr id="16" name="TextBox 15">
            <a:extLst>
              <a:ext uri="{FF2B5EF4-FFF2-40B4-BE49-F238E27FC236}">
                <a16:creationId xmlns:a16="http://schemas.microsoft.com/office/drawing/2014/main" id="{01421161-DFD1-468D-DA81-274DFA8A6C61}"/>
              </a:ext>
            </a:extLst>
          </p:cNvPr>
          <p:cNvSpPr txBox="1"/>
          <p:nvPr/>
        </p:nvSpPr>
        <p:spPr>
          <a:xfrm>
            <a:off x="8686990" y="552612"/>
            <a:ext cx="1264171" cy="645359"/>
          </a:xfrm>
          <a:prstGeom prst="rect">
            <a:avLst/>
          </a:prstGeom>
          <a:noFill/>
        </p:spPr>
        <p:txBody>
          <a:bodyPr wrap="none" rtlCol="0">
            <a:spAutoFit/>
          </a:bodyPr>
          <a:lstStyle/>
          <a:p>
            <a:r>
              <a:rPr lang="en-US" sz="2800" b="1" dirty="0">
                <a:latin typeface="Candara" panose="020E0502030303020204" pitchFamily="34" charset="0"/>
              </a:rPr>
              <a:t>GCNN</a:t>
            </a:r>
          </a:p>
        </p:txBody>
      </p:sp>
      <p:pic>
        <p:nvPicPr>
          <p:cNvPr id="5" name="Picture 4">
            <a:extLst>
              <a:ext uri="{FF2B5EF4-FFF2-40B4-BE49-F238E27FC236}">
                <a16:creationId xmlns:a16="http://schemas.microsoft.com/office/drawing/2014/main" id="{BE92AD9C-A24E-3B91-D618-540B81E3883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89431" y="3594210"/>
            <a:ext cx="2099272" cy="2220188"/>
          </a:xfrm>
          <a:prstGeom prst="rect">
            <a:avLst/>
          </a:prstGeom>
        </p:spPr>
      </p:pic>
      <p:pic>
        <p:nvPicPr>
          <p:cNvPr id="11" name="Picture 10">
            <a:extLst>
              <a:ext uri="{FF2B5EF4-FFF2-40B4-BE49-F238E27FC236}">
                <a16:creationId xmlns:a16="http://schemas.microsoft.com/office/drawing/2014/main" id="{B8E041D4-264D-82E3-7CF2-BD7B8705196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89431" y="1198308"/>
            <a:ext cx="2099272" cy="2220188"/>
          </a:xfrm>
          <a:prstGeom prst="rect">
            <a:avLst/>
          </a:prstGeom>
        </p:spPr>
      </p:pic>
      <p:pic>
        <p:nvPicPr>
          <p:cNvPr id="19" name="Picture 18">
            <a:extLst>
              <a:ext uri="{FF2B5EF4-FFF2-40B4-BE49-F238E27FC236}">
                <a16:creationId xmlns:a16="http://schemas.microsoft.com/office/drawing/2014/main" id="{CA81058E-13E0-CB72-069A-8BBA629B799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269440" y="1197971"/>
            <a:ext cx="2099272" cy="2220188"/>
          </a:xfrm>
          <a:prstGeom prst="rect">
            <a:avLst/>
          </a:prstGeom>
        </p:spPr>
      </p:pic>
      <p:pic>
        <p:nvPicPr>
          <p:cNvPr id="23" name="Picture 22">
            <a:extLst>
              <a:ext uri="{FF2B5EF4-FFF2-40B4-BE49-F238E27FC236}">
                <a16:creationId xmlns:a16="http://schemas.microsoft.com/office/drawing/2014/main" id="{1E09390B-801E-D052-2646-A3DFB23EFA0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269440" y="3593873"/>
            <a:ext cx="2099272" cy="2220188"/>
          </a:xfrm>
          <a:prstGeom prst="rect">
            <a:avLst/>
          </a:prstGeom>
        </p:spPr>
      </p:pic>
      <p:pic>
        <p:nvPicPr>
          <p:cNvPr id="32" name="Picture 31">
            <a:extLst>
              <a:ext uri="{FF2B5EF4-FFF2-40B4-BE49-F238E27FC236}">
                <a16:creationId xmlns:a16="http://schemas.microsoft.com/office/drawing/2014/main" id="{0305A45E-2CA4-CBE7-665F-08233F4B85F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943813" y="1197635"/>
            <a:ext cx="2099272" cy="2220188"/>
          </a:xfrm>
          <a:prstGeom prst="rect">
            <a:avLst/>
          </a:prstGeom>
        </p:spPr>
      </p:pic>
      <p:sp>
        <p:nvSpPr>
          <p:cNvPr id="33" name="TextBox 32">
            <a:extLst>
              <a:ext uri="{FF2B5EF4-FFF2-40B4-BE49-F238E27FC236}">
                <a16:creationId xmlns:a16="http://schemas.microsoft.com/office/drawing/2014/main" id="{D11CEE8C-DD45-99C4-408D-2F3C689CFA66}"/>
              </a:ext>
            </a:extLst>
          </p:cNvPr>
          <p:cNvSpPr txBox="1"/>
          <p:nvPr/>
        </p:nvSpPr>
        <p:spPr>
          <a:xfrm>
            <a:off x="6497237" y="552612"/>
            <a:ext cx="1021507" cy="645359"/>
          </a:xfrm>
          <a:prstGeom prst="rect">
            <a:avLst/>
          </a:prstGeom>
          <a:noFill/>
        </p:spPr>
        <p:txBody>
          <a:bodyPr wrap="none" rtlCol="0">
            <a:spAutoFit/>
          </a:bodyPr>
          <a:lstStyle/>
          <a:p>
            <a:r>
              <a:rPr lang="en-US" sz="2800" b="1" dirty="0">
                <a:latin typeface="Candara" panose="020E0502030303020204" pitchFamily="34" charset="0"/>
              </a:rPr>
              <a:t>NOC</a:t>
            </a:r>
          </a:p>
        </p:txBody>
      </p:sp>
      <p:pic>
        <p:nvPicPr>
          <p:cNvPr id="35" name="Picture 34">
            <a:extLst>
              <a:ext uri="{FF2B5EF4-FFF2-40B4-BE49-F238E27FC236}">
                <a16:creationId xmlns:a16="http://schemas.microsoft.com/office/drawing/2014/main" id="{24255834-ED5F-FB13-1837-BD2BEA28ED3E}"/>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929439" y="3593873"/>
            <a:ext cx="2099272" cy="2220188"/>
          </a:xfrm>
          <a:prstGeom prst="rect">
            <a:avLst/>
          </a:prstGeom>
        </p:spPr>
      </p:pic>
      <p:pic>
        <p:nvPicPr>
          <p:cNvPr id="37" name="Picture 36">
            <a:extLst>
              <a:ext uri="{FF2B5EF4-FFF2-40B4-BE49-F238E27FC236}">
                <a16:creationId xmlns:a16="http://schemas.microsoft.com/office/drawing/2014/main" id="{072BA0BB-9F87-08E1-AC7A-53DA5EC153AD}"/>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589438" y="3594210"/>
            <a:ext cx="2099272" cy="2220188"/>
          </a:xfrm>
          <a:prstGeom prst="rect">
            <a:avLst/>
          </a:prstGeom>
        </p:spPr>
      </p:pic>
      <p:pic>
        <p:nvPicPr>
          <p:cNvPr id="39" name="Picture 38">
            <a:extLst>
              <a:ext uri="{FF2B5EF4-FFF2-40B4-BE49-F238E27FC236}">
                <a16:creationId xmlns:a16="http://schemas.microsoft.com/office/drawing/2014/main" id="{E074EBD4-D187-5A1D-EAE1-25BF9F7A71A2}"/>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589438" y="1197971"/>
            <a:ext cx="2099272" cy="2220188"/>
          </a:xfrm>
          <a:prstGeom prst="rect">
            <a:avLst/>
          </a:prstGeom>
        </p:spPr>
      </p:pic>
      <p:sp>
        <p:nvSpPr>
          <p:cNvPr id="40" name="TextBox 39">
            <a:extLst>
              <a:ext uri="{FF2B5EF4-FFF2-40B4-BE49-F238E27FC236}">
                <a16:creationId xmlns:a16="http://schemas.microsoft.com/office/drawing/2014/main" id="{6DA8EA76-CEDC-4B14-439A-4E3E6CBEF3B5}"/>
              </a:ext>
            </a:extLst>
          </p:cNvPr>
          <p:cNvSpPr txBox="1"/>
          <p:nvPr/>
        </p:nvSpPr>
        <p:spPr>
          <a:xfrm>
            <a:off x="4128320" y="552949"/>
            <a:ext cx="1004307" cy="645359"/>
          </a:xfrm>
          <a:prstGeom prst="rect">
            <a:avLst/>
          </a:prstGeom>
          <a:noFill/>
        </p:spPr>
        <p:txBody>
          <a:bodyPr wrap="none" rtlCol="0">
            <a:spAutoFit/>
          </a:bodyPr>
          <a:lstStyle/>
          <a:p>
            <a:r>
              <a:rPr lang="en-US" sz="2800" b="1" dirty="0">
                <a:latin typeface="Candara" panose="020E0502030303020204" pitchFamily="34" charset="0"/>
              </a:rPr>
              <a:t>CNN</a:t>
            </a:r>
          </a:p>
        </p:txBody>
      </p:sp>
      <p:sp>
        <p:nvSpPr>
          <p:cNvPr id="43" name="TextBox 42">
            <a:extLst>
              <a:ext uri="{FF2B5EF4-FFF2-40B4-BE49-F238E27FC236}">
                <a16:creationId xmlns:a16="http://schemas.microsoft.com/office/drawing/2014/main" id="{1EA0BBB9-7361-5037-1481-0FDDE683112C}"/>
              </a:ext>
            </a:extLst>
          </p:cNvPr>
          <p:cNvSpPr txBox="1"/>
          <p:nvPr/>
        </p:nvSpPr>
        <p:spPr>
          <a:xfrm>
            <a:off x="10042482" y="0"/>
            <a:ext cx="2149518" cy="646331"/>
          </a:xfrm>
          <a:prstGeom prst="rect">
            <a:avLst/>
          </a:prstGeom>
          <a:noFill/>
        </p:spPr>
        <p:txBody>
          <a:bodyPr wrap="square" rtlCol="0">
            <a:spAutoFit/>
          </a:bodyPr>
          <a:lstStyle/>
          <a:p>
            <a:pPr algn="r"/>
            <a:r>
              <a:rPr lang="de-DE" dirty="0" err="1">
                <a:solidFill>
                  <a:schemeClr val="bg1">
                    <a:lumMod val="65000"/>
                  </a:schemeClr>
                </a:solidFill>
                <a:latin typeface="Candara" panose="020E0502030303020204" pitchFamily="34" charset="0"/>
              </a:rPr>
              <a:t>Object</a:t>
            </a:r>
            <a:r>
              <a:rPr lang="de-DE" dirty="0">
                <a:solidFill>
                  <a:schemeClr val="bg1">
                    <a:lumMod val="65000"/>
                  </a:schemeClr>
                </a:solidFill>
                <a:latin typeface="Candara" panose="020E0502030303020204" pitchFamily="34" charset="0"/>
              </a:rPr>
              <a:t>: Dragon</a:t>
            </a:r>
          </a:p>
          <a:p>
            <a:pPr algn="r"/>
            <a:r>
              <a:rPr lang="de-DE" dirty="0">
                <a:solidFill>
                  <a:schemeClr val="bg1">
                    <a:lumMod val="65000"/>
                  </a:schemeClr>
                </a:solidFill>
                <a:latin typeface="Candara" panose="020E0502030303020204" pitchFamily="34" charset="0"/>
              </a:rPr>
              <a:t>Resolution: 128x128 </a:t>
            </a:r>
            <a:endParaRPr lang="en-US" dirty="0">
              <a:solidFill>
                <a:schemeClr val="bg1">
                  <a:lumMod val="65000"/>
                </a:schemeClr>
              </a:solidFill>
              <a:latin typeface="Candara" panose="020E0502030303020204" pitchFamily="34" charset="0"/>
            </a:endParaRPr>
          </a:p>
        </p:txBody>
      </p:sp>
      <p:pic>
        <p:nvPicPr>
          <p:cNvPr id="2" name="Picture 2">
            <a:extLst>
              <a:ext uri="{FF2B5EF4-FFF2-40B4-BE49-F238E27FC236}">
                <a16:creationId xmlns:a16="http://schemas.microsoft.com/office/drawing/2014/main" id="{AD0AFF57-8F91-4AD5-4BAF-F8C940F84659}"/>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l="1600" t="4678" r="74557" b="74947"/>
          <a:stretch/>
        </p:blipFill>
        <p:spPr bwMode="auto">
          <a:xfrm>
            <a:off x="9285119" y="6130211"/>
            <a:ext cx="2906881" cy="7277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927337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lumMod val="75000"/>
            <a:alpha val="70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C13B6E6-4A6C-4DD4-E05A-00348D732A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V="1">
            <a:off x="4591275" y="6331159"/>
            <a:ext cx="3009449" cy="352669"/>
          </a:xfrm>
          <a:prstGeom prst="rect">
            <a:avLst/>
          </a:prstGeom>
        </p:spPr>
      </p:pic>
      <p:sp>
        <p:nvSpPr>
          <p:cNvPr id="6" name="TextBox 5">
            <a:extLst>
              <a:ext uri="{FF2B5EF4-FFF2-40B4-BE49-F238E27FC236}">
                <a16:creationId xmlns:a16="http://schemas.microsoft.com/office/drawing/2014/main" id="{ED406002-2997-E420-21A3-6BD823BB793A}"/>
              </a:ext>
            </a:extLst>
          </p:cNvPr>
          <p:cNvSpPr txBox="1"/>
          <p:nvPr/>
        </p:nvSpPr>
        <p:spPr>
          <a:xfrm>
            <a:off x="1545288" y="5435328"/>
            <a:ext cx="2699072" cy="461665"/>
          </a:xfrm>
          <a:prstGeom prst="rect">
            <a:avLst/>
          </a:prstGeom>
          <a:noFill/>
        </p:spPr>
        <p:txBody>
          <a:bodyPr wrap="none" rtlCol="0">
            <a:spAutoFit/>
          </a:bodyPr>
          <a:lstStyle/>
          <a:p>
            <a:r>
              <a:rPr lang="de-DE" sz="2400" dirty="0"/>
              <a:t>Detail Feature Maps</a:t>
            </a:r>
            <a:endParaRPr lang="en-US" sz="2400" dirty="0"/>
          </a:p>
        </p:txBody>
      </p:sp>
      <p:sp>
        <p:nvSpPr>
          <p:cNvPr id="7" name="TextBox 6">
            <a:extLst>
              <a:ext uri="{FF2B5EF4-FFF2-40B4-BE49-F238E27FC236}">
                <a16:creationId xmlns:a16="http://schemas.microsoft.com/office/drawing/2014/main" id="{DB05BD25-00A4-E630-FE42-4598DF157446}"/>
              </a:ext>
            </a:extLst>
          </p:cNvPr>
          <p:cNvSpPr txBox="1"/>
          <p:nvPr/>
        </p:nvSpPr>
        <p:spPr>
          <a:xfrm>
            <a:off x="7600724" y="6255146"/>
            <a:ext cx="252018" cy="461665"/>
          </a:xfrm>
          <a:prstGeom prst="rect">
            <a:avLst/>
          </a:prstGeom>
          <a:noFill/>
        </p:spPr>
        <p:txBody>
          <a:bodyPr wrap="square" rtlCol="0">
            <a:spAutoFit/>
          </a:bodyPr>
          <a:lstStyle/>
          <a:p>
            <a:r>
              <a:rPr lang="de-DE" sz="2400" dirty="0"/>
              <a:t>1</a:t>
            </a:r>
            <a:endParaRPr lang="en-US" sz="2400" dirty="0"/>
          </a:p>
        </p:txBody>
      </p:sp>
      <p:sp>
        <p:nvSpPr>
          <p:cNvPr id="12" name="TextBox 11">
            <a:extLst>
              <a:ext uri="{FF2B5EF4-FFF2-40B4-BE49-F238E27FC236}">
                <a16:creationId xmlns:a16="http://schemas.microsoft.com/office/drawing/2014/main" id="{30E3C1E2-130F-6DE3-34BB-CD77107F8343}"/>
              </a:ext>
            </a:extLst>
          </p:cNvPr>
          <p:cNvSpPr txBox="1"/>
          <p:nvPr/>
        </p:nvSpPr>
        <p:spPr>
          <a:xfrm>
            <a:off x="349034" y="258533"/>
            <a:ext cx="3679212" cy="954107"/>
          </a:xfrm>
          <a:prstGeom prst="rect">
            <a:avLst/>
          </a:prstGeom>
          <a:noFill/>
        </p:spPr>
        <p:txBody>
          <a:bodyPr wrap="none" rtlCol="0">
            <a:spAutoFit/>
          </a:bodyPr>
          <a:lstStyle/>
          <a:p>
            <a:r>
              <a:rPr lang="en-US" sz="2800" b="1" dirty="0">
                <a:latin typeface="Candara" panose="020E0502030303020204" pitchFamily="34" charset="0"/>
              </a:rPr>
              <a:t>128 CNN Feature Maps </a:t>
            </a:r>
          </a:p>
          <a:p>
            <a:r>
              <a:rPr lang="en-US" sz="2800" b="1" dirty="0">
                <a:latin typeface="Candara" panose="020E0502030303020204" pitchFamily="34" charset="0"/>
              </a:rPr>
              <a:t>Size: 32x32</a:t>
            </a:r>
          </a:p>
        </p:txBody>
      </p:sp>
      <p:sp>
        <p:nvSpPr>
          <p:cNvPr id="2" name="TextBox 1">
            <a:extLst>
              <a:ext uri="{FF2B5EF4-FFF2-40B4-BE49-F238E27FC236}">
                <a16:creationId xmlns:a16="http://schemas.microsoft.com/office/drawing/2014/main" id="{A07D849E-75E3-CAC9-112E-CCDBD3E905FE}"/>
              </a:ext>
            </a:extLst>
          </p:cNvPr>
          <p:cNvSpPr txBox="1"/>
          <p:nvPr/>
        </p:nvSpPr>
        <p:spPr>
          <a:xfrm>
            <a:off x="10042482" y="0"/>
            <a:ext cx="2149518" cy="646331"/>
          </a:xfrm>
          <a:prstGeom prst="rect">
            <a:avLst/>
          </a:prstGeom>
          <a:noFill/>
        </p:spPr>
        <p:txBody>
          <a:bodyPr wrap="square" rtlCol="0">
            <a:spAutoFit/>
          </a:bodyPr>
          <a:lstStyle/>
          <a:p>
            <a:pPr algn="r"/>
            <a:r>
              <a:rPr lang="de-DE" dirty="0" err="1">
                <a:solidFill>
                  <a:schemeClr val="bg1">
                    <a:lumMod val="65000"/>
                  </a:schemeClr>
                </a:solidFill>
                <a:latin typeface="Candara" panose="020E0502030303020204" pitchFamily="34" charset="0"/>
              </a:rPr>
              <a:t>Object</a:t>
            </a:r>
            <a:r>
              <a:rPr lang="de-DE" dirty="0">
                <a:solidFill>
                  <a:schemeClr val="bg1">
                    <a:lumMod val="65000"/>
                  </a:schemeClr>
                </a:solidFill>
                <a:latin typeface="Candara" panose="020E0502030303020204" pitchFamily="34" charset="0"/>
              </a:rPr>
              <a:t>: Dragon</a:t>
            </a:r>
          </a:p>
          <a:p>
            <a:pPr algn="r"/>
            <a:r>
              <a:rPr lang="de-DE" dirty="0">
                <a:solidFill>
                  <a:schemeClr val="bg1">
                    <a:lumMod val="65000"/>
                  </a:schemeClr>
                </a:solidFill>
                <a:latin typeface="Candara" panose="020E0502030303020204" pitchFamily="34" charset="0"/>
              </a:rPr>
              <a:t>Resolution: 128x128 </a:t>
            </a:r>
            <a:endParaRPr lang="en-US" dirty="0">
              <a:solidFill>
                <a:schemeClr val="bg1">
                  <a:lumMod val="65000"/>
                </a:schemeClr>
              </a:solidFill>
              <a:latin typeface="Candara" panose="020E0502030303020204" pitchFamily="34" charset="0"/>
            </a:endParaRPr>
          </a:p>
        </p:txBody>
      </p:sp>
      <p:pic>
        <p:nvPicPr>
          <p:cNvPr id="4" name="Picture 2">
            <a:extLst>
              <a:ext uri="{FF2B5EF4-FFF2-40B4-BE49-F238E27FC236}">
                <a16:creationId xmlns:a16="http://schemas.microsoft.com/office/drawing/2014/main" id="{140AE290-CCE8-A404-E5CD-B4CBA60ED79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600" t="4678" r="74557" b="74947"/>
          <a:stretch/>
        </p:blipFill>
        <p:spPr bwMode="auto">
          <a:xfrm>
            <a:off x="-12057" y="6162623"/>
            <a:ext cx="2906881" cy="72778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4D9A7744-65ED-C45D-8C01-2A92E98F0CB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27928" y="3405580"/>
            <a:ext cx="1440000" cy="1440000"/>
          </a:xfrm>
          <a:prstGeom prst="rect">
            <a:avLst/>
          </a:prstGeom>
        </p:spPr>
      </p:pic>
      <p:pic>
        <p:nvPicPr>
          <p:cNvPr id="10" name="Picture 9">
            <a:extLst>
              <a:ext uri="{FF2B5EF4-FFF2-40B4-BE49-F238E27FC236}">
                <a16:creationId xmlns:a16="http://schemas.microsoft.com/office/drawing/2014/main" id="{49911A1A-52BC-63AA-F595-91867B17BA4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41383" y="3381316"/>
            <a:ext cx="1440000" cy="1440000"/>
          </a:xfrm>
          <a:prstGeom prst="rect">
            <a:avLst/>
          </a:prstGeom>
        </p:spPr>
      </p:pic>
      <p:pic>
        <p:nvPicPr>
          <p:cNvPr id="16" name="Picture 15">
            <a:extLst>
              <a:ext uri="{FF2B5EF4-FFF2-40B4-BE49-F238E27FC236}">
                <a16:creationId xmlns:a16="http://schemas.microsoft.com/office/drawing/2014/main" id="{C4D02C72-37E7-6703-78AE-1C285D780F3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027928" y="1857821"/>
            <a:ext cx="1440000" cy="1440000"/>
          </a:xfrm>
          <a:prstGeom prst="rect">
            <a:avLst/>
          </a:prstGeom>
        </p:spPr>
      </p:pic>
      <p:pic>
        <p:nvPicPr>
          <p:cNvPr id="18" name="Picture 17">
            <a:extLst>
              <a:ext uri="{FF2B5EF4-FFF2-40B4-BE49-F238E27FC236}">
                <a16:creationId xmlns:a16="http://schemas.microsoft.com/office/drawing/2014/main" id="{A4460313-6260-317A-01C0-5949C65B8E7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587802" y="3410542"/>
            <a:ext cx="1440000" cy="1440000"/>
          </a:xfrm>
          <a:prstGeom prst="rect">
            <a:avLst/>
          </a:prstGeom>
        </p:spPr>
      </p:pic>
      <p:pic>
        <p:nvPicPr>
          <p:cNvPr id="20" name="Picture 19">
            <a:extLst>
              <a:ext uri="{FF2B5EF4-FFF2-40B4-BE49-F238E27FC236}">
                <a16:creationId xmlns:a16="http://schemas.microsoft.com/office/drawing/2014/main" id="{5C8CBDDB-4D8D-A09E-E68F-70BF1312A51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441383" y="1858374"/>
            <a:ext cx="1440000" cy="1440000"/>
          </a:xfrm>
          <a:prstGeom prst="rect">
            <a:avLst/>
          </a:prstGeom>
        </p:spPr>
      </p:pic>
      <p:pic>
        <p:nvPicPr>
          <p:cNvPr id="22" name="Picture 21">
            <a:extLst>
              <a:ext uri="{FF2B5EF4-FFF2-40B4-BE49-F238E27FC236}">
                <a16:creationId xmlns:a16="http://schemas.microsoft.com/office/drawing/2014/main" id="{6C2F02E6-22C1-9581-9A68-8C43E4B793B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174347" y="3410542"/>
            <a:ext cx="1440000" cy="1440000"/>
          </a:xfrm>
          <a:prstGeom prst="rect">
            <a:avLst/>
          </a:prstGeom>
        </p:spPr>
      </p:pic>
      <p:pic>
        <p:nvPicPr>
          <p:cNvPr id="24" name="Picture 23">
            <a:extLst>
              <a:ext uri="{FF2B5EF4-FFF2-40B4-BE49-F238E27FC236}">
                <a16:creationId xmlns:a16="http://schemas.microsoft.com/office/drawing/2014/main" id="{ACDA149D-CA92-C1DE-D6FD-621B02D0D20D}"/>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587802" y="1857821"/>
            <a:ext cx="1440000" cy="1440000"/>
          </a:xfrm>
          <a:prstGeom prst="rect">
            <a:avLst/>
          </a:prstGeom>
        </p:spPr>
      </p:pic>
      <p:pic>
        <p:nvPicPr>
          <p:cNvPr id="26" name="Picture 25">
            <a:extLst>
              <a:ext uri="{FF2B5EF4-FFF2-40B4-BE49-F238E27FC236}">
                <a16:creationId xmlns:a16="http://schemas.microsoft.com/office/drawing/2014/main" id="{B557AB4F-5BE6-E2EF-72C3-55109333444E}"/>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174347" y="1857821"/>
            <a:ext cx="1440000" cy="1440000"/>
          </a:xfrm>
          <a:prstGeom prst="rect">
            <a:avLst/>
          </a:prstGeom>
        </p:spPr>
      </p:pic>
      <p:sp>
        <p:nvSpPr>
          <p:cNvPr id="27" name="TextBox 26">
            <a:extLst>
              <a:ext uri="{FF2B5EF4-FFF2-40B4-BE49-F238E27FC236}">
                <a16:creationId xmlns:a16="http://schemas.microsoft.com/office/drawing/2014/main" id="{424EE2C3-2996-70A2-10B7-903B19AA11F3}"/>
              </a:ext>
            </a:extLst>
          </p:cNvPr>
          <p:cNvSpPr txBox="1"/>
          <p:nvPr/>
        </p:nvSpPr>
        <p:spPr>
          <a:xfrm>
            <a:off x="3304326" y="6349990"/>
            <a:ext cx="1182247" cy="461665"/>
          </a:xfrm>
          <a:prstGeom prst="rect">
            <a:avLst/>
          </a:prstGeom>
          <a:noFill/>
        </p:spPr>
        <p:txBody>
          <a:bodyPr wrap="none" rtlCol="0">
            <a:spAutoFit/>
          </a:bodyPr>
          <a:lstStyle/>
          <a:p>
            <a:r>
              <a:rPr lang="de-DE" sz="2400" dirty="0"/>
              <a:t>V</a:t>
            </a:r>
            <a:r>
              <a:rPr lang="en-US" sz="2400" dirty="0" err="1"/>
              <a:t>alue</a:t>
            </a:r>
            <a:r>
              <a:rPr lang="en-US" sz="2400" dirty="0"/>
              <a:t>: 0</a:t>
            </a:r>
          </a:p>
        </p:txBody>
      </p:sp>
      <p:sp>
        <p:nvSpPr>
          <p:cNvPr id="28" name="TextBox 27">
            <a:extLst>
              <a:ext uri="{FF2B5EF4-FFF2-40B4-BE49-F238E27FC236}">
                <a16:creationId xmlns:a16="http://schemas.microsoft.com/office/drawing/2014/main" id="{989F06AD-3735-57A2-9C66-F9AF59F7D606}"/>
              </a:ext>
            </a:extLst>
          </p:cNvPr>
          <p:cNvSpPr txBox="1"/>
          <p:nvPr/>
        </p:nvSpPr>
        <p:spPr>
          <a:xfrm>
            <a:off x="5742805" y="5435327"/>
            <a:ext cx="2776658" cy="461665"/>
          </a:xfrm>
          <a:prstGeom prst="rect">
            <a:avLst/>
          </a:prstGeom>
          <a:noFill/>
        </p:spPr>
        <p:txBody>
          <a:bodyPr wrap="none" rtlCol="0">
            <a:spAutoFit/>
          </a:bodyPr>
          <a:lstStyle/>
          <a:p>
            <a:r>
              <a:rPr lang="de-DE" sz="2400" dirty="0"/>
              <a:t>Global Feature Maps</a:t>
            </a:r>
            <a:endParaRPr lang="en-US" sz="2400" dirty="0"/>
          </a:p>
        </p:txBody>
      </p:sp>
      <p:pic>
        <p:nvPicPr>
          <p:cNvPr id="30" name="Picture 29">
            <a:extLst>
              <a:ext uri="{FF2B5EF4-FFF2-40B4-BE49-F238E27FC236}">
                <a16:creationId xmlns:a16="http://schemas.microsoft.com/office/drawing/2014/main" id="{AD2BD874-0A5D-3E2B-7E91-A5990A3B8C3A}"/>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348971" y="2318906"/>
            <a:ext cx="2099272" cy="2220188"/>
          </a:xfrm>
          <a:prstGeom prst="rect">
            <a:avLst/>
          </a:prstGeom>
        </p:spPr>
      </p:pic>
      <p:sp>
        <p:nvSpPr>
          <p:cNvPr id="5" name="TextBox 4">
            <a:extLst>
              <a:ext uri="{FF2B5EF4-FFF2-40B4-BE49-F238E27FC236}">
                <a16:creationId xmlns:a16="http://schemas.microsoft.com/office/drawing/2014/main" id="{EB5B0846-8D3A-D6CB-1956-5BC1E2BCF01E}"/>
              </a:ext>
            </a:extLst>
          </p:cNvPr>
          <p:cNvSpPr txBox="1"/>
          <p:nvPr/>
        </p:nvSpPr>
        <p:spPr>
          <a:xfrm>
            <a:off x="3097985" y="4845580"/>
            <a:ext cx="1443216" cy="369332"/>
          </a:xfrm>
          <a:prstGeom prst="rect">
            <a:avLst/>
          </a:prstGeom>
          <a:noFill/>
        </p:spPr>
        <p:txBody>
          <a:bodyPr wrap="none" rtlCol="0">
            <a:spAutoFit/>
          </a:bodyPr>
          <a:lstStyle/>
          <a:p>
            <a:r>
              <a:rPr lang="de-DE" dirty="0"/>
              <a:t>(and </a:t>
            </a:r>
            <a:r>
              <a:rPr lang="de-DE" dirty="0" err="1"/>
              <a:t>more</a:t>
            </a:r>
            <a:r>
              <a:rPr lang="de-DE" dirty="0"/>
              <a:t> …)</a:t>
            </a:r>
            <a:endParaRPr lang="en-US" dirty="0"/>
          </a:p>
        </p:txBody>
      </p:sp>
      <p:sp>
        <p:nvSpPr>
          <p:cNvPr id="11" name="TextBox 10">
            <a:extLst>
              <a:ext uri="{FF2B5EF4-FFF2-40B4-BE49-F238E27FC236}">
                <a16:creationId xmlns:a16="http://schemas.microsoft.com/office/drawing/2014/main" id="{F137914D-7030-B578-5A9C-96C402F7707B}"/>
              </a:ext>
            </a:extLst>
          </p:cNvPr>
          <p:cNvSpPr txBox="1"/>
          <p:nvPr/>
        </p:nvSpPr>
        <p:spPr>
          <a:xfrm>
            <a:off x="7131134" y="4830784"/>
            <a:ext cx="1443216" cy="369332"/>
          </a:xfrm>
          <a:prstGeom prst="rect">
            <a:avLst/>
          </a:prstGeom>
          <a:noFill/>
        </p:spPr>
        <p:txBody>
          <a:bodyPr wrap="none" rtlCol="0">
            <a:spAutoFit/>
          </a:bodyPr>
          <a:lstStyle/>
          <a:p>
            <a:r>
              <a:rPr lang="de-DE" dirty="0"/>
              <a:t>(and </a:t>
            </a:r>
            <a:r>
              <a:rPr lang="de-DE" dirty="0" err="1"/>
              <a:t>more</a:t>
            </a:r>
            <a:r>
              <a:rPr lang="de-DE" dirty="0"/>
              <a:t> …)</a:t>
            </a:r>
            <a:endParaRPr lang="en-US" dirty="0"/>
          </a:p>
        </p:txBody>
      </p:sp>
    </p:spTree>
    <p:extLst>
      <p:ext uri="{BB962C8B-B14F-4D97-AF65-F5344CB8AC3E}">
        <p14:creationId xmlns:p14="http://schemas.microsoft.com/office/powerpoint/2010/main" val="11586237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C13B6E6-4A6C-4DD4-E05A-00348D732A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V="1">
            <a:off x="4462724" y="6275045"/>
            <a:ext cx="3009449" cy="352669"/>
          </a:xfrm>
          <a:prstGeom prst="rect">
            <a:avLst/>
          </a:prstGeom>
        </p:spPr>
      </p:pic>
      <p:sp>
        <p:nvSpPr>
          <p:cNvPr id="6" name="TextBox 5">
            <a:extLst>
              <a:ext uri="{FF2B5EF4-FFF2-40B4-BE49-F238E27FC236}">
                <a16:creationId xmlns:a16="http://schemas.microsoft.com/office/drawing/2014/main" id="{ED406002-2997-E420-21A3-6BD823BB793A}"/>
              </a:ext>
            </a:extLst>
          </p:cNvPr>
          <p:cNvSpPr txBox="1"/>
          <p:nvPr/>
        </p:nvSpPr>
        <p:spPr>
          <a:xfrm>
            <a:off x="3151926" y="6197590"/>
            <a:ext cx="1182247" cy="461665"/>
          </a:xfrm>
          <a:prstGeom prst="rect">
            <a:avLst/>
          </a:prstGeom>
          <a:noFill/>
        </p:spPr>
        <p:txBody>
          <a:bodyPr wrap="none" rtlCol="0">
            <a:spAutoFit/>
          </a:bodyPr>
          <a:lstStyle/>
          <a:p>
            <a:r>
              <a:rPr lang="de-DE" sz="2400" dirty="0"/>
              <a:t>V</a:t>
            </a:r>
            <a:r>
              <a:rPr lang="en-US" sz="2400" dirty="0" err="1"/>
              <a:t>alue</a:t>
            </a:r>
            <a:r>
              <a:rPr lang="en-US" sz="2400" dirty="0"/>
              <a:t>: 0</a:t>
            </a:r>
          </a:p>
        </p:txBody>
      </p:sp>
      <p:sp>
        <p:nvSpPr>
          <p:cNvPr id="7" name="TextBox 6">
            <a:extLst>
              <a:ext uri="{FF2B5EF4-FFF2-40B4-BE49-F238E27FC236}">
                <a16:creationId xmlns:a16="http://schemas.microsoft.com/office/drawing/2014/main" id="{DB05BD25-00A4-E630-FE42-4598DF157446}"/>
              </a:ext>
            </a:extLst>
          </p:cNvPr>
          <p:cNvSpPr txBox="1"/>
          <p:nvPr/>
        </p:nvSpPr>
        <p:spPr>
          <a:xfrm>
            <a:off x="7600724" y="6220546"/>
            <a:ext cx="252018" cy="461665"/>
          </a:xfrm>
          <a:prstGeom prst="rect">
            <a:avLst/>
          </a:prstGeom>
          <a:noFill/>
        </p:spPr>
        <p:txBody>
          <a:bodyPr wrap="square" rtlCol="0">
            <a:spAutoFit/>
          </a:bodyPr>
          <a:lstStyle/>
          <a:p>
            <a:r>
              <a:rPr lang="de-DE" sz="2400" dirty="0"/>
              <a:t>1</a:t>
            </a:r>
            <a:endParaRPr lang="en-US" sz="2400" dirty="0"/>
          </a:p>
        </p:txBody>
      </p:sp>
      <p:sp>
        <p:nvSpPr>
          <p:cNvPr id="12" name="TextBox 11">
            <a:extLst>
              <a:ext uri="{FF2B5EF4-FFF2-40B4-BE49-F238E27FC236}">
                <a16:creationId xmlns:a16="http://schemas.microsoft.com/office/drawing/2014/main" id="{30E3C1E2-130F-6DE3-34BB-CD77107F8343}"/>
              </a:ext>
            </a:extLst>
          </p:cNvPr>
          <p:cNvSpPr txBox="1"/>
          <p:nvPr/>
        </p:nvSpPr>
        <p:spPr>
          <a:xfrm>
            <a:off x="349034" y="258533"/>
            <a:ext cx="3693960" cy="954107"/>
          </a:xfrm>
          <a:prstGeom prst="rect">
            <a:avLst/>
          </a:prstGeom>
          <a:noFill/>
        </p:spPr>
        <p:txBody>
          <a:bodyPr wrap="none" rtlCol="0">
            <a:spAutoFit/>
          </a:bodyPr>
          <a:lstStyle/>
          <a:p>
            <a:r>
              <a:rPr lang="en-US" sz="2800" b="1" dirty="0">
                <a:latin typeface="Candara" panose="020E0502030303020204" pitchFamily="34" charset="0"/>
              </a:rPr>
              <a:t>128 NOC Feature Maps </a:t>
            </a:r>
          </a:p>
          <a:p>
            <a:r>
              <a:rPr lang="en-US" sz="2800" b="1" dirty="0">
                <a:latin typeface="Candara" panose="020E0502030303020204" pitchFamily="34" charset="0"/>
              </a:rPr>
              <a:t>Size: 32x32</a:t>
            </a:r>
          </a:p>
        </p:txBody>
      </p:sp>
      <p:sp>
        <p:nvSpPr>
          <p:cNvPr id="2" name="TextBox 1">
            <a:extLst>
              <a:ext uri="{FF2B5EF4-FFF2-40B4-BE49-F238E27FC236}">
                <a16:creationId xmlns:a16="http://schemas.microsoft.com/office/drawing/2014/main" id="{09E55B0C-0405-433A-00F8-D4298F5E541C}"/>
              </a:ext>
            </a:extLst>
          </p:cNvPr>
          <p:cNvSpPr txBox="1"/>
          <p:nvPr/>
        </p:nvSpPr>
        <p:spPr>
          <a:xfrm>
            <a:off x="10042482" y="0"/>
            <a:ext cx="2149518" cy="646331"/>
          </a:xfrm>
          <a:prstGeom prst="rect">
            <a:avLst/>
          </a:prstGeom>
          <a:noFill/>
        </p:spPr>
        <p:txBody>
          <a:bodyPr wrap="square" rtlCol="0">
            <a:spAutoFit/>
          </a:bodyPr>
          <a:lstStyle/>
          <a:p>
            <a:pPr algn="r"/>
            <a:r>
              <a:rPr lang="de-DE" dirty="0" err="1">
                <a:solidFill>
                  <a:schemeClr val="bg1">
                    <a:lumMod val="65000"/>
                  </a:schemeClr>
                </a:solidFill>
                <a:latin typeface="Candara" panose="020E0502030303020204" pitchFamily="34" charset="0"/>
              </a:rPr>
              <a:t>Object</a:t>
            </a:r>
            <a:r>
              <a:rPr lang="de-DE" dirty="0">
                <a:solidFill>
                  <a:schemeClr val="bg1">
                    <a:lumMod val="65000"/>
                  </a:schemeClr>
                </a:solidFill>
                <a:latin typeface="Candara" panose="020E0502030303020204" pitchFamily="34" charset="0"/>
              </a:rPr>
              <a:t>: Dragon</a:t>
            </a:r>
          </a:p>
          <a:p>
            <a:pPr algn="r"/>
            <a:r>
              <a:rPr lang="de-DE" dirty="0">
                <a:solidFill>
                  <a:schemeClr val="bg1">
                    <a:lumMod val="65000"/>
                  </a:schemeClr>
                </a:solidFill>
                <a:latin typeface="Candara" panose="020E0502030303020204" pitchFamily="34" charset="0"/>
              </a:rPr>
              <a:t>Resolution: 128x128 </a:t>
            </a:r>
            <a:endParaRPr lang="en-US" dirty="0">
              <a:solidFill>
                <a:schemeClr val="bg1">
                  <a:lumMod val="65000"/>
                </a:schemeClr>
              </a:solidFill>
              <a:latin typeface="Candara" panose="020E0502030303020204" pitchFamily="34" charset="0"/>
            </a:endParaRPr>
          </a:p>
        </p:txBody>
      </p:sp>
      <p:pic>
        <p:nvPicPr>
          <p:cNvPr id="5" name="Picture 2">
            <a:extLst>
              <a:ext uri="{FF2B5EF4-FFF2-40B4-BE49-F238E27FC236}">
                <a16:creationId xmlns:a16="http://schemas.microsoft.com/office/drawing/2014/main" id="{5FCFB827-51BC-B538-63A6-C6BDD930F0D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600" t="4678" r="74557" b="74947"/>
          <a:stretch/>
        </p:blipFill>
        <p:spPr bwMode="auto">
          <a:xfrm>
            <a:off x="0" y="6130211"/>
            <a:ext cx="2906881" cy="727789"/>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8D938613-AEF2-3306-F8A8-51BFB8465A0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07261" y="3429000"/>
            <a:ext cx="1440000" cy="1440000"/>
          </a:xfrm>
          <a:prstGeom prst="rect">
            <a:avLst/>
          </a:prstGeom>
        </p:spPr>
      </p:pic>
      <p:pic>
        <p:nvPicPr>
          <p:cNvPr id="16" name="Picture 15">
            <a:extLst>
              <a:ext uri="{FF2B5EF4-FFF2-40B4-BE49-F238E27FC236}">
                <a16:creationId xmlns:a16="http://schemas.microsoft.com/office/drawing/2014/main" id="{2957D87E-C3EB-4FE8-700E-82DF6BACEEA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43949" y="3429000"/>
            <a:ext cx="1440000" cy="1440000"/>
          </a:xfrm>
          <a:prstGeom prst="rect">
            <a:avLst/>
          </a:prstGeom>
        </p:spPr>
      </p:pic>
      <p:pic>
        <p:nvPicPr>
          <p:cNvPr id="18" name="Picture 17">
            <a:extLst>
              <a:ext uri="{FF2B5EF4-FFF2-40B4-BE49-F238E27FC236}">
                <a16:creationId xmlns:a16="http://schemas.microsoft.com/office/drawing/2014/main" id="{F7D90610-D13A-F718-B1D1-6915CC000CE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482262" y="3472668"/>
            <a:ext cx="1440000" cy="1440000"/>
          </a:xfrm>
          <a:prstGeom prst="rect">
            <a:avLst/>
          </a:prstGeom>
        </p:spPr>
      </p:pic>
      <p:pic>
        <p:nvPicPr>
          <p:cNvPr id="20" name="Picture 19">
            <a:extLst>
              <a:ext uri="{FF2B5EF4-FFF2-40B4-BE49-F238E27FC236}">
                <a16:creationId xmlns:a16="http://schemas.microsoft.com/office/drawing/2014/main" id="{51062A1C-395F-CA3B-00C4-53FFB536965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827979" y="3472668"/>
            <a:ext cx="1440000" cy="1440000"/>
          </a:xfrm>
          <a:prstGeom prst="rect">
            <a:avLst/>
          </a:prstGeom>
        </p:spPr>
      </p:pic>
      <p:pic>
        <p:nvPicPr>
          <p:cNvPr id="22" name="Picture 21">
            <a:extLst>
              <a:ext uri="{FF2B5EF4-FFF2-40B4-BE49-F238E27FC236}">
                <a16:creationId xmlns:a16="http://schemas.microsoft.com/office/drawing/2014/main" id="{6C039FC8-964D-7A08-1BD2-76CF56A04E6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611252" y="1782874"/>
            <a:ext cx="1440000" cy="1440000"/>
          </a:xfrm>
          <a:prstGeom prst="rect">
            <a:avLst/>
          </a:prstGeom>
        </p:spPr>
      </p:pic>
      <p:pic>
        <p:nvPicPr>
          <p:cNvPr id="24" name="Picture 23">
            <a:extLst>
              <a:ext uri="{FF2B5EF4-FFF2-40B4-BE49-F238E27FC236}">
                <a16:creationId xmlns:a16="http://schemas.microsoft.com/office/drawing/2014/main" id="{F7AD6EC7-C408-8B49-4309-E83CB43CC02A}"/>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460676" y="1766587"/>
            <a:ext cx="1440000" cy="1440000"/>
          </a:xfrm>
          <a:prstGeom prst="rect">
            <a:avLst/>
          </a:prstGeom>
        </p:spPr>
      </p:pic>
      <p:pic>
        <p:nvPicPr>
          <p:cNvPr id="26" name="Picture 25">
            <a:extLst>
              <a:ext uri="{FF2B5EF4-FFF2-40B4-BE49-F238E27FC236}">
                <a16:creationId xmlns:a16="http://schemas.microsoft.com/office/drawing/2014/main" id="{3A0DF954-8995-1D34-C423-2819B9E58FF4}"/>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827979" y="1754268"/>
            <a:ext cx="1440000" cy="1440000"/>
          </a:xfrm>
          <a:prstGeom prst="rect">
            <a:avLst/>
          </a:prstGeom>
        </p:spPr>
      </p:pic>
      <p:pic>
        <p:nvPicPr>
          <p:cNvPr id="28" name="Picture 27">
            <a:extLst>
              <a:ext uri="{FF2B5EF4-FFF2-40B4-BE49-F238E27FC236}">
                <a16:creationId xmlns:a16="http://schemas.microsoft.com/office/drawing/2014/main" id="{F8628758-C5B0-E393-DA44-12E08792D5CE}"/>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243949" y="1782874"/>
            <a:ext cx="1440000" cy="1440000"/>
          </a:xfrm>
          <a:prstGeom prst="rect">
            <a:avLst/>
          </a:prstGeom>
        </p:spPr>
      </p:pic>
      <p:sp>
        <p:nvSpPr>
          <p:cNvPr id="30" name="TextBox 29">
            <a:extLst>
              <a:ext uri="{FF2B5EF4-FFF2-40B4-BE49-F238E27FC236}">
                <a16:creationId xmlns:a16="http://schemas.microsoft.com/office/drawing/2014/main" id="{8DDEF21B-AE2E-4E49-E2C9-F3DA4952B8CD}"/>
              </a:ext>
            </a:extLst>
          </p:cNvPr>
          <p:cNvSpPr txBox="1"/>
          <p:nvPr/>
        </p:nvSpPr>
        <p:spPr>
          <a:xfrm>
            <a:off x="2111140" y="5374580"/>
            <a:ext cx="2699072" cy="461665"/>
          </a:xfrm>
          <a:prstGeom prst="rect">
            <a:avLst/>
          </a:prstGeom>
          <a:noFill/>
        </p:spPr>
        <p:txBody>
          <a:bodyPr wrap="none" rtlCol="0">
            <a:spAutoFit/>
          </a:bodyPr>
          <a:lstStyle/>
          <a:p>
            <a:r>
              <a:rPr lang="de-DE" sz="2400" dirty="0"/>
              <a:t>Detail Feature Maps</a:t>
            </a:r>
            <a:endParaRPr lang="en-US" sz="2400" dirty="0"/>
          </a:p>
        </p:txBody>
      </p:sp>
      <p:sp>
        <p:nvSpPr>
          <p:cNvPr id="31" name="TextBox 30">
            <a:extLst>
              <a:ext uri="{FF2B5EF4-FFF2-40B4-BE49-F238E27FC236}">
                <a16:creationId xmlns:a16="http://schemas.microsoft.com/office/drawing/2014/main" id="{340FA088-A568-E824-A0ED-B1C7A02189FA}"/>
              </a:ext>
            </a:extLst>
          </p:cNvPr>
          <p:cNvSpPr txBox="1"/>
          <p:nvPr/>
        </p:nvSpPr>
        <p:spPr>
          <a:xfrm>
            <a:off x="5658932" y="5374579"/>
            <a:ext cx="2776658" cy="461665"/>
          </a:xfrm>
          <a:prstGeom prst="rect">
            <a:avLst/>
          </a:prstGeom>
          <a:noFill/>
        </p:spPr>
        <p:txBody>
          <a:bodyPr wrap="none" rtlCol="0">
            <a:spAutoFit/>
          </a:bodyPr>
          <a:lstStyle/>
          <a:p>
            <a:r>
              <a:rPr lang="de-DE" sz="2400" dirty="0"/>
              <a:t>Global Feature Maps</a:t>
            </a:r>
            <a:endParaRPr lang="en-US" sz="2400" dirty="0"/>
          </a:p>
        </p:txBody>
      </p:sp>
      <p:pic>
        <p:nvPicPr>
          <p:cNvPr id="32" name="Picture 31">
            <a:extLst>
              <a:ext uri="{FF2B5EF4-FFF2-40B4-BE49-F238E27FC236}">
                <a16:creationId xmlns:a16="http://schemas.microsoft.com/office/drawing/2014/main" id="{FD6D9B03-74D5-E6D6-1D01-4B57D947A40D}"/>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767667" y="2318906"/>
            <a:ext cx="2099272" cy="2220188"/>
          </a:xfrm>
          <a:prstGeom prst="rect">
            <a:avLst/>
          </a:prstGeom>
        </p:spPr>
      </p:pic>
      <p:sp>
        <p:nvSpPr>
          <p:cNvPr id="8" name="TextBox 7">
            <a:extLst>
              <a:ext uri="{FF2B5EF4-FFF2-40B4-BE49-F238E27FC236}">
                <a16:creationId xmlns:a16="http://schemas.microsoft.com/office/drawing/2014/main" id="{3EAFF50C-C2AF-3C13-A0D1-8370DB64A488}"/>
              </a:ext>
            </a:extLst>
          </p:cNvPr>
          <p:cNvSpPr txBox="1"/>
          <p:nvPr/>
        </p:nvSpPr>
        <p:spPr>
          <a:xfrm>
            <a:off x="3482262" y="4869000"/>
            <a:ext cx="1443216" cy="369332"/>
          </a:xfrm>
          <a:prstGeom prst="rect">
            <a:avLst/>
          </a:prstGeom>
          <a:noFill/>
        </p:spPr>
        <p:txBody>
          <a:bodyPr wrap="none" rtlCol="0">
            <a:spAutoFit/>
          </a:bodyPr>
          <a:lstStyle/>
          <a:p>
            <a:r>
              <a:rPr lang="de-DE" dirty="0"/>
              <a:t>(and </a:t>
            </a:r>
            <a:r>
              <a:rPr lang="de-DE" dirty="0" err="1"/>
              <a:t>more</a:t>
            </a:r>
            <a:r>
              <a:rPr lang="de-DE" dirty="0"/>
              <a:t> …)</a:t>
            </a:r>
            <a:endParaRPr lang="en-US" dirty="0"/>
          </a:p>
        </p:txBody>
      </p:sp>
      <p:sp>
        <p:nvSpPr>
          <p:cNvPr id="10" name="TextBox 9">
            <a:extLst>
              <a:ext uri="{FF2B5EF4-FFF2-40B4-BE49-F238E27FC236}">
                <a16:creationId xmlns:a16="http://schemas.microsoft.com/office/drawing/2014/main" id="{3BC40F63-82BD-D3BE-69D7-F7DAE6FC3686}"/>
              </a:ext>
            </a:extLst>
          </p:cNvPr>
          <p:cNvSpPr txBox="1"/>
          <p:nvPr/>
        </p:nvSpPr>
        <p:spPr>
          <a:xfrm>
            <a:off x="7240733" y="4850480"/>
            <a:ext cx="1443216" cy="369332"/>
          </a:xfrm>
          <a:prstGeom prst="rect">
            <a:avLst/>
          </a:prstGeom>
          <a:noFill/>
        </p:spPr>
        <p:txBody>
          <a:bodyPr wrap="none" rtlCol="0">
            <a:spAutoFit/>
          </a:bodyPr>
          <a:lstStyle/>
          <a:p>
            <a:r>
              <a:rPr lang="de-DE" dirty="0"/>
              <a:t>(and </a:t>
            </a:r>
            <a:r>
              <a:rPr lang="de-DE" dirty="0" err="1"/>
              <a:t>more</a:t>
            </a:r>
            <a:r>
              <a:rPr lang="de-DE" dirty="0"/>
              <a:t> …)</a:t>
            </a:r>
            <a:endParaRPr lang="en-US" dirty="0"/>
          </a:p>
        </p:txBody>
      </p:sp>
    </p:spTree>
    <p:extLst>
      <p:ext uri="{BB962C8B-B14F-4D97-AF65-F5344CB8AC3E}">
        <p14:creationId xmlns:p14="http://schemas.microsoft.com/office/powerpoint/2010/main" val="3513754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C13B6E6-4A6C-4DD4-E05A-00348D732A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V="1">
            <a:off x="4591275" y="6331159"/>
            <a:ext cx="3009449" cy="352669"/>
          </a:xfrm>
          <a:prstGeom prst="rect">
            <a:avLst/>
          </a:prstGeom>
        </p:spPr>
      </p:pic>
      <p:sp>
        <p:nvSpPr>
          <p:cNvPr id="6" name="TextBox 5">
            <a:extLst>
              <a:ext uri="{FF2B5EF4-FFF2-40B4-BE49-F238E27FC236}">
                <a16:creationId xmlns:a16="http://schemas.microsoft.com/office/drawing/2014/main" id="{ED406002-2997-E420-21A3-6BD823BB793A}"/>
              </a:ext>
            </a:extLst>
          </p:cNvPr>
          <p:cNvSpPr txBox="1"/>
          <p:nvPr/>
        </p:nvSpPr>
        <p:spPr>
          <a:xfrm>
            <a:off x="3151926" y="6197590"/>
            <a:ext cx="1182247" cy="461665"/>
          </a:xfrm>
          <a:prstGeom prst="rect">
            <a:avLst/>
          </a:prstGeom>
          <a:noFill/>
        </p:spPr>
        <p:txBody>
          <a:bodyPr wrap="none" rtlCol="0">
            <a:spAutoFit/>
          </a:bodyPr>
          <a:lstStyle/>
          <a:p>
            <a:r>
              <a:rPr lang="de-DE" sz="2400" dirty="0"/>
              <a:t>V</a:t>
            </a:r>
            <a:r>
              <a:rPr lang="en-US" sz="2400" dirty="0" err="1"/>
              <a:t>alue</a:t>
            </a:r>
            <a:r>
              <a:rPr lang="en-US" sz="2400" dirty="0"/>
              <a:t>: 0</a:t>
            </a:r>
          </a:p>
        </p:txBody>
      </p:sp>
      <p:sp>
        <p:nvSpPr>
          <p:cNvPr id="7" name="TextBox 6">
            <a:extLst>
              <a:ext uri="{FF2B5EF4-FFF2-40B4-BE49-F238E27FC236}">
                <a16:creationId xmlns:a16="http://schemas.microsoft.com/office/drawing/2014/main" id="{DB05BD25-00A4-E630-FE42-4598DF157446}"/>
              </a:ext>
            </a:extLst>
          </p:cNvPr>
          <p:cNvSpPr txBox="1"/>
          <p:nvPr/>
        </p:nvSpPr>
        <p:spPr>
          <a:xfrm>
            <a:off x="7600724" y="6255146"/>
            <a:ext cx="252018" cy="461665"/>
          </a:xfrm>
          <a:prstGeom prst="rect">
            <a:avLst/>
          </a:prstGeom>
          <a:noFill/>
        </p:spPr>
        <p:txBody>
          <a:bodyPr wrap="square" rtlCol="0">
            <a:spAutoFit/>
          </a:bodyPr>
          <a:lstStyle/>
          <a:p>
            <a:r>
              <a:rPr lang="de-DE" sz="2400" dirty="0"/>
              <a:t>1</a:t>
            </a:r>
            <a:endParaRPr lang="en-US" sz="2400" dirty="0"/>
          </a:p>
        </p:txBody>
      </p:sp>
      <p:sp>
        <p:nvSpPr>
          <p:cNvPr id="12" name="TextBox 11">
            <a:extLst>
              <a:ext uri="{FF2B5EF4-FFF2-40B4-BE49-F238E27FC236}">
                <a16:creationId xmlns:a16="http://schemas.microsoft.com/office/drawing/2014/main" id="{30E3C1E2-130F-6DE3-34BB-CD77107F8343}"/>
              </a:ext>
            </a:extLst>
          </p:cNvPr>
          <p:cNvSpPr txBox="1"/>
          <p:nvPr/>
        </p:nvSpPr>
        <p:spPr>
          <a:xfrm>
            <a:off x="432143" y="250735"/>
            <a:ext cx="3902030" cy="954107"/>
          </a:xfrm>
          <a:prstGeom prst="rect">
            <a:avLst/>
          </a:prstGeom>
          <a:noFill/>
        </p:spPr>
        <p:txBody>
          <a:bodyPr wrap="none" rtlCol="0">
            <a:spAutoFit/>
          </a:bodyPr>
          <a:lstStyle/>
          <a:p>
            <a:r>
              <a:rPr lang="en-US" sz="2800" b="1" dirty="0">
                <a:latin typeface="Candara" panose="020E0502030303020204" pitchFamily="34" charset="0"/>
              </a:rPr>
              <a:t>128 GCNN Feature Maps </a:t>
            </a:r>
          </a:p>
          <a:p>
            <a:r>
              <a:rPr lang="en-US" sz="2800" b="1" dirty="0">
                <a:latin typeface="Candara" panose="020E0502030303020204" pitchFamily="34" charset="0"/>
              </a:rPr>
              <a:t>Size: 32x32</a:t>
            </a:r>
          </a:p>
        </p:txBody>
      </p:sp>
      <p:sp>
        <p:nvSpPr>
          <p:cNvPr id="2" name="TextBox 1">
            <a:extLst>
              <a:ext uri="{FF2B5EF4-FFF2-40B4-BE49-F238E27FC236}">
                <a16:creationId xmlns:a16="http://schemas.microsoft.com/office/drawing/2014/main" id="{B2C8D3DF-DA5D-ECB8-482C-854BE41CEEEF}"/>
              </a:ext>
            </a:extLst>
          </p:cNvPr>
          <p:cNvSpPr txBox="1"/>
          <p:nvPr/>
        </p:nvSpPr>
        <p:spPr>
          <a:xfrm>
            <a:off x="10042482" y="0"/>
            <a:ext cx="2149518" cy="646331"/>
          </a:xfrm>
          <a:prstGeom prst="rect">
            <a:avLst/>
          </a:prstGeom>
          <a:noFill/>
        </p:spPr>
        <p:txBody>
          <a:bodyPr wrap="square" rtlCol="0">
            <a:spAutoFit/>
          </a:bodyPr>
          <a:lstStyle/>
          <a:p>
            <a:pPr algn="r"/>
            <a:r>
              <a:rPr lang="de-DE" dirty="0" err="1">
                <a:solidFill>
                  <a:schemeClr val="bg1">
                    <a:lumMod val="65000"/>
                  </a:schemeClr>
                </a:solidFill>
                <a:latin typeface="Candara" panose="020E0502030303020204" pitchFamily="34" charset="0"/>
              </a:rPr>
              <a:t>Object</a:t>
            </a:r>
            <a:r>
              <a:rPr lang="de-DE" dirty="0">
                <a:solidFill>
                  <a:schemeClr val="bg1">
                    <a:lumMod val="65000"/>
                  </a:schemeClr>
                </a:solidFill>
                <a:latin typeface="Candara" panose="020E0502030303020204" pitchFamily="34" charset="0"/>
              </a:rPr>
              <a:t>: Dragon</a:t>
            </a:r>
          </a:p>
          <a:p>
            <a:pPr algn="r"/>
            <a:r>
              <a:rPr lang="de-DE" dirty="0">
                <a:solidFill>
                  <a:schemeClr val="bg1">
                    <a:lumMod val="65000"/>
                  </a:schemeClr>
                </a:solidFill>
                <a:latin typeface="Candara" panose="020E0502030303020204" pitchFamily="34" charset="0"/>
              </a:rPr>
              <a:t>Resolution: 128x128 </a:t>
            </a:r>
            <a:endParaRPr lang="en-US" dirty="0">
              <a:solidFill>
                <a:schemeClr val="bg1">
                  <a:lumMod val="65000"/>
                </a:schemeClr>
              </a:solidFill>
              <a:latin typeface="Candara" panose="020E0502030303020204" pitchFamily="34" charset="0"/>
            </a:endParaRPr>
          </a:p>
        </p:txBody>
      </p:sp>
      <p:pic>
        <p:nvPicPr>
          <p:cNvPr id="5" name="Picture 2">
            <a:extLst>
              <a:ext uri="{FF2B5EF4-FFF2-40B4-BE49-F238E27FC236}">
                <a16:creationId xmlns:a16="http://schemas.microsoft.com/office/drawing/2014/main" id="{F98FE6F3-823E-9593-1729-39CA893107B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600" t="4678" r="74557" b="74947"/>
          <a:stretch/>
        </p:blipFill>
        <p:spPr bwMode="auto">
          <a:xfrm>
            <a:off x="0" y="6130211"/>
            <a:ext cx="2906881" cy="72778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2118EE18-98EA-1FCB-25FF-F66662C9EB6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13223" y="1607102"/>
            <a:ext cx="1440000" cy="1440000"/>
          </a:xfrm>
          <a:prstGeom prst="rect">
            <a:avLst/>
          </a:prstGeom>
        </p:spPr>
      </p:pic>
      <p:pic>
        <p:nvPicPr>
          <p:cNvPr id="11" name="Picture 10">
            <a:extLst>
              <a:ext uri="{FF2B5EF4-FFF2-40B4-BE49-F238E27FC236}">
                <a16:creationId xmlns:a16="http://schemas.microsoft.com/office/drawing/2014/main" id="{2322EB54-D57E-1D81-CE53-F3A24FA34D9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657615" y="3274871"/>
            <a:ext cx="1440000" cy="1440000"/>
          </a:xfrm>
          <a:prstGeom prst="rect">
            <a:avLst/>
          </a:prstGeom>
        </p:spPr>
      </p:pic>
      <p:pic>
        <p:nvPicPr>
          <p:cNvPr id="14" name="Picture 13">
            <a:extLst>
              <a:ext uri="{FF2B5EF4-FFF2-40B4-BE49-F238E27FC236}">
                <a16:creationId xmlns:a16="http://schemas.microsoft.com/office/drawing/2014/main" id="{B42E48DB-096E-C648-CBAC-CB33B722FFD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67689" y="1607102"/>
            <a:ext cx="1440000" cy="1440000"/>
          </a:xfrm>
          <a:prstGeom prst="rect">
            <a:avLst/>
          </a:prstGeom>
        </p:spPr>
      </p:pic>
      <p:pic>
        <p:nvPicPr>
          <p:cNvPr id="16" name="Picture 15">
            <a:extLst>
              <a:ext uri="{FF2B5EF4-FFF2-40B4-BE49-F238E27FC236}">
                <a16:creationId xmlns:a16="http://schemas.microsoft.com/office/drawing/2014/main" id="{3E3DD5C4-185C-ACF8-FEDB-829696A7DAD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687009" y="3245195"/>
            <a:ext cx="1440000" cy="1440000"/>
          </a:xfrm>
          <a:prstGeom prst="rect">
            <a:avLst/>
          </a:prstGeom>
        </p:spPr>
      </p:pic>
      <p:pic>
        <p:nvPicPr>
          <p:cNvPr id="18" name="Picture 17">
            <a:extLst>
              <a:ext uri="{FF2B5EF4-FFF2-40B4-BE49-F238E27FC236}">
                <a16:creationId xmlns:a16="http://schemas.microsoft.com/office/drawing/2014/main" id="{AA294D59-1F24-E6B5-0C29-34270ED2105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268878" y="3274871"/>
            <a:ext cx="1440000" cy="1440000"/>
          </a:xfrm>
          <a:prstGeom prst="rect">
            <a:avLst/>
          </a:prstGeom>
        </p:spPr>
      </p:pic>
      <p:pic>
        <p:nvPicPr>
          <p:cNvPr id="20" name="Picture 19">
            <a:extLst>
              <a:ext uri="{FF2B5EF4-FFF2-40B4-BE49-F238E27FC236}">
                <a16:creationId xmlns:a16="http://schemas.microsoft.com/office/drawing/2014/main" id="{1835614F-C2CD-2795-FB58-6DEB2C4BEC8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013223" y="3245195"/>
            <a:ext cx="1440000" cy="1440000"/>
          </a:xfrm>
          <a:prstGeom prst="rect">
            <a:avLst/>
          </a:prstGeom>
        </p:spPr>
      </p:pic>
      <p:pic>
        <p:nvPicPr>
          <p:cNvPr id="24" name="Picture 23">
            <a:extLst>
              <a:ext uri="{FF2B5EF4-FFF2-40B4-BE49-F238E27FC236}">
                <a16:creationId xmlns:a16="http://schemas.microsoft.com/office/drawing/2014/main" id="{CF044C77-4584-2F66-0FA0-D9F728F0BDA1}"/>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691320" y="1641390"/>
            <a:ext cx="1440000" cy="1440000"/>
          </a:xfrm>
          <a:prstGeom prst="rect">
            <a:avLst/>
          </a:prstGeom>
        </p:spPr>
      </p:pic>
      <p:pic>
        <p:nvPicPr>
          <p:cNvPr id="26" name="Picture 25">
            <a:extLst>
              <a:ext uri="{FF2B5EF4-FFF2-40B4-BE49-F238E27FC236}">
                <a16:creationId xmlns:a16="http://schemas.microsoft.com/office/drawing/2014/main" id="{E335DD76-C6F0-0A00-7BFD-B841EB3CE5FC}"/>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268878" y="1641390"/>
            <a:ext cx="1440000" cy="1440000"/>
          </a:xfrm>
          <a:prstGeom prst="rect">
            <a:avLst/>
          </a:prstGeom>
        </p:spPr>
      </p:pic>
      <p:sp>
        <p:nvSpPr>
          <p:cNvPr id="28" name="TextBox 27">
            <a:extLst>
              <a:ext uri="{FF2B5EF4-FFF2-40B4-BE49-F238E27FC236}">
                <a16:creationId xmlns:a16="http://schemas.microsoft.com/office/drawing/2014/main" id="{1835FB13-6324-01FB-A65F-6A19319AE102}"/>
              </a:ext>
            </a:extLst>
          </p:cNvPr>
          <p:cNvSpPr txBox="1"/>
          <p:nvPr/>
        </p:nvSpPr>
        <p:spPr>
          <a:xfrm>
            <a:off x="2103687" y="5401828"/>
            <a:ext cx="2699072" cy="461665"/>
          </a:xfrm>
          <a:prstGeom prst="rect">
            <a:avLst/>
          </a:prstGeom>
          <a:noFill/>
        </p:spPr>
        <p:txBody>
          <a:bodyPr wrap="none" rtlCol="0">
            <a:spAutoFit/>
          </a:bodyPr>
          <a:lstStyle/>
          <a:p>
            <a:r>
              <a:rPr lang="de-DE" sz="2400" dirty="0"/>
              <a:t>Detail Feature Maps</a:t>
            </a:r>
            <a:endParaRPr lang="en-US" sz="2400" dirty="0"/>
          </a:p>
        </p:txBody>
      </p:sp>
      <p:sp>
        <p:nvSpPr>
          <p:cNvPr id="29" name="TextBox 28">
            <a:extLst>
              <a:ext uri="{FF2B5EF4-FFF2-40B4-BE49-F238E27FC236}">
                <a16:creationId xmlns:a16="http://schemas.microsoft.com/office/drawing/2014/main" id="{F8174772-9C67-175C-0F08-2AD6A10CD69F}"/>
              </a:ext>
            </a:extLst>
          </p:cNvPr>
          <p:cNvSpPr txBox="1"/>
          <p:nvPr/>
        </p:nvSpPr>
        <p:spPr>
          <a:xfrm>
            <a:off x="5862582" y="5365337"/>
            <a:ext cx="2812591" cy="461665"/>
          </a:xfrm>
          <a:prstGeom prst="rect">
            <a:avLst/>
          </a:prstGeom>
          <a:noFill/>
        </p:spPr>
        <p:txBody>
          <a:bodyPr wrap="square" rtlCol="0">
            <a:spAutoFit/>
          </a:bodyPr>
          <a:lstStyle/>
          <a:p>
            <a:r>
              <a:rPr lang="de-DE" sz="2400" dirty="0"/>
              <a:t>Global Feature Maps</a:t>
            </a:r>
            <a:endParaRPr lang="en-US" sz="2400" dirty="0"/>
          </a:p>
        </p:txBody>
      </p:sp>
      <p:pic>
        <p:nvPicPr>
          <p:cNvPr id="31" name="Picture 30">
            <a:extLst>
              <a:ext uri="{FF2B5EF4-FFF2-40B4-BE49-F238E27FC236}">
                <a16:creationId xmlns:a16="http://schemas.microsoft.com/office/drawing/2014/main" id="{00B2FD3F-7E26-810A-990F-08DF25F221D6}"/>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129141" y="2135101"/>
            <a:ext cx="2099272" cy="2220188"/>
          </a:xfrm>
          <a:prstGeom prst="rect">
            <a:avLst/>
          </a:prstGeom>
        </p:spPr>
      </p:pic>
      <p:sp>
        <p:nvSpPr>
          <p:cNvPr id="8" name="TextBox 7">
            <a:extLst>
              <a:ext uri="{FF2B5EF4-FFF2-40B4-BE49-F238E27FC236}">
                <a16:creationId xmlns:a16="http://schemas.microsoft.com/office/drawing/2014/main" id="{21F25F10-640E-A1C3-03AE-CC9F6034E048}"/>
              </a:ext>
            </a:extLst>
          </p:cNvPr>
          <p:cNvSpPr txBox="1"/>
          <p:nvPr/>
        </p:nvSpPr>
        <p:spPr>
          <a:xfrm>
            <a:off x="3687009" y="4680782"/>
            <a:ext cx="1443216" cy="369332"/>
          </a:xfrm>
          <a:prstGeom prst="rect">
            <a:avLst/>
          </a:prstGeom>
          <a:noFill/>
        </p:spPr>
        <p:txBody>
          <a:bodyPr wrap="none" rtlCol="0">
            <a:spAutoFit/>
          </a:bodyPr>
          <a:lstStyle/>
          <a:p>
            <a:r>
              <a:rPr lang="de-DE" dirty="0"/>
              <a:t>(and </a:t>
            </a:r>
            <a:r>
              <a:rPr lang="de-DE" dirty="0" err="1"/>
              <a:t>more</a:t>
            </a:r>
            <a:r>
              <a:rPr lang="de-DE" dirty="0"/>
              <a:t> …)</a:t>
            </a:r>
            <a:endParaRPr lang="en-US" dirty="0"/>
          </a:p>
        </p:txBody>
      </p:sp>
      <p:sp>
        <p:nvSpPr>
          <p:cNvPr id="13" name="TextBox 12">
            <a:extLst>
              <a:ext uri="{FF2B5EF4-FFF2-40B4-BE49-F238E27FC236}">
                <a16:creationId xmlns:a16="http://schemas.microsoft.com/office/drawing/2014/main" id="{A1F139CE-BD1C-DA39-4AC1-D0345D1ADF8A}"/>
              </a:ext>
            </a:extLst>
          </p:cNvPr>
          <p:cNvSpPr txBox="1"/>
          <p:nvPr/>
        </p:nvSpPr>
        <p:spPr>
          <a:xfrm>
            <a:off x="7268877" y="4670772"/>
            <a:ext cx="1443216" cy="369332"/>
          </a:xfrm>
          <a:prstGeom prst="rect">
            <a:avLst/>
          </a:prstGeom>
          <a:noFill/>
        </p:spPr>
        <p:txBody>
          <a:bodyPr wrap="none" rtlCol="0">
            <a:spAutoFit/>
          </a:bodyPr>
          <a:lstStyle/>
          <a:p>
            <a:r>
              <a:rPr lang="de-DE" dirty="0"/>
              <a:t>(and </a:t>
            </a:r>
            <a:r>
              <a:rPr lang="de-DE" dirty="0" err="1"/>
              <a:t>more</a:t>
            </a:r>
            <a:r>
              <a:rPr lang="de-DE" dirty="0"/>
              <a:t> …)</a:t>
            </a:r>
            <a:endParaRPr lang="en-US" dirty="0"/>
          </a:p>
        </p:txBody>
      </p:sp>
    </p:spTree>
    <p:extLst>
      <p:ext uri="{BB962C8B-B14F-4D97-AF65-F5344CB8AC3E}">
        <p14:creationId xmlns:p14="http://schemas.microsoft.com/office/powerpoint/2010/main" val="24215679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C13B6E6-4A6C-4DD4-E05A-00348D732A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V="1">
            <a:off x="4591275" y="6331159"/>
            <a:ext cx="3009449" cy="352669"/>
          </a:xfrm>
          <a:prstGeom prst="rect">
            <a:avLst/>
          </a:prstGeom>
        </p:spPr>
      </p:pic>
      <p:sp>
        <p:nvSpPr>
          <p:cNvPr id="6" name="TextBox 5">
            <a:extLst>
              <a:ext uri="{FF2B5EF4-FFF2-40B4-BE49-F238E27FC236}">
                <a16:creationId xmlns:a16="http://schemas.microsoft.com/office/drawing/2014/main" id="{ED406002-2997-E420-21A3-6BD823BB793A}"/>
              </a:ext>
            </a:extLst>
          </p:cNvPr>
          <p:cNvSpPr txBox="1"/>
          <p:nvPr/>
        </p:nvSpPr>
        <p:spPr>
          <a:xfrm>
            <a:off x="3151926" y="6197590"/>
            <a:ext cx="1182247" cy="461665"/>
          </a:xfrm>
          <a:prstGeom prst="rect">
            <a:avLst/>
          </a:prstGeom>
          <a:noFill/>
        </p:spPr>
        <p:txBody>
          <a:bodyPr wrap="none" rtlCol="0">
            <a:spAutoFit/>
          </a:bodyPr>
          <a:lstStyle/>
          <a:p>
            <a:r>
              <a:rPr lang="de-DE" sz="2400" dirty="0"/>
              <a:t>V</a:t>
            </a:r>
            <a:r>
              <a:rPr lang="en-US" sz="2400" dirty="0" err="1"/>
              <a:t>alue</a:t>
            </a:r>
            <a:r>
              <a:rPr lang="en-US" sz="2400" dirty="0"/>
              <a:t>: 0</a:t>
            </a:r>
          </a:p>
        </p:txBody>
      </p:sp>
      <p:sp>
        <p:nvSpPr>
          <p:cNvPr id="7" name="TextBox 6">
            <a:extLst>
              <a:ext uri="{FF2B5EF4-FFF2-40B4-BE49-F238E27FC236}">
                <a16:creationId xmlns:a16="http://schemas.microsoft.com/office/drawing/2014/main" id="{DB05BD25-00A4-E630-FE42-4598DF157446}"/>
              </a:ext>
            </a:extLst>
          </p:cNvPr>
          <p:cNvSpPr txBox="1"/>
          <p:nvPr/>
        </p:nvSpPr>
        <p:spPr>
          <a:xfrm>
            <a:off x="7600724" y="6255146"/>
            <a:ext cx="252018" cy="461665"/>
          </a:xfrm>
          <a:prstGeom prst="rect">
            <a:avLst/>
          </a:prstGeom>
          <a:noFill/>
        </p:spPr>
        <p:txBody>
          <a:bodyPr wrap="square" rtlCol="0">
            <a:spAutoFit/>
          </a:bodyPr>
          <a:lstStyle/>
          <a:p>
            <a:r>
              <a:rPr lang="de-DE" sz="2400" dirty="0"/>
              <a:t>1</a:t>
            </a:r>
            <a:endParaRPr lang="en-US" sz="2400" dirty="0"/>
          </a:p>
        </p:txBody>
      </p:sp>
      <p:pic>
        <p:nvPicPr>
          <p:cNvPr id="11" name="Picture 10">
            <a:extLst>
              <a:ext uri="{FF2B5EF4-FFF2-40B4-BE49-F238E27FC236}">
                <a16:creationId xmlns:a16="http://schemas.microsoft.com/office/drawing/2014/main" id="{06441BAD-526E-4A87-605C-A00540C9FA0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21311" y="1426627"/>
            <a:ext cx="9113950" cy="4556975"/>
          </a:xfrm>
          <a:prstGeom prst="rect">
            <a:avLst/>
          </a:prstGeom>
        </p:spPr>
      </p:pic>
      <p:sp>
        <p:nvSpPr>
          <p:cNvPr id="12" name="TextBox 11">
            <a:extLst>
              <a:ext uri="{FF2B5EF4-FFF2-40B4-BE49-F238E27FC236}">
                <a16:creationId xmlns:a16="http://schemas.microsoft.com/office/drawing/2014/main" id="{30E3C1E2-130F-6DE3-34BB-CD77107F8343}"/>
              </a:ext>
            </a:extLst>
          </p:cNvPr>
          <p:cNvSpPr txBox="1"/>
          <p:nvPr/>
        </p:nvSpPr>
        <p:spPr>
          <a:xfrm>
            <a:off x="349034" y="258533"/>
            <a:ext cx="3679212" cy="954107"/>
          </a:xfrm>
          <a:prstGeom prst="rect">
            <a:avLst/>
          </a:prstGeom>
          <a:noFill/>
        </p:spPr>
        <p:txBody>
          <a:bodyPr wrap="none" rtlCol="0">
            <a:spAutoFit/>
          </a:bodyPr>
          <a:lstStyle/>
          <a:p>
            <a:r>
              <a:rPr lang="en-US" sz="2800" b="1" dirty="0">
                <a:latin typeface="Candara" panose="020E0502030303020204" pitchFamily="34" charset="0"/>
              </a:rPr>
              <a:t>128 CNN Feature Maps </a:t>
            </a:r>
          </a:p>
          <a:p>
            <a:r>
              <a:rPr lang="en-US" sz="2800" b="1" dirty="0">
                <a:latin typeface="Candara" panose="020E0502030303020204" pitchFamily="34" charset="0"/>
              </a:rPr>
              <a:t>Size: 32x32</a:t>
            </a:r>
          </a:p>
        </p:txBody>
      </p:sp>
      <p:sp>
        <p:nvSpPr>
          <p:cNvPr id="2" name="TextBox 1">
            <a:extLst>
              <a:ext uri="{FF2B5EF4-FFF2-40B4-BE49-F238E27FC236}">
                <a16:creationId xmlns:a16="http://schemas.microsoft.com/office/drawing/2014/main" id="{A07D849E-75E3-CAC9-112E-CCDBD3E905FE}"/>
              </a:ext>
            </a:extLst>
          </p:cNvPr>
          <p:cNvSpPr txBox="1"/>
          <p:nvPr/>
        </p:nvSpPr>
        <p:spPr>
          <a:xfrm>
            <a:off x="10042482" y="0"/>
            <a:ext cx="2149518" cy="646331"/>
          </a:xfrm>
          <a:prstGeom prst="rect">
            <a:avLst/>
          </a:prstGeom>
          <a:noFill/>
        </p:spPr>
        <p:txBody>
          <a:bodyPr wrap="square" rtlCol="0">
            <a:spAutoFit/>
          </a:bodyPr>
          <a:lstStyle/>
          <a:p>
            <a:pPr algn="r"/>
            <a:r>
              <a:rPr lang="de-DE" dirty="0" err="1">
                <a:solidFill>
                  <a:schemeClr val="bg1">
                    <a:lumMod val="65000"/>
                  </a:schemeClr>
                </a:solidFill>
                <a:latin typeface="Candara" panose="020E0502030303020204" pitchFamily="34" charset="0"/>
              </a:rPr>
              <a:t>Object</a:t>
            </a:r>
            <a:r>
              <a:rPr lang="de-DE" dirty="0">
                <a:solidFill>
                  <a:schemeClr val="bg1">
                    <a:lumMod val="65000"/>
                  </a:schemeClr>
                </a:solidFill>
                <a:latin typeface="Candara" panose="020E0502030303020204" pitchFamily="34" charset="0"/>
              </a:rPr>
              <a:t>: Dragon</a:t>
            </a:r>
          </a:p>
          <a:p>
            <a:pPr algn="r"/>
            <a:r>
              <a:rPr lang="de-DE" dirty="0">
                <a:solidFill>
                  <a:schemeClr val="bg1">
                    <a:lumMod val="65000"/>
                  </a:schemeClr>
                </a:solidFill>
                <a:latin typeface="Candara" panose="020E0502030303020204" pitchFamily="34" charset="0"/>
              </a:rPr>
              <a:t>Resolution: 128x128 </a:t>
            </a:r>
            <a:endParaRPr lang="en-US" dirty="0">
              <a:solidFill>
                <a:schemeClr val="bg1">
                  <a:lumMod val="65000"/>
                </a:schemeClr>
              </a:solidFill>
              <a:latin typeface="Candara" panose="020E0502030303020204" pitchFamily="34" charset="0"/>
            </a:endParaRPr>
          </a:p>
        </p:txBody>
      </p:sp>
      <p:pic>
        <p:nvPicPr>
          <p:cNvPr id="4" name="Picture 2">
            <a:extLst>
              <a:ext uri="{FF2B5EF4-FFF2-40B4-BE49-F238E27FC236}">
                <a16:creationId xmlns:a16="http://schemas.microsoft.com/office/drawing/2014/main" id="{140AE290-CCE8-A404-E5CD-B4CBA60ED79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600" t="4678" r="74557" b="74947"/>
          <a:stretch/>
        </p:blipFill>
        <p:spPr bwMode="auto">
          <a:xfrm>
            <a:off x="-12057" y="6162623"/>
            <a:ext cx="2906881" cy="7277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44685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65000"/>
          </a:schemeClr>
        </a:solidFill>
        <a:effectLst/>
      </p:bgPr>
    </p:bg>
    <p:spTree>
      <p:nvGrpSpPr>
        <p:cNvPr id="1" name=""/>
        <p:cNvGrpSpPr/>
        <p:nvPr/>
      </p:nvGrpSpPr>
      <p:grpSpPr>
        <a:xfrm>
          <a:off x="0" y="0"/>
          <a:ext cx="0" cy="0"/>
          <a:chOff x="0" y="0"/>
          <a:chExt cx="0" cy="0"/>
        </a:xfrm>
      </p:grpSpPr>
      <p:sp>
        <p:nvSpPr>
          <p:cNvPr id="4" name="Datumsplatzhalter 3">
            <a:extLst>
              <a:ext uri="{FF2B5EF4-FFF2-40B4-BE49-F238E27FC236}">
                <a16:creationId xmlns:a16="http://schemas.microsoft.com/office/drawing/2014/main" id="{805F55DF-5B79-EA42-3DBC-A9739B75EBC6}"/>
              </a:ext>
            </a:extLst>
          </p:cNvPr>
          <p:cNvSpPr>
            <a:spLocks noGrp="1"/>
          </p:cNvSpPr>
          <p:nvPr>
            <p:ph type="dt" sz="half" idx="10"/>
          </p:nvPr>
        </p:nvSpPr>
        <p:spPr>
          <a:xfrm>
            <a:off x="11307170" y="6510926"/>
            <a:ext cx="2743200" cy="365125"/>
          </a:xfrm>
        </p:spPr>
        <p:txBody>
          <a:bodyPr/>
          <a:lstStyle/>
          <a:p>
            <a:pPr rtl="0"/>
            <a:fld id="{83627DD0-092D-4AD9-AAE0-0513E170352E}" type="datetime1">
              <a:rPr lang="de-DE" smtClean="0"/>
              <a:t>04.09.2022</a:t>
            </a:fld>
            <a:endParaRPr lang="en-US" dirty="0"/>
          </a:p>
        </p:txBody>
      </p:sp>
      <p:sp>
        <p:nvSpPr>
          <p:cNvPr id="14" name="Textfeld 13">
            <a:extLst>
              <a:ext uri="{FF2B5EF4-FFF2-40B4-BE49-F238E27FC236}">
                <a16:creationId xmlns:a16="http://schemas.microsoft.com/office/drawing/2014/main" id="{BD44CF49-5CF0-39BC-0AA3-23FE5CF01BEB}"/>
              </a:ext>
            </a:extLst>
          </p:cNvPr>
          <p:cNvSpPr txBox="1"/>
          <p:nvPr/>
        </p:nvSpPr>
        <p:spPr>
          <a:xfrm>
            <a:off x="2905799" y="4620555"/>
            <a:ext cx="2743200" cy="738664"/>
          </a:xfrm>
          <a:prstGeom prst="rect">
            <a:avLst/>
          </a:prstGeom>
          <a:noFill/>
        </p:spPr>
        <p:txBody>
          <a:bodyPr wrap="square" rtlCol="0">
            <a:spAutoFit/>
          </a:bodyPr>
          <a:lstStyle/>
          <a:p>
            <a:r>
              <a:rPr lang="de-DE" sz="1400" dirty="0">
                <a:latin typeface="Calibri" panose="020F0502020204030204" pitchFamily="34" charset="0"/>
                <a:cs typeface="Calibri" panose="020F0502020204030204" pitchFamily="34" charset="0"/>
              </a:rPr>
              <a:t>Depth </a:t>
            </a:r>
            <a:r>
              <a:rPr lang="en-US" sz="1400" dirty="0">
                <a:latin typeface="Calibri" panose="020F0502020204030204" pitchFamily="34" charset="0"/>
                <a:cs typeface="Calibri" panose="020F0502020204030204" pitchFamily="34" charset="0"/>
              </a:rPr>
              <a:t>Map</a:t>
            </a:r>
            <a:r>
              <a:rPr lang="de-DE" sz="1400" dirty="0">
                <a:latin typeface="Calibri" panose="020F0502020204030204" pitchFamily="34" charset="0"/>
                <a:cs typeface="Calibri" panose="020F0502020204030204" pitchFamily="34" charset="0"/>
              </a:rPr>
              <a:t> (</a:t>
            </a:r>
            <a:r>
              <a:rPr lang="en-US" sz="1400" dirty="0">
                <a:latin typeface="Calibri" panose="020F0502020204030204" pitchFamily="34" charset="0"/>
                <a:cs typeface="Calibri" panose="020F0502020204030204" pitchFamily="34" charset="0"/>
              </a:rPr>
              <a:t>semi-dense</a:t>
            </a:r>
            <a:r>
              <a:rPr lang="de-DE" sz="1400" dirty="0">
                <a:latin typeface="Calibri" panose="020F0502020204030204" pitchFamily="34" charset="0"/>
                <a:cs typeface="Calibri" panose="020F0502020204030204" pitchFamily="34" charset="0"/>
              </a:rPr>
              <a:t>) , and </a:t>
            </a:r>
            <a:r>
              <a:rPr lang="en-US" sz="1400" dirty="0">
                <a:latin typeface="Calibri" panose="020F0502020204030204" pitchFamily="34" charset="0"/>
                <a:cs typeface="Calibri" panose="020F0502020204030204" pitchFamily="34" charset="0"/>
              </a:rPr>
              <a:t>known</a:t>
            </a:r>
            <a:r>
              <a:rPr lang="de-DE" sz="1400" dirty="0">
                <a:latin typeface="Calibri" panose="020F0502020204030204" pitchFamily="34" charset="0"/>
                <a:cs typeface="Calibri" panose="020F0502020204030204" pitchFamily="34" charset="0"/>
              </a:rPr>
              <a:t> </a:t>
            </a:r>
            <a:r>
              <a:rPr lang="en-US" sz="1400" dirty="0">
                <a:latin typeface="Calibri" panose="020F0502020204030204" pitchFamily="34" charset="0"/>
                <a:cs typeface="Calibri" panose="020F0502020204030204" pitchFamily="34" charset="0"/>
              </a:rPr>
              <a:t>calibration</a:t>
            </a:r>
            <a:r>
              <a:rPr lang="de-DE" sz="1400" dirty="0">
                <a:latin typeface="Calibri" panose="020F0502020204030204" pitchFamily="34" charset="0"/>
                <a:cs typeface="Calibri" panose="020F0502020204030204" pitchFamily="34" charset="0"/>
              </a:rPr>
              <a:t> </a:t>
            </a:r>
          </a:p>
          <a:p>
            <a:r>
              <a:rPr lang="en-US" sz="1400" dirty="0">
                <a:latin typeface="Calibri" panose="020F0502020204030204" pitchFamily="34" charset="0"/>
                <a:cs typeface="Calibri" panose="020F0502020204030204" pitchFamily="34" charset="0"/>
              </a:rPr>
              <a:t>→point cloud or vertex map</a:t>
            </a:r>
          </a:p>
        </p:txBody>
      </p:sp>
      <p:sp>
        <p:nvSpPr>
          <p:cNvPr id="15" name="Textfeld 13">
            <a:extLst>
              <a:ext uri="{FF2B5EF4-FFF2-40B4-BE49-F238E27FC236}">
                <a16:creationId xmlns:a16="http://schemas.microsoft.com/office/drawing/2014/main" id="{365F151C-13F5-6187-CD63-257406A1678F}"/>
              </a:ext>
            </a:extLst>
          </p:cNvPr>
          <p:cNvSpPr txBox="1"/>
          <p:nvPr/>
        </p:nvSpPr>
        <p:spPr>
          <a:xfrm>
            <a:off x="9183058" y="4728841"/>
            <a:ext cx="2286719"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Normal Map (semi-dense)</a:t>
            </a:r>
          </a:p>
        </p:txBody>
      </p:sp>
      <p:sp>
        <p:nvSpPr>
          <p:cNvPr id="20" name="Textfeld 13">
            <a:extLst>
              <a:ext uri="{FF2B5EF4-FFF2-40B4-BE49-F238E27FC236}">
                <a16:creationId xmlns:a16="http://schemas.microsoft.com/office/drawing/2014/main" id="{05E87B3C-48A7-DAE6-D58B-8D5AB9779B2E}"/>
              </a:ext>
            </a:extLst>
          </p:cNvPr>
          <p:cNvSpPr txBox="1"/>
          <p:nvPr/>
        </p:nvSpPr>
        <p:spPr>
          <a:xfrm>
            <a:off x="6753305" y="3358255"/>
            <a:ext cx="1515666" cy="1169551"/>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Standard method compute normal from point cloud using neighboring information</a:t>
            </a:r>
          </a:p>
        </p:txBody>
      </p:sp>
      <p:sp>
        <p:nvSpPr>
          <p:cNvPr id="21" name="Textfeld 13">
            <a:extLst>
              <a:ext uri="{FF2B5EF4-FFF2-40B4-BE49-F238E27FC236}">
                <a16:creationId xmlns:a16="http://schemas.microsoft.com/office/drawing/2014/main" id="{CA55BEB2-CE52-A88F-70C3-75A43A3F51BB}"/>
              </a:ext>
            </a:extLst>
          </p:cNvPr>
          <p:cNvSpPr txBox="1"/>
          <p:nvPr/>
        </p:nvSpPr>
        <p:spPr>
          <a:xfrm>
            <a:off x="0" y="5980698"/>
            <a:ext cx="10692910" cy="523220"/>
          </a:xfrm>
          <a:prstGeom prst="rect">
            <a:avLst/>
          </a:prstGeom>
          <a:noFill/>
        </p:spPr>
        <p:txBody>
          <a:bodyPr wrap="square" rtlCol="0">
            <a:spAutoFit/>
          </a:bodyPr>
          <a:lstStyle/>
          <a:p>
            <a:pPr marL="285750" indent="-285750">
              <a:buFontTx/>
              <a:buChar char="-"/>
            </a:pPr>
            <a:r>
              <a:rPr lang="en-US" sz="1400" dirty="0">
                <a:latin typeface="Calibri" panose="020F0502020204030204" pitchFamily="34" charset="0"/>
                <a:cs typeface="Calibri" panose="020F0502020204030204" pitchFamily="34" charset="0"/>
              </a:rPr>
              <a:t>Normal maps are only semi-dense, when mapped to a mesh (dense) it is not good at all.</a:t>
            </a:r>
          </a:p>
          <a:p>
            <a:pPr marL="285750" indent="-285750">
              <a:buFontTx/>
              <a:buChar char="-"/>
            </a:pPr>
            <a:r>
              <a:rPr lang="en-US" sz="1400" dirty="0">
                <a:latin typeface="Calibri" panose="020F0502020204030204" pitchFamily="34" charset="0"/>
                <a:cs typeface="Calibri" panose="020F0502020204030204" pitchFamily="34" charset="0"/>
              </a:rPr>
              <a:t>Errors can occur in regions with reflections, where we have errors in the 3D measurement</a:t>
            </a:r>
          </a:p>
        </p:txBody>
      </p:sp>
      <p:pic>
        <p:nvPicPr>
          <p:cNvPr id="18" name="Picture 17">
            <a:extLst>
              <a:ext uri="{FF2B5EF4-FFF2-40B4-BE49-F238E27FC236}">
                <a16:creationId xmlns:a16="http://schemas.microsoft.com/office/drawing/2014/main" id="{5ED4CF3C-83C6-6F21-5349-DFAEEEE323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31140" y="1710373"/>
            <a:ext cx="2936959" cy="2936959"/>
          </a:xfrm>
          <a:prstGeom prst="rect">
            <a:avLst/>
          </a:prstGeom>
        </p:spPr>
      </p:pic>
      <p:pic>
        <p:nvPicPr>
          <p:cNvPr id="25" name="Picture 24">
            <a:extLst>
              <a:ext uri="{FF2B5EF4-FFF2-40B4-BE49-F238E27FC236}">
                <a16:creationId xmlns:a16="http://schemas.microsoft.com/office/drawing/2014/main" id="{E2638A82-6424-B98E-142B-AC31D9D06CA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87450" y="1782591"/>
            <a:ext cx="2745215" cy="2745215"/>
          </a:xfrm>
          <a:prstGeom prst="rect">
            <a:avLst/>
          </a:prstGeom>
        </p:spPr>
      </p:pic>
      <p:pic>
        <p:nvPicPr>
          <p:cNvPr id="19" name="Picture 18">
            <a:extLst>
              <a:ext uri="{FF2B5EF4-FFF2-40B4-BE49-F238E27FC236}">
                <a16:creationId xmlns:a16="http://schemas.microsoft.com/office/drawing/2014/main" id="{9DD6DF61-E75E-FE49-E1B2-A0BA6CF1A85C}"/>
              </a:ext>
            </a:extLst>
          </p:cNvPr>
          <p:cNvPicPr>
            <a:picLocks noChangeAspect="1"/>
          </p:cNvPicPr>
          <p:nvPr/>
        </p:nvPicPr>
        <p:blipFill rotWithShape="1">
          <a:blip r:embed="rId5">
            <a:extLst>
              <a:ext uri="{28A0092B-C50C-407E-A947-70E740481C1C}">
                <a14:useLocalDpi xmlns:a14="http://schemas.microsoft.com/office/drawing/2010/main" val="0"/>
              </a:ext>
            </a:extLst>
          </a:blip>
          <a:srcRect l="42607" t="24541" r="32220" b="16567"/>
          <a:stretch/>
        </p:blipFill>
        <p:spPr>
          <a:xfrm>
            <a:off x="5523756" y="3178853"/>
            <a:ext cx="1694993" cy="2325902"/>
          </a:xfrm>
          <a:prstGeom prst="rect">
            <a:avLst/>
          </a:prstGeom>
        </p:spPr>
      </p:pic>
      <p:pic>
        <p:nvPicPr>
          <p:cNvPr id="3" name="Picture 2">
            <a:extLst>
              <a:ext uri="{FF2B5EF4-FFF2-40B4-BE49-F238E27FC236}">
                <a16:creationId xmlns:a16="http://schemas.microsoft.com/office/drawing/2014/main" id="{8BEE3114-8558-0CEA-C89A-68A4DA02A01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427" y="1782592"/>
            <a:ext cx="2745214" cy="2745214"/>
          </a:xfrm>
          <a:prstGeom prst="rect">
            <a:avLst/>
          </a:prstGeom>
        </p:spPr>
      </p:pic>
      <p:sp>
        <p:nvSpPr>
          <p:cNvPr id="6" name="Textfeld 13">
            <a:extLst>
              <a:ext uri="{FF2B5EF4-FFF2-40B4-BE49-F238E27FC236}">
                <a16:creationId xmlns:a16="http://schemas.microsoft.com/office/drawing/2014/main" id="{13AFF218-93C1-B146-76AC-E190DBB754A8}"/>
              </a:ext>
            </a:extLst>
          </p:cNvPr>
          <p:cNvSpPr txBox="1"/>
          <p:nvPr/>
        </p:nvSpPr>
        <p:spPr>
          <a:xfrm>
            <a:off x="33367" y="4710485"/>
            <a:ext cx="2743200" cy="307777"/>
          </a:xfrm>
          <a:prstGeom prst="rect">
            <a:avLst/>
          </a:prstGeom>
          <a:noFill/>
        </p:spPr>
        <p:txBody>
          <a:bodyPr wrap="square" rtlCol="0">
            <a:spAutoFit/>
          </a:bodyPr>
          <a:lstStyle/>
          <a:p>
            <a:r>
              <a:rPr lang="de-DE" sz="1400" dirty="0">
                <a:latin typeface="Calibri" panose="020F0502020204030204" pitchFamily="34" charset="0"/>
                <a:cs typeface="Calibri" panose="020F0502020204030204" pitchFamily="34" charset="0"/>
              </a:rPr>
              <a:t>Gray-</a:t>
            </a:r>
            <a:r>
              <a:rPr lang="de-DE" sz="1400" dirty="0" err="1">
                <a:latin typeface="Calibri" panose="020F0502020204030204" pitchFamily="34" charset="0"/>
                <a:cs typeface="Calibri" panose="020F0502020204030204" pitchFamily="34" charset="0"/>
              </a:rPr>
              <a:t>scale</a:t>
            </a:r>
            <a:r>
              <a:rPr lang="de-DE" sz="1400" dirty="0">
                <a:latin typeface="Calibri" panose="020F0502020204030204" pitchFamily="34" charset="0"/>
                <a:cs typeface="Calibri" panose="020F0502020204030204" pitchFamily="34" charset="0"/>
              </a:rPr>
              <a:t> </a:t>
            </a:r>
            <a:r>
              <a:rPr lang="de-DE" sz="1400" dirty="0" err="1">
                <a:latin typeface="Calibri" panose="020F0502020204030204" pitchFamily="34" charset="0"/>
                <a:cs typeface="Calibri" panose="020F0502020204030204" pitchFamily="34" charset="0"/>
              </a:rPr>
              <a:t>or</a:t>
            </a:r>
            <a:r>
              <a:rPr lang="de-DE" sz="1400" dirty="0">
                <a:latin typeface="Calibri" panose="020F0502020204030204" pitchFamily="34" charset="0"/>
                <a:cs typeface="Calibri" panose="020F0502020204030204" pitchFamily="34" charset="0"/>
              </a:rPr>
              <a:t> RGB </a:t>
            </a:r>
            <a:r>
              <a:rPr lang="de-DE" sz="1400" dirty="0" err="1">
                <a:latin typeface="Calibri" panose="020F0502020204030204" pitchFamily="34" charset="0"/>
                <a:cs typeface="Calibri" panose="020F0502020204030204" pitchFamily="34" charset="0"/>
              </a:rPr>
              <a:t>image</a:t>
            </a:r>
            <a:r>
              <a:rPr lang="de-DE" sz="1400" dirty="0">
                <a:latin typeface="Calibri" panose="020F0502020204030204" pitchFamily="34" charset="0"/>
                <a:cs typeface="Calibri" panose="020F0502020204030204" pitchFamily="34" charset="0"/>
              </a:rPr>
              <a:t> </a:t>
            </a:r>
            <a:endParaRPr lang="en-US" sz="1400" dirty="0">
              <a:latin typeface="Calibri" panose="020F0502020204030204" pitchFamily="34" charset="0"/>
              <a:cs typeface="Calibri" panose="020F0502020204030204" pitchFamily="34" charset="0"/>
            </a:endParaRPr>
          </a:p>
        </p:txBody>
      </p:sp>
      <p:cxnSp>
        <p:nvCxnSpPr>
          <p:cNvPr id="7" name="Straight Connector 6">
            <a:extLst>
              <a:ext uri="{FF2B5EF4-FFF2-40B4-BE49-F238E27FC236}">
                <a16:creationId xmlns:a16="http://schemas.microsoft.com/office/drawing/2014/main" id="{53E8EBE0-C61C-469F-F4C7-F6393A951D4F}"/>
              </a:ext>
            </a:extLst>
          </p:cNvPr>
          <p:cNvCxnSpPr>
            <a:cxnSpLocks/>
          </p:cNvCxnSpPr>
          <p:nvPr/>
        </p:nvCxnSpPr>
        <p:spPr>
          <a:xfrm>
            <a:off x="2875319" y="1666673"/>
            <a:ext cx="0" cy="3591499"/>
          </a:xfrm>
          <a:prstGeom prst="line">
            <a:avLst/>
          </a:prstGeom>
          <a:ln w="158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8" name="Titel 1">
            <a:extLst>
              <a:ext uri="{FF2B5EF4-FFF2-40B4-BE49-F238E27FC236}">
                <a16:creationId xmlns:a16="http://schemas.microsoft.com/office/drawing/2014/main" id="{A90633DB-3B81-F283-F987-261629282C22}"/>
              </a:ext>
            </a:extLst>
          </p:cNvPr>
          <p:cNvSpPr txBox="1">
            <a:spLocks/>
          </p:cNvSpPr>
          <p:nvPr/>
        </p:nvSpPr>
        <p:spPr>
          <a:xfrm>
            <a:off x="176540" y="398494"/>
            <a:ext cx="5621819" cy="54565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latin typeface="+mn-lt"/>
                <a:ea typeface="Microsoft Sans Serif" panose="020B0604020202020204" pitchFamily="34" charset="0"/>
                <a:cs typeface="Microsoft Sans Serif" panose="020B0604020202020204" pitchFamily="34" charset="0"/>
              </a:rPr>
              <a:t>Task: Surface Normal Inference</a:t>
            </a:r>
          </a:p>
        </p:txBody>
      </p:sp>
      <p:sp>
        <p:nvSpPr>
          <p:cNvPr id="13" name="Arrow: Right 12">
            <a:extLst>
              <a:ext uri="{FF2B5EF4-FFF2-40B4-BE49-F238E27FC236}">
                <a16:creationId xmlns:a16="http://schemas.microsoft.com/office/drawing/2014/main" id="{38A93599-2D58-AC78-DB80-3C9D24CE678C}"/>
              </a:ext>
            </a:extLst>
          </p:cNvPr>
          <p:cNvSpPr/>
          <p:nvPr/>
        </p:nvSpPr>
        <p:spPr>
          <a:xfrm>
            <a:off x="6753305" y="2581520"/>
            <a:ext cx="1057195" cy="655741"/>
          </a:xfrm>
          <a:prstGeom prst="rightArrow">
            <a:avLst>
              <a:gd name="adj1" fmla="val 46640"/>
              <a:gd name="adj2" fmla="val 83601"/>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Tree>
    <p:extLst>
      <p:ext uri="{BB962C8B-B14F-4D97-AF65-F5344CB8AC3E}">
        <p14:creationId xmlns:p14="http://schemas.microsoft.com/office/powerpoint/2010/main" val="1105877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lumMod val="75000"/>
            <a:alpha val="70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C13B6E6-4A6C-4DD4-E05A-00348D732A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V="1">
            <a:off x="4591275" y="6331159"/>
            <a:ext cx="3009449" cy="352669"/>
          </a:xfrm>
          <a:prstGeom prst="rect">
            <a:avLst/>
          </a:prstGeom>
        </p:spPr>
      </p:pic>
      <p:sp>
        <p:nvSpPr>
          <p:cNvPr id="6" name="TextBox 5">
            <a:extLst>
              <a:ext uri="{FF2B5EF4-FFF2-40B4-BE49-F238E27FC236}">
                <a16:creationId xmlns:a16="http://schemas.microsoft.com/office/drawing/2014/main" id="{ED406002-2997-E420-21A3-6BD823BB793A}"/>
              </a:ext>
            </a:extLst>
          </p:cNvPr>
          <p:cNvSpPr txBox="1"/>
          <p:nvPr/>
        </p:nvSpPr>
        <p:spPr>
          <a:xfrm>
            <a:off x="3151926" y="6197590"/>
            <a:ext cx="1182247" cy="461665"/>
          </a:xfrm>
          <a:prstGeom prst="rect">
            <a:avLst/>
          </a:prstGeom>
          <a:noFill/>
        </p:spPr>
        <p:txBody>
          <a:bodyPr wrap="none" rtlCol="0">
            <a:spAutoFit/>
          </a:bodyPr>
          <a:lstStyle/>
          <a:p>
            <a:r>
              <a:rPr lang="de-DE" sz="2400" dirty="0"/>
              <a:t>V</a:t>
            </a:r>
            <a:r>
              <a:rPr lang="en-US" sz="2400" dirty="0" err="1"/>
              <a:t>alue</a:t>
            </a:r>
            <a:r>
              <a:rPr lang="en-US" sz="2400" dirty="0"/>
              <a:t>: 0</a:t>
            </a:r>
          </a:p>
        </p:txBody>
      </p:sp>
      <p:sp>
        <p:nvSpPr>
          <p:cNvPr id="7" name="TextBox 6">
            <a:extLst>
              <a:ext uri="{FF2B5EF4-FFF2-40B4-BE49-F238E27FC236}">
                <a16:creationId xmlns:a16="http://schemas.microsoft.com/office/drawing/2014/main" id="{DB05BD25-00A4-E630-FE42-4598DF157446}"/>
              </a:ext>
            </a:extLst>
          </p:cNvPr>
          <p:cNvSpPr txBox="1"/>
          <p:nvPr/>
        </p:nvSpPr>
        <p:spPr>
          <a:xfrm>
            <a:off x="7600724" y="6255146"/>
            <a:ext cx="252018" cy="461665"/>
          </a:xfrm>
          <a:prstGeom prst="rect">
            <a:avLst/>
          </a:prstGeom>
          <a:noFill/>
        </p:spPr>
        <p:txBody>
          <a:bodyPr wrap="square" rtlCol="0">
            <a:spAutoFit/>
          </a:bodyPr>
          <a:lstStyle/>
          <a:p>
            <a:r>
              <a:rPr lang="de-DE" sz="2400" dirty="0"/>
              <a:t>1</a:t>
            </a:r>
            <a:endParaRPr lang="en-US" sz="2400" dirty="0"/>
          </a:p>
        </p:txBody>
      </p:sp>
      <p:sp>
        <p:nvSpPr>
          <p:cNvPr id="12" name="TextBox 11">
            <a:extLst>
              <a:ext uri="{FF2B5EF4-FFF2-40B4-BE49-F238E27FC236}">
                <a16:creationId xmlns:a16="http://schemas.microsoft.com/office/drawing/2014/main" id="{30E3C1E2-130F-6DE3-34BB-CD77107F8343}"/>
              </a:ext>
            </a:extLst>
          </p:cNvPr>
          <p:cNvSpPr txBox="1"/>
          <p:nvPr/>
        </p:nvSpPr>
        <p:spPr>
          <a:xfrm>
            <a:off x="349034" y="258533"/>
            <a:ext cx="3693960" cy="954107"/>
          </a:xfrm>
          <a:prstGeom prst="rect">
            <a:avLst/>
          </a:prstGeom>
          <a:noFill/>
        </p:spPr>
        <p:txBody>
          <a:bodyPr wrap="none" rtlCol="0">
            <a:spAutoFit/>
          </a:bodyPr>
          <a:lstStyle/>
          <a:p>
            <a:r>
              <a:rPr lang="en-US" sz="2800" b="1" dirty="0">
                <a:latin typeface="Candara" panose="020E0502030303020204" pitchFamily="34" charset="0"/>
              </a:rPr>
              <a:t>128 NOC Feature Maps </a:t>
            </a:r>
          </a:p>
          <a:p>
            <a:r>
              <a:rPr lang="en-US" sz="2800" b="1" dirty="0">
                <a:latin typeface="Candara" panose="020E0502030303020204" pitchFamily="34" charset="0"/>
              </a:rPr>
              <a:t>Size: 32x32</a:t>
            </a:r>
          </a:p>
        </p:txBody>
      </p:sp>
      <p:pic>
        <p:nvPicPr>
          <p:cNvPr id="4" name="Picture 3">
            <a:extLst>
              <a:ext uri="{FF2B5EF4-FFF2-40B4-BE49-F238E27FC236}">
                <a16:creationId xmlns:a16="http://schemas.microsoft.com/office/drawing/2014/main" id="{7F581BE6-14DC-4D2C-D88C-89F6463B626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92282" y="1277767"/>
            <a:ext cx="9113950" cy="4556975"/>
          </a:xfrm>
          <a:prstGeom prst="rect">
            <a:avLst/>
          </a:prstGeom>
        </p:spPr>
      </p:pic>
      <p:sp>
        <p:nvSpPr>
          <p:cNvPr id="2" name="TextBox 1">
            <a:extLst>
              <a:ext uri="{FF2B5EF4-FFF2-40B4-BE49-F238E27FC236}">
                <a16:creationId xmlns:a16="http://schemas.microsoft.com/office/drawing/2014/main" id="{09E55B0C-0405-433A-00F8-D4298F5E541C}"/>
              </a:ext>
            </a:extLst>
          </p:cNvPr>
          <p:cNvSpPr txBox="1"/>
          <p:nvPr/>
        </p:nvSpPr>
        <p:spPr>
          <a:xfrm>
            <a:off x="10042482" y="0"/>
            <a:ext cx="2149518" cy="646331"/>
          </a:xfrm>
          <a:prstGeom prst="rect">
            <a:avLst/>
          </a:prstGeom>
          <a:noFill/>
        </p:spPr>
        <p:txBody>
          <a:bodyPr wrap="square" rtlCol="0">
            <a:spAutoFit/>
          </a:bodyPr>
          <a:lstStyle/>
          <a:p>
            <a:pPr algn="r"/>
            <a:r>
              <a:rPr lang="de-DE" dirty="0" err="1">
                <a:solidFill>
                  <a:schemeClr val="bg1">
                    <a:lumMod val="65000"/>
                  </a:schemeClr>
                </a:solidFill>
                <a:latin typeface="Candara" panose="020E0502030303020204" pitchFamily="34" charset="0"/>
              </a:rPr>
              <a:t>Object</a:t>
            </a:r>
            <a:r>
              <a:rPr lang="de-DE" dirty="0">
                <a:solidFill>
                  <a:schemeClr val="bg1">
                    <a:lumMod val="65000"/>
                  </a:schemeClr>
                </a:solidFill>
                <a:latin typeface="Candara" panose="020E0502030303020204" pitchFamily="34" charset="0"/>
              </a:rPr>
              <a:t>: Dragon</a:t>
            </a:r>
          </a:p>
          <a:p>
            <a:pPr algn="r"/>
            <a:r>
              <a:rPr lang="de-DE" dirty="0">
                <a:solidFill>
                  <a:schemeClr val="bg1">
                    <a:lumMod val="65000"/>
                  </a:schemeClr>
                </a:solidFill>
                <a:latin typeface="Candara" panose="020E0502030303020204" pitchFamily="34" charset="0"/>
              </a:rPr>
              <a:t>Resolution: 128x128 </a:t>
            </a:r>
            <a:endParaRPr lang="en-US" dirty="0">
              <a:solidFill>
                <a:schemeClr val="bg1">
                  <a:lumMod val="65000"/>
                </a:schemeClr>
              </a:solidFill>
              <a:latin typeface="Candara" panose="020E0502030303020204" pitchFamily="34" charset="0"/>
            </a:endParaRPr>
          </a:p>
        </p:txBody>
      </p:sp>
      <p:pic>
        <p:nvPicPr>
          <p:cNvPr id="5" name="Picture 2">
            <a:extLst>
              <a:ext uri="{FF2B5EF4-FFF2-40B4-BE49-F238E27FC236}">
                <a16:creationId xmlns:a16="http://schemas.microsoft.com/office/drawing/2014/main" id="{5FCFB827-51BC-B538-63A6-C6BDD930F0D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600" t="4678" r="74557" b="74947"/>
          <a:stretch/>
        </p:blipFill>
        <p:spPr bwMode="auto">
          <a:xfrm>
            <a:off x="0" y="6130211"/>
            <a:ext cx="2906881" cy="7277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357000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lumMod val="75000"/>
            <a:alpha val="70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C13B6E6-4A6C-4DD4-E05A-00348D732A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V="1">
            <a:off x="4591275" y="6331159"/>
            <a:ext cx="3009449" cy="352669"/>
          </a:xfrm>
          <a:prstGeom prst="rect">
            <a:avLst/>
          </a:prstGeom>
        </p:spPr>
      </p:pic>
      <p:sp>
        <p:nvSpPr>
          <p:cNvPr id="6" name="TextBox 5">
            <a:extLst>
              <a:ext uri="{FF2B5EF4-FFF2-40B4-BE49-F238E27FC236}">
                <a16:creationId xmlns:a16="http://schemas.microsoft.com/office/drawing/2014/main" id="{ED406002-2997-E420-21A3-6BD823BB793A}"/>
              </a:ext>
            </a:extLst>
          </p:cNvPr>
          <p:cNvSpPr txBox="1"/>
          <p:nvPr/>
        </p:nvSpPr>
        <p:spPr>
          <a:xfrm>
            <a:off x="3151926" y="6197590"/>
            <a:ext cx="1182247" cy="461665"/>
          </a:xfrm>
          <a:prstGeom prst="rect">
            <a:avLst/>
          </a:prstGeom>
          <a:noFill/>
        </p:spPr>
        <p:txBody>
          <a:bodyPr wrap="none" rtlCol="0">
            <a:spAutoFit/>
          </a:bodyPr>
          <a:lstStyle/>
          <a:p>
            <a:r>
              <a:rPr lang="de-DE" sz="2400" dirty="0"/>
              <a:t>V</a:t>
            </a:r>
            <a:r>
              <a:rPr lang="en-US" sz="2400" dirty="0" err="1"/>
              <a:t>alue</a:t>
            </a:r>
            <a:r>
              <a:rPr lang="en-US" sz="2400" dirty="0"/>
              <a:t>: 0</a:t>
            </a:r>
          </a:p>
        </p:txBody>
      </p:sp>
      <p:sp>
        <p:nvSpPr>
          <p:cNvPr id="7" name="TextBox 6">
            <a:extLst>
              <a:ext uri="{FF2B5EF4-FFF2-40B4-BE49-F238E27FC236}">
                <a16:creationId xmlns:a16="http://schemas.microsoft.com/office/drawing/2014/main" id="{DB05BD25-00A4-E630-FE42-4598DF157446}"/>
              </a:ext>
            </a:extLst>
          </p:cNvPr>
          <p:cNvSpPr txBox="1"/>
          <p:nvPr/>
        </p:nvSpPr>
        <p:spPr>
          <a:xfrm>
            <a:off x="7600724" y="6255146"/>
            <a:ext cx="252018" cy="461665"/>
          </a:xfrm>
          <a:prstGeom prst="rect">
            <a:avLst/>
          </a:prstGeom>
          <a:noFill/>
        </p:spPr>
        <p:txBody>
          <a:bodyPr wrap="square" rtlCol="0">
            <a:spAutoFit/>
          </a:bodyPr>
          <a:lstStyle/>
          <a:p>
            <a:r>
              <a:rPr lang="de-DE" sz="2400" dirty="0"/>
              <a:t>1</a:t>
            </a:r>
            <a:endParaRPr lang="en-US" sz="2400" dirty="0"/>
          </a:p>
        </p:txBody>
      </p:sp>
      <p:sp>
        <p:nvSpPr>
          <p:cNvPr id="12" name="TextBox 11">
            <a:extLst>
              <a:ext uri="{FF2B5EF4-FFF2-40B4-BE49-F238E27FC236}">
                <a16:creationId xmlns:a16="http://schemas.microsoft.com/office/drawing/2014/main" id="{30E3C1E2-130F-6DE3-34BB-CD77107F8343}"/>
              </a:ext>
            </a:extLst>
          </p:cNvPr>
          <p:cNvSpPr txBox="1"/>
          <p:nvPr/>
        </p:nvSpPr>
        <p:spPr>
          <a:xfrm>
            <a:off x="349034" y="258533"/>
            <a:ext cx="3902030" cy="954107"/>
          </a:xfrm>
          <a:prstGeom prst="rect">
            <a:avLst/>
          </a:prstGeom>
          <a:noFill/>
        </p:spPr>
        <p:txBody>
          <a:bodyPr wrap="none" rtlCol="0">
            <a:spAutoFit/>
          </a:bodyPr>
          <a:lstStyle/>
          <a:p>
            <a:r>
              <a:rPr lang="en-US" sz="2800" b="1" dirty="0">
                <a:latin typeface="Candara" panose="020E0502030303020204" pitchFamily="34" charset="0"/>
              </a:rPr>
              <a:t>128 GCNN Feature Maps </a:t>
            </a:r>
          </a:p>
          <a:p>
            <a:r>
              <a:rPr lang="en-US" sz="2800" b="1" dirty="0">
                <a:latin typeface="Candara" panose="020E0502030303020204" pitchFamily="34" charset="0"/>
              </a:rPr>
              <a:t>Size: 32x32</a:t>
            </a:r>
          </a:p>
        </p:txBody>
      </p:sp>
      <p:pic>
        <p:nvPicPr>
          <p:cNvPr id="4" name="Picture 3">
            <a:extLst>
              <a:ext uri="{FF2B5EF4-FFF2-40B4-BE49-F238E27FC236}">
                <a16:creationId xmlns:a16="http://schemas.microsoft.com/office/drawing/2014/main" id="{BA394777-4150-74BA-0BAE-FDD5C56D616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46198" y="1212640"/>
            <a:ext cx="9499601" cy="4749801"/>
          </a:xfrm>
          <a:prstGeom prst="rect">
            <a:avLst/>
          </a:prstGeom>
        </p:spPr>
      </p:pic>
      <p:sp>
        <p:nvSpPr>
          <p:cNvPr id="2" name="TextBox 1">
            <a:extLst>
              <a:ext uri="{FF2B5EF4-FFF2-40B4-BE49-F238E27FC236}">
                <a16:creationId xmlns:a16="http://schemas.microsoft.com/office/drawing/2014/main" id="{B2C8D3DF-DA5D-ECB8-482C-854BE41CEEEF}"/>
              </a:ext>
            </a:extLst>
          </p:cNvPr>
          <p:cNvSpPr txBox="1"/>
          <p:nvPr/>
        </p:nvSpPr>
        <p:spPr>
          <a:xfrm>
            <a:off x="10042482" y="0"/>
            <a:ext cx="2149518" cy="646331"/>
          </a:xfrm>
          <a:prstGeom prst="rect">
            <a:avLst/>
          </a:prstGeom>
          <a:noFill/>
        </p:spPr>
        <p:txBody>
          <a:bodyPr wrap="square" rtlCol="0">
            <a:spAutoFit/>
          </a:bodyPr>
          <a:lstStyle/>
          <a:p>
            <a:pPr algn="r"/>
            <a:r>
              <a:rPr lang="de-DE" dirty="0" err="1">
                <a:solidFill>
                  <a:schemeClr val="bg1">
                    <a:lumMod val="65000"/>
                  </a:schemeClr>
                </a:solidFill>
                <a:latin typeface="Candara" panose="020E0502030303020204" pitchFamily="34" charset="0"/>
              </a:rPr>
              <a:t>Object</a:t>
            </a:r>
            <a:r>
              <a:rPr lang="de-DE" dirty="0">
                <a:solidFill>
                  <a:schemeClr val="bg1">
                    <a:lumMod val="65000"/>
                  </a:schemeClr>
                </a:solidFill>
                <a:latin typeface="Candara" panose="020E0502030303020204" pitchFamily="34" charset="0"/>
              </a:rPr>
              <a:t>: Dragon</a:t>
            </a:r>
          </a:p>
          <a:p>
            <a:pPr algn="r"/>
            <a:r>
              <a:rPr lang="de-DE" dirty="0">
                <a:solidFill>
                  <a:schemeClr val="bg1">
                    <a:lumMod val="65000"/>
                  </a:schemeClr>
                </a:solidFill>
                <a:latin typeface="Candara" panose="020E0502030303020204" pitchFamily="34" charset="0"/>
              </a:rPr>
              <a:t>Resolution: 128x128 </a:t>
            </a:r>
            <a:endParaRPr lang="en-US" dirty="0">
              <a:solidFill>
                <a:schemeClr val="bg1">
                  <a:lumMod val="65000"/>
                </a:schemeClr>
              </a:solidFill>
              <a:latin typeface="Candara" panose="020E0502030303020204" pitchFamily="34" charset="0"/>
            </a:endParaRPr>
          </a:p>
        </p:txBody>
      </p:sp>
      <p:pic>
        <p:nvPicPr>
          <p:cNvPr id="5" name="Picture 2">
            <a:extLst>
              <a:ext uri="{FF2B5EF4-FFF2-40B4-BE49-F238E27FC236}">
                <a16:creationId xmlns:a16="http://schemas.microsoft.com/office/drawing/2014/main" id="{F98FE6F3-823E-9593-1729-39CA893107B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600" t="4678" r="74557" b="74947"/>
          <a:stretch/>
        </p:blipFill>
        <p:spPr bwMode="auto">
          <a:xfrm>
            <a:off x="0" y="6130211"/>
            <a:ext cx="2906881" cy="7277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51479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E6F0998-5D97-C72E-2252-ACAFB1AB98AC}"/>
              </a:ext>
            </a:extLst>
          </p:cNvPr>
          <p:cNvSpPr txBox="1"/>
          <p:nvPr/>
        </p:nvSpPr>
        <p:spPr>
          <a:xfrm>
            <a:off x="838200" y="886506"/>
            <a:ext cx="4420957" cy="584775"/>
          </a:xfrm>
          <a:prstGeom prst="rect">
            <a:avLst/>
          </a:prstGeom>
          <a:noFill/>
        </p:spPr>
        <p:txBody>
          <a:bodyPr wrap="square" rtlCol="0">
            <a:spAutoFit/>
          </a:bodyPr>
          <a:lstStyle/>
          <a:p>
            <a:r>
              <a:rPr lang="en-US" altLang="zh-CN" sz="3200" b="1" dirty="0">
                <a:latin typeface="Candara" panose="020E0502030303020204" pitchFamily="34" charset="0"/>
              </a:rPr>
              <a:t>Trip-Net Evaluation</a:t>
            </a:r>
          </a:p>
        </p:txBody>
      </p:sp>
      <p:graphicFrame>
        <p:nvGraphicFramePr>
          <p:cNvPr id="6" name="Table 6">
            <a:extLst>
              <a:ext uri="{FF2B5EF4-FFF2-40B4-BE49-F238E27FC236}">
                <a16:creationId xmlns:a16="http://schemas.microsoft.com/office/drawing/2014/main" id="{E3A36641-E9BD-AB6A-8FD4-FAFBEF3F0C0D}"/>
              </a:ext>
            </a:extLst>
          </p:cNvPr>
          <p:cNvGraphicFramePr>
            <a:graphicFrameLocks noGrp="1"/>
          </p:cNvGraphicFramePr>
          <p:nvPr>
            <p:extLst>
              <p:ext uri="{D42A27DB-BD31-4B8C-83A1-F6EECF244321}">
                <p14:modId xmlns:p14="http://schemas.microsoft.com/office/powerpoint/2010/main" val="2508212872"/>
              </p:ext>
            </p:extLst>
          </p:nvPr>
        </p:nvGraphicFramePr>
        <p:xfrm>
          <a:off x="1869045" y="2603620"/>
          <a:ext cx="8453910" cy="1579998"/>
        </p:xfrm>
        <a:graphic>
          <a:graphicData uri="http://schemas.openxmlformats.org/drawingml/2006/table">
            <a:tbl>
              <a:tblPr firstRow="1" bandRow="1">
                <a:tableStyleId>{5C22544A-7EE6-4342-B048-85BDC9FD1C3A}</a:tableStyleId>
              </a:tblPr>
              <a:tblGrid>
                <a:gridCol w="2817970">
                  <a:extLst>
                    <a:ext uri="{9D8B030D-6E8A-4147-A177-3AD203B41FA5}">
                      <a16:colId xmlns:a16="http://schemas.microsoft.com/office/drawing/2014/main" val="2565070214"/>
                    </a:ext>
                  </a:extLst>
                </a:gridCol>
                <a:gridCol w="2817970">
                  <a:extLst>
                    <a:ext uri="{9D8B030D-6E8A-4147-A177-3AD203B41FA5}">
                      <a16:colId xmlns:a16="http://schemas.microsoft.com/office/drawing/2014/main" val="108915883"/>
                    </a:ext>
                  </a:extLst>
                </a:gridCol>
                <a:gridCol w="2817970">
                  <a:extLst>
                    <a:ext uri="{9D8B030D-6E8A-4147-A177-3AD203B41FA5}">
                      <a16:colId xmlns:a16="http://schemas.microsoft.com/office/drawing/2014/main" val="1689056176"/>
                    </a:ext>
                  </a:extLst>
                </a:gridCol>
              </a:tblGrid>
              <a:tr h="526666">
                <a:tc>
                  <a:txBody>
                    <a:bodyPr/>
                    <a:lstStyle/>
                    <a:p>
                      <a:pPr algn="ctr"/>
                      <a:r>
                        <a:rPr lang="en-US" dirty="0"/>
                        <a:t>Model</a:t>
                      </a:r>
                    </a:p>
                  </a:txBody>
                  <a:tcPr/>
                </a:tc>
                <a:tc>
                  <a:txBody>
                    <a:bodyPr/>
                    <a:lstStyle/>
                    <a:p>
                      <a:pPr algn="ctr"/>
                      <a:r>
                        <a:rPr lang="en-US" dirty="0"/>
                        <a:t>Geometry Information</a:t>
                      </a:r>
                    </a:p>
                  </a:txBody>
                  <a:tcPr/>
                </a:tc>
                <a:tc>
                  <a:txBody>
                    <a:bodyPr/>
                    <a:lstStyle/>
                    <a:p>
                      <a:pPr algn="ctr"/>
                      <a:r>
                        <a:rPr lang="en-US" dirty="0"/>
                        <a:t>Illuminated </a:t>
                      </a:r>
                      <a:r>
                        <a:rPr lang="en-US" dirty="0" err="1"/>
                        <a:t>Inoformation</a:t>
                      </a:r>
                      <a:endParaRPr lang="en-US" dirty="0"/>
                    </a:p>
                  </a:txBody>
                  <a:tcPr/>
                </a:tc>
                <a:extLst>
                  <a:ext uri="{0D108BD9-81ED-4DB2-BD59-A6C34878D82A}">
                    <a16:rowId xmlns:a16="http://schemas.microsoft.com/office/drawing/2014/main" val="3703150979"/>
                  </a:ext>
                </a:extLst>
              </a:tr>
              <a:tr h="526666">
                <a:tc>
                  <a:txBody>
                    <a:bodyPr/>
                    <a:lstStyle/>
                    <a:p>
                      <a:pPr algn="ctr"/>
                      <a:r>
                        <a:rPr lang="en-US" dirty="0"/>
                        <a:t>GCNN</a:t>
                      </a:r>
                    </a:p>
                  </a:txBody>
                  <a:tcPr/>
                </a:tc>
                <a:tc>
                  <a:txBody>
                    <a:bodyPr/>
                    <a:lstStyle/>
                    <a:p>
                      <a:pPr algn="ctr"/>
                      <a:endParaRPr lang="en-US" dirty="0"/>
                    </a:p>
                  </a:txBody>
                  <a:tcPr/>
                </a:tc>
                <a:tc>
                  <a:txBody>
                    <a:bodyPr/>
                    <a:lstStyle/>
                    <a:p>
                      <a:pPr algn="ctr"/>
                      <a:endParaRPr lang="en-US"/>
                    </a:p>
                  </a:txBody>
                  <a:tcPr/>
                </a:tc>
                <a:extLst>
                  <a:ext uri="{0D108BD9-81ED-4DB2-BD59-A6C34878D82A}">
                    <a16:rowId xmlns:a16="http://schemas.microsoft.com/office/drawing/2014/main" val="2033695428"/>
                  </a:ext>
                </a:extLst>
              </a:tr>
              <a:tr h="526666">
                <a:tc>
                  <a:txBody>
                    <a:bodyPr/>
                    <a:lstStyle/>
                    <a:p>
                      <a:pPr algn="ctr"/>
                      <a:r>
                        <a:rPr lang="en-US" dirty="0"/>
                        <a:t>Trip-Net</a:t>
                      </a:r>
                    </a:p>
                  </a:txBody>
                  <a:tcPr/>
                </a:tc>
                <a:tc>
                  <a:txBody>
                    <a:bodyPr/>
                    <a:lstStyle/>
                    <a:p>
                      <a:pPr algn="ctr"/>
                      <a:endParaRPr lang="en-US"/>
                    </a:p>
                  </a:txBody>
                  <a:tcPr/>
                </a:tc>
                <a:tc>
                  <a:txBody>
                    <a:bodyPr/>
                    <a:lstStyle/>
                    <a:p>
                      <a:pPr algn="ctr"/>
                      <a:endParaRPr lang="en-US" dirty="0"/>
                    </a:p>
                  </a:txBody>
                  <a:tcPr/>
                </a:tc>
                <a:extLst>
                  <a:ext uri="{0D108BD9-81ED-4DB2-BD59-A6C34878D82A}">
                    <a16:rowId xmlns:a16="http://schemas.microsoft.com/office/drawing/2014/main" val="1539340727"/>
                  </a:ext>
                </a:extLst>
              </a:tr>
            </a:tbl>
          </a:graphicData>
        </a:graphic>
      </p:graphicFrame>
      <p:pic>
        <p:nvPicPr>
          <p:cNvPr id="8" name="Picture 7">
            <a:extLst>
              <a:ext uri="{FF2B5EF4-FFF2-40B4-BE49-F238E27FC236}">
                <a16:creationId xmlns:a16="http://schemas.microsoft.com/office/drawing/2014/main" id="{55FD817D-3748-735A-126D-3568E5B19E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52404" y="3656952"/>
            <a:ext cx="457200" cy="457200"/>
          </a:xfrm>
          <a:prstGeom prst="rect">
            <a:avLst/>
          </a:prstGeom>
        </p:spPr>
      </p:pic>
      <p:pic>
        <p:nvPicPr>
          <p:cNvPr id="10" name="Picture 9">
            <a:extLst>
              <a:ext uri="{FF2B5EF4-FFF2-40B4-BE49-F238E27FC236}">
                <a16:creationId xmlns:a16="http://schemas.microsoft.com/office/drawing/2014/main" id="{B8F4CF03-830D-2D35-EB66-FBE2AD06BC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47947" y="3656952"/>
            <a:ext cx="457200" cy="457200"/>
          </a:xfrm>
          <a:prstGeom prst="rect">
            <a:avLst/>
          </a:prstGeom>
        </p:spPr>
      </p:pic>
      <p:pic>
        <p:nvPicPr>
          <p:cNvPr id="2" name="Picture 1">
            <a:extLst>
              <a:ext uri="{FF2B5EF4-FFF2-40B4-BE49-F238E27FC236}">
                <a16:creationId xmlns:a16="http://schemas.microsoft.com/office/drawing/2014/main" id="{E13BCCCC-A070-66A9-8340-AE33177D13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47947" y="3165019"/>
            <a:ext cx="457200" cy="457200"/>
          </a:xfrm>
          <a:prstGeom prst="rect">
            <a:avLst/>
          </a:prstGeom>
        </p:spPr>
      </p:pic>
      <p:pic>
        <p:nvPicPr>
          <p:cNvPr id="3" name="Picture 2">
            <a:extLst>
              <a:ext uri="{FF2B5EF4-FFF2-40B4-BE49-F238E27FC236}">
                <a16:creationId xmlns:a16="http://schemas.microsoft.com/office/drawing/2014/main" id="{AF46283B-C18E-FEC2-EBDC-B2CA6150F20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600" t="4678" r="74557" b="74947"/>
          <a:stretch/>
        </p:blipFill>
        <p:spPr bwMode="auto">
          <a:xfrm>
            <a:off x="0" y="6130211"/>
            <a:ext cx="2906881" cy="7277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22652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hart 4">
            <a:extLst>
              <a:ext uri="{FF2B5EF4-FFF2-40B4-BE49-F238E27FC236}">
                <a16:creationId xmlns:a16="http://schemas.microsoft.com/office/drawing/2014/main" id="{B75700BC-1133-74D8-22C0-8C1D3B07F6A5}"/>
              </a:ext>
            </a:extLst>
          </p:cNvPr>
          <p:cNvGraphicFramePr/>
          <p:nvPr>
            <p:extLst>
              <p:ext uri="{D42A27DB-BD31-4B8C-83A1-F6EECF244321}">
                <p14:modId xmlns:p14="http://schemas.microsoft.com/office/powerpoint/2010/main" val="3284784228"/>
              </p:ext>
            </p:extLst>
          </p:nvPr>
        </p:nvGraphicFramePr>
        <p:xfrm>
          <a:off x="540553" y="1279062"/>
          <a:ext cx="5040000" cy="3960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 name="Chart 1">
            <a:extLst>
              <a:ext uri="{FF2B5EF4-FFF2-40B4-BE49-F238E27FC236}">
                <a16:creationId xmlns:a16="http://schemas.microsoft.com/office/drawing/2014/main" id="{F7808D5A-B9CF-C35F-CD91-2E62FA5671C5}"/>
              </a:ext>
            </a:extLst>
          </p:cNvPr>
          <p:cNvGraphicFramePr/>
          <p:nvPr>
            <p:extLst>
              <p:ext uri="{D42A27DB-BD31-4B8C-83A1-F6EECF244321}">
                <p14:modId xmlns:p14="http://schemas.microsoft.com/office/powerpoint/2010/main" val="1830300195"/>
              </p:ext>
            </p:extLst>
          </p:nvPr>
        </p:nvGraphicFramePr>
        <p:xfrm>
          <a:off x="6096000" y="1230319"/>
          <a:ext cx="5040000" cy="3960000"/>
        </p:xfrm>
        <a:graphic>
          <a:graphicData uri="http://schemas.openxmlformats.org/drawingml/2006/chart">
            <c:chart xmlns:c="http://schemas.openxmlformats.org/drawingml/2006/chart" xmlns:r="http://schemas.openxmlformats.org/officeDocument/2006/relationships" r:id="rId4"/>
          </a:graphicData>
        </a:graphic>
      </p:graphicFrame>
      <p:sp>
        <p:nvSpPr>
          <p:cNvPr id="8" name="TextBox 7">
            <a:extLst>
              <a:ext uri="{FF2B5EF4-FFF2-40B4-BE49-F238E27FC236}">
                <a16:creationId xmlns:a16="http://schemas.microsoft.com/office/drawing/2014/main" id="{69DA3E25-EA49-49B5-B743-90EC5812836E}"/>
              </a:ext>
            </a:extLst>
          </p:cNvPr>
          <p:cNvSpPr txBox="1"/>
          <p:nvPr/>
        </p:nvSpPr>
        <p:spPr>
          <a:xfrm>
            <a:off x="363187" y="645544"/>
            <a:ext cx="4420957" cy="584775"/>
          </a:xfrm>
          <a:prstGeom prst="rect">
            <a:avLst/>
          </a:prstGeom>
          <a:noFill/>
        </p:spPr>
        <p:txBody>
          <a:bodyPr wrap="square" rtlCol="0">
            <a:spAutoFit/>
          </a:bodyPr>
          <a:lstStyle/>
          <a:p>
            <a:r>
              <a:rPr lang="en-US" altLang="zh-CN" sz="3200" b="1" dirty="0">
                <a:latin typeface="Candara" panose="020E0502030303020204" pitchFamily="34" charset="0"/>
              </a:rPr>
              <a:t>Trip-Net Evaluation</a:t>
            </a:r>
          </a:p>
        </p:txBody>
      </p:sp>
      <p:pic>
        <p:nvPicPr>
          <p:cNvPr id="3" name="Picture 2">
            <a:extLst>
              <a:ext uri="{FF2B5EF4-FFF2-40B4-BE49-F238E27FC236}">
                <a16:creationId xmlns:a16="http://schemas.microsoft.com/office/drawing/2014/main" id="{84E2C90A-5FDB-47DE-6E97-4941A7DAD37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600" t="4678" r="74557" b="74947"/>
          <a:stretch/>
        </p:blipFill>
        <p:spPr bwMode="auto">
          <a:xfrm>
            <a:off x="0" y="6130211"/>
            <a:ext cx="2906881" cy="72778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3508E98C-5A56-D7D6-D470-477991A1FAD3}"/>
              </a:ext>
            </a:extLst>
          </p:cNvPr>
          <p:cNvSpPr txBox="1"/>
          <p:nvPr/>
        </p:nvSpPr>
        <p:spPr>
          <a:xfrm>
            <a:off x="5139843" y="2478272"/>
            <a:ext cx="638316" cy="400110"/>
          </a:xfrm>
          <a:prstGeom prst="rect">
            <a:avLst/>
          </a:prstGeom>
          <a:noFill/>
        </p:spPr>
        <p:txBody>
          <a:bodyPr wrap="none" rtlCol="0">
            <a:spAutoFit/>
          </a:bodyPr>
          <a:lstStyle/>
          <a:p>
            <a:r>
              <a:rPr lang="de-DE" sz="2000" dirty="0">
                <a:solidFill>
                  <a:srgbClr val="00B050"/>
                </a:solidFill>
              </a:rPr>
              <a:t>9.35</a:t>
            </a:r>
            <a:endParaRPr lang="en-US" sz="2000" dirty="0">
              <a:solidFill>
                <a:srgbClr val="00B050"/>
              </a:solidFill>
            </a:endParaRPr>
          </a:p>
        </p:txBody>
      </p:sp>
      <p:sp>
        <p:nvSpPr>
          <p:cNvPr id="6" name="TextBox 5">
            <a:extLst>
              <a:ext uri="{FF2B5EF4-FFF2-40B4-BE49-F238E27FC236}">
                <a16:creationId xmlns:a16="http://schemas.microsoft.com/office/drawing/2014/main" id="{24AD7835-7B4B-B3B7-24C5-2EC3937F2966}"/>
              </a:ext>
            </a:extLst>
          </p:cNvPr>
          <p:cNvSpPr txBox="1"/>
          <p:nvPr/>
        </p:nvSpPr>
        <p:spPr>
          <a:xfrm>
            <a:off x="5130235" y="1832643"/>
            <a:ext cx="768159" cy="400110"/>
          </a:xfrm>
          <a:prstGeom prst="rect">
            <a:avLst/>
          </a:prstGeom>
          <a:noFill/>
        </p:spPr>
        <p:txBody>
          <a:bodyPr wrap="none" rtlCol="0">
            <a:spAutoFit/>
          </a:bodyPr>
          <a:lstStyle/>
          <a:p>
            <a:r>
              <a:rPr lang="de-DE" sz="2000" dirty="0">
                <a:solidFill>
                  <a:srgbClr val="FFC000"/>
                </a:solidFill>
              </a:rPr>
              <a:t>10.42</a:t>
            </a:r>
            <a:endParaRPr lang="en-US" sz="2000" dirty="0">
              <a:solidFill>
                <a:srgbClr val="FFC000"/>
              </a:solidFill>
            </a:endParaRPr>
          </a:p>
        </p:txBody>
      </p:sp>
      <p:graphicFrame>
        <p:nvGraphicFramePr>
          <p:cNvPr id="7" name="Table 10">
            <a:extLst>
              <a:ext uri="{FF2B5EF4-FFF2-40B4-BE49-F238E27FC236}">
                <a16:creationId xmlns:a16="http://schemas.microsoft.com/office/drawing/2014/main" id="{AD468BA5-C2AD-BA7F-02F4-9FBAE2D7EF61}"/>
              </a:ext>
            </a:extLst>
          </p:cNvPr>
          <p:cNvGraphicFramePr>
            <a:graphicFrameLocks noGrp="1"/>
          </p:cNvGraphicFramePr>
          <p:nvPr>
            <p:extLst>
              <p:ext uri="{D42A27DB-BD31-4B8C-83A1-F6EECF244321}">
                <p14:modId xmlns:p14="http://schemas.microsoft.com/office/powerpoint/2010/main" val="2571409470"/>
              </p:ext>
            </p:extLst>
          </p:nvPr>
        </p:nvGraphicFramePr>
        <p:xfrm>
          <a:off x="2906881" y="5573951"/>
          <a:ext cx="2991514" cy="1112520"/>
        </p:xfrm>
        <a:graphic>
          <a:graphicData uri="http://schemas.openxmlformats.org/drawingml/2006/table">
            <a:tbl>
              <a:tblPr firstRow="1" bandRow="1">
                <a:tableStyleId>{5C22544A-7EE6-4342-B048-85BDC9FD1C3A}</a:tableStyleId>
              </a:tblPr>
              <a:tblGrid>
                <a:gridCol w="992174">
                  <a:extLst>
                    <a:ext uri="{9D8B030D-6E8A-4147-A177-3AD203B41FA5}">
                      <a16:colId xmlns:a16="http://schemas.microsoft.com/office/drawing/2014/main" val="3732442369"/>
                    </a:ext>
                  </a:extLst>
                </a:gridCol>
                <a:gridCol w="1024978">
                  <a:extLst>
                    <a:ext uri="{9D8B030D-6E8A-4147-A177-3AD203B41FA5}">
                      <a16:colId xmlns:a16="http://schemas.microsoft.com/office/drawing/2014/main" val="3928751422"/>
                    </a:ext>
                  </a:extLst>
                </a:gridCol>
                <a:gridCol w="974362">
                  <a:extLst>
                    <a:ext uri="{9D8B030D-6E8A-4147-A177-3AD203B41FA5}">
                      <a16:colId xmlns:a16="http://schemas.microsoft.com/office/drawing/2014/main" val="504486085"/>
                    </a:ext>
                  </a:extLst>
                </a:gridCol>
              </a:tblGrid>
              <a:tr h="370840">
                <a:tc>
                  <a:txBody>
                    <a:bodyPr/>
                    <a:lstStyle/>
                    <a:p>
                      <a:r>
                        <a:rPr lang="de-DE" dirty="0"/>
                        <a:t>Model</a:t>
                      </a:r>
                      <a:endParaRPr lang="en-US" dirty="0"/>
                    </a:p>
                  </a:txBody>
                  <a:tcPr/>
                </a:tc>
                <a:tc>
                  <a:txBody>
                    <a:bodyPr/>
                    <a:lstStyle/>
                    <a:p>
                      <a:r>
                        <a:rPr lang="de-DE" dirty="0"/>
                        <a:t>Average</a:t>
                      </a:r>
                      <a:endParaRPr lang="en-US" dirty="0"/>
                    </a:p>
                  </a:txBody>
                  <a:tcPr/>
                </a:tc>
                <a:tc>
                  <a:txBody>
                    <a:bodyPr/>
                    <a:lstStyle/>
                    <a:p>
                      <a:r>
                        <a:rPr lang="de-DE" dirty="0" err="1"/>
                        <a:t>Percent</a:t>
                      </a:r>
                      <a:endParaRPr lang="en-US" dirty="0"/>
                    </a:p>
                  </a:txBody>
                  <a:tcPr/>
                </a:tc>
                <a:extLst>
                  <a:ext uri="{0D108BD9-81ED-4DB2-BD59-A6C34878D82A}">
                    <a16:rowId xmlns:a16="http://schemas.microsoft.com/office/drawing/2014/main" val="3748473512"/>
                  </a:ext>
                </a:extLst>
              </a:tr>
              <a:tr h="370840">
                <a:tc>
                  <a:txBody>
                    <a:bodyPr/>
                    <a:lstStyle/>
                    <a:p>
                      <a:r>
                        <a:rPr lang="de-DE" dirty="0"/>
                        <a:t>GCNN</a:t>
                      </a:r>
                      <a:endParaRPr lang="en-US" dirty="0"/>
                    </a:p>
                  </a:txBody>
                  <a:tcPr/>
                </a:tc>
                <a:tc>
                  <a:txBody>
                    <a:bodyPr/>
                    <a:lstStyle/>
                    <a:p>
                      <a:r>
                        <a:rPr lang="de-DE" dirty="0"/>
                        <a:t>10.42</a:t>
                      </a:r>
                      <a:endParaRPr lang="en-US" dirty="0"/>
                    </a:p>
                  </a:txBody>
                  <a:tcPr/>
                </a:tc>
                <a:tc>
                  <a:txBody>
                    <a:bodyPr/>
                    <a:lstStyle/>
                    <a:p>
                      <a:r>
                        <a:rPr lang="de-DE" dirty="0"/>
                        <a:t>-</a:t>
                      </a:r>
                      <a:endParaRPr lang="en-US" dirty="0"/>
                    </a:p>
                  </a:txBody>
                  <a:tcPr/>
                </a:tc>
                <a:extLst>
                  <a:ext uri="{0D108BD9-81ED-4DB2-BD59-A6C34878D82A}">
                    <a16:rowId xmlns:a16="http://schemas.microsoft.com/office/drawing/2014/main" val="2318583746"/>
                  </a:ext>
                </a:extLst>
              </a:tr>
              <a:tr h="370840">
                <a:tc>
                  <a:txBody>
                    <a:bodyPr/>
                    <a:lstStyle/>
                    <a:p>
                      <a:r>
                        <a:rPr lang="de-DE" dirty="0"/>
                        <a:t>Trip-Net</a:t>
                      </a:r>
                      <a:endParaRPr lang="en-US" dirty="0"/>
                    </a:p>
                  </a:txBody>
                  <a:tcPr/>
                </a:tc>
                <a:tc>
                  <a:txBody>
                    <a:bodyPr/>
                    <a:lstStyle/>
                    <a:p>
                      <a:r>
                        <a:rPr lang="de-DE" dirty="0"/>
                        <a:t>9.35</a:t>
                      </a:r>
                      <a:endParaRPr lang="en-US" dirty="0"/>
                    </a:p>
                  </a:txBody>
                  <a:tcPr/>
                </a:tc>
                <a:tc>
                  <a:txBody>
                    <a:bodyPr/>
                    <a:lstStyle/>
                    <a:p>
                      <a:r>
                        <a:rPr lang="de-DE" dirty="0"/>
                        <a:t>10.27%</a:t>
                      </a:r>
                      <a:endParaRPr lang="en-US" dirty="0"/>
                    </a:p>
                  </a:txBody>
                  <a:tcPr/>
                </a:tc>
                <a:extLst>
                  <a:ext uri="{0D108BD9-81ED-4DB2-BD59-A6C34878D82A}">
                    <a16:rowId xmlns:a16="http://schemas.microsoft.com/office/drawing/2014/main" val="608882242"/>
                  </a:ext>
                </a:extLst>
              </a:tr>
            </a:tbl>
          </a:graphicData>
        </a:graphic>
      </p:graphicFrame>
      <p:sp>
        <p:nvSpPr>
          <p:cNvPr id="9" name="TextBox 8">
            <a:extLst>
              <a:ext uri="{FF2B5EF4-FFF2-40B4-BE49-F238E27FC236}">
                <a16:creationId xmlns:a16="http://schemas.microsoft.com/office/drawing/2014/main" id="{343FD676-13A1-A3CE-56CD-67CFB40B7AD0}"/>
              </a:ext>
            </a:extLst>
          </p:cNvPr>
          <p:cNvSpPr txBox="1"/>
          <p:nvPr/>
        </p:nvSpPr>
        <p:spPr>
          <a:xfrm>
            <a:off x="10699836" y="2618961"/>
            <a:ext cx="638316" cy="400110"/>
          </a:xfrm>
          <a:prstGeom prst="rect">
            <a:avLst/>
          </a:prstGeom>
          <a:noFill/>
        </p:spPr>
        <p:txBody>
          <a:bodyPr wrap="none" rtlCol="0">
            <a:spAutoFit/>
          </a:bodyPr>
          <a:lstStyle/>
          <a:p>
            <a:r>
              <a:rPr lang="de-DE" sz="2000" dirty="0">
                <a:solidFill>
                  <a:srgbClr val="00B050"/>
                </a:solidFill>
              </a:rPr>
              <a:t>5.89</a:t>
            </a:r>
            <a:endParaRPr lang="en-US" sz="2000" dirty="0">
              <a:solidFill>
                <a:srgbClr val="00B050"/>
              </a:solidFill>
            </a:endParaRPr>
          </a:p>
        </p:txBody>
      </p:sp>
      <p:sp>
        <p:nvSpPr>
          <p:cNvPr id="10" name="TextBox 9">
            <a:extLst>
              <a:ext uri="{FF2B5EF4-FFF2-40B4-BE49-F238E27FC236}">
                <a16:creationId xmlns:a16="http://schemas.microsoft.com/office/drawing/2014/main" id="{DC9C4AC8-EDBA-7757-19CD-912DACE9AB7A}"/>
              </a:ext>
            </a:extLst>
          </p:cNvPr>
          <p:cNvSpPr txBox="1"/>
          <p:nvPr/>
        </p:nvSpPr>
        <p:spPr>
          <a:xfrm>
            <a:off x="10699836" y="2200225"/>
            <a:ext cx="638316" cy="400110"/>
          </a:xfrm>
          <a:prstGeom prst="rect">
            <a:avLst/>
          </a:prstGeom>
          <a:noFill/>
        </p:spPr>
        <p:txBody>
          <a:bodyPr wrap="none" rtlCol="0">
            <a:spAutoFit/>
          </a:bodyPr>
          <a:lstStyle/>
          <a:p>
            <a:r>
              <a:rPr lang="de-DE" sz="2000" dirty="0">
                <a:solidFill>
                  <a:srgbClr val="FFC000"/>
                </a:solidFill>
              </a:rPr>
              <a:t>6.68</a:t>
            </a:r>
            <a:endParaRPr lang="en-US" sz="2000" dirty="0">
              <a:solidFill>
                <a:srgbClr val="FFC000"/>
              </a:solidFill>
            </a:endParaRPr>
          </a:p>
        </p:txBody>
      </p:sp>
      <p:graphicFrame>
        <p:nvGraphicFramePr>
          <p:cNvPr id="12" name="Table 10">
            <a:extLst>
              <a:ext uri="{FF2B5EF4-FFF2-40B4-BE49-F238E27FC236}">
                <a16:creationId xmlns:a16="http://schemas.microsoft.com/office/drawing/2014/main" id="{02DF043D-941A-9D9F-3738-4D7994DDBEE9}"/>
              </a:ext>
            </a:extLst>
          </p:cNvPr>
          <p:cNvGraphicFramePr>
            <a:graphicFrameLocks noGrp="1"/>
          </p:cNvGraphicFramePr>
          <p:nvPr>
            <p:extLst>
              <p:ext uri="{D42A27DB-BD31-4B8C-83A1-F6EECF244321}">
                <p14:modId xmlns:p14="http://schemas.microsoft.com/office/powerpoint/2010/main" val="1093628248"/>
              </p:ext>
            </p:extLst>
          </p:nvPr>
        </p:nvGraphicFramePr>
        <p:xfrm>
          <a:off x="8528566" y="5572728"/>
          <a:ext cx="2991514" cy="1112520"/>
        </p:xfrm>
        <a:graphic>
          <a:graphicData uri="http://schemas.openxmlformats.org/drawingml/2006/table">
            <a:tbl>
              <a:tblPr firstRow="1" bandRow="1">
                <a:tableStyleId>{5C22544A-7EE6-4342-B048-85BDC9FD1C3A}</a:tableStyleId>
              </a:tblPr>
              <a:tblGrid>
                <a:gridCol w="992174">
                  <a:extLst>
                    <a:ext uri="{9D8B030D-6E8A-4147-A177-3AD203B41FA5}">
                      <a16:colId xmlns:a16="http://schemas.microsoft.com/office/drawing/2014/main" val="3732442369"/>
                    </a:ext>
                  </a:extLst>
                </a:gridCol>
                <a:gridCol w="1024978">
                  <a:extLst>
                    <a:ext uri="{9D8B030D-6E8A-4147-A177-3AD203B41FA5}">
                      <a16:colId xmlns:a16="http://schemas.microsoft.com/office/drawing/2014/main" val="3928751422"/>
                    </a:ext>
                  </a:extLst>
                </a:gridCol>
                <a:gridCol w="974362">
                  <a:extLst>
                    <a:ext uri="{9D8B030D-6E8A-4147-A177-3AD203B41FA5}">
                      <a16:colId xmlns:a16="http://schemas.microsoft.com/office/drawing/2014/main" val="504486085"/>
                    </a:ext>
                  </a:extLst>
                </a:gridCol>
              </a:tblGrid>
              <a:tr h="370840">
                <a:tc>
                  <a:txBody>
                    <a:bodyPr/>
                    <a:lstStyle/>
                    <a:p>
                      <a:r>
                        <a:rPr lang="de-DE" dirty="0"/>
                        <a:t>Model</a:t>
                      </a:r>
                      <a:endParaRPr lang="en-US" dirty="0"/>
                    </a:p>
                  </a:txBody>
                  <a:tcPr/>
                </a:tc>
                <a:tc>
                  <a:txBody>
                    <a:bodyPr/>
                    <a:lstStyle/>
                    <a:p>
                      <a:r>
                        <a:rPr lang="de-DE" dirty="0"/>
                        <a:t>Average</a:t>
                      </a:r>
                      <a:endParaRPr lang="en-US" dirty="0"/>
                    </a:p>
                  </a:txBody>
                  <a:tcPr/>
                </a:tc>
                <a:tc>
                  <a:txBody>
                    <a:bodyPr/>
                    <a:lstStyle/>
                    <a:p>
                      <a:r>
                        <a:rPr lang="de-DE" dirty="0" err="1"/>
                        <a:t>Percent</a:t>
                      </a:r>
                      <a:endParaRPr lang="en-US" dirty="0"/>
                    </a:p>
                  </a:txBody>
                  <a:tcPr/>
                </a:tc>
                <a:extLst>
                  <a:ext uri="{0D108BD9-81ED-4DB2-BD59-A6C34878D82A}">
                    <a16:rowId xmlns:a16="http://schemas.microsoft.com/office/drawing/2014/main" val="3748473512"/>
                  </a:ext>
                </a:extLst>
              </a:tr>
              <a:tr h="370840">
                <a:tc>
                  <a:txBody>
                    <a:bodyPr/>
                    <a:lstStyle/>
                    <a:p>
                      <a:r>
                        <a:rPr lang="de-DE" dirty="0"/>
                        <a:t>GCNN</a:t>
                      </a:r>
                      <a:endParaRPr lang="en-US" dirty="0"/>
                    </a:p>
                  </a:txBody>
                  <a:tcPr/>
                </a:tc>
                <a:tc>
                  <a:txBody>
                    <a:bodyPr/>
                    <a:lstStyle/>
                    <a:p>
                      <a:r>
                        <a:rPr lang="de-DE" dirty="0"/>
                        <a:t>6.68</a:t>
                      </a:r>
                      <a:endParaRPr lang="en-US" dirty="0"/>
                    </a:p>
                  </a:txBody>
                  <a:tcPr/>
                </a:tc>
                <a:tc>
                  <a:txBody>
                    <a:bodyPr/>
                    <a:lstStyle/>
                    <a:p>
                      <a:r>
                        <a:rPr lang="de-DE" dirty="0"/>
                        <a:t>-</a:t>
                      </a:r>
                      <a:endParaRPr lang="en-US" dirty="0"/>
                    </a:p>
                  </a:txBody>
                  <a:tcPr/>
                </a:tc>
                <a:extLst>
                  <a:ext uri="{0D108BD9-81ED-4DB2-BD59-A6C34878D82A}">
                    <a16:rowId xmlns:a16="http://schemas.microsoft.com/office/drawing/2014/main" val="2318583746"/>
                  </a:ext>
                </a:extLst>
              </a:tr>
              <a:tr h="370840">
                <a:tc>
                  <a:txBody>
                    <a:bodyPr/>
                    <a:lstStyle/>
                    <a:p>
                      <a:r>
                        <a:rPr lang="de-DE" dirty="0"/>
                        <a:t>Trip-Net</a:t>
                      </a:r>
                      <a:endParaRPr lang="en-US" dirty="0"/>
                    </a:p>
                  </a:txBody>
                  <a:tcPr/>
                </a:tc>
                <a:tc>
                  <a:txBody>
                    <a:bodyPr/>
                    <a:lstStyle/>
                    <a:p>
                      <a:r>
                        <a:rPr lang="de-DE" dirty="0"/>
                        <a:t>5.89</a:t>
                      </a:r>
                      <a:endParaRPr lang="en-US" dirty="0"/>
                    </a:p>
                  </a:txBody>
                  <a:tcPr/>
                </a:tc>
                <a:tc>
                  <a:txBody>
                    <a:bodyPr/>
                    <a:lstStyle/>
                    <a:p>
                      <a:r>
                        <a:rPr lang="de-DE" dirty="0"/>
                        <a:t>11.83%</a:t>
                      </a:r>
                      <a:endParaRPr lang="en-US" dirty="0"/>
                    </a:p>
                  </a:txBody>
                  <a:tcPr/>
                </a:tc>
                <a:extLst>
                  <a:ext uri="{0D108BD9-81ED-4DB2-BD59-A6C34878D82A}">
                    <a16:rowId xmlns:a16="http://schemas.microsoft.com/office/drawing/2014/main" val="608882242"/>
                  </a:ext>
                </a:extLst>
              </a:tr>
            </a:tbl>
          </a:graphicData>
        </a:graphic>
      </p:graphicFrame>
    </p:spTree>
    <p:extLst>
      <p:ext uri="{BB962C8B-B14F-4D97-AF65-F5344CB8AC3E}">
        <p14:creationId xmlns:p14="http://schemas.microsoft.com/office/powerpoint/2010/main" val="134901805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Chart 2">
            <a:extLst>
              <a:ext uri="{FF2B5EF4-FFF2-40B4-BE49-F238E27FC236}">
                <a16:creationId xmlns:a16="http://schemas.microsoft.com/office/drawing/2014/main" id="{DDA57844-9459-78FF-7AEA-9EB86D5D0AE8}"/>
              </a:ext>
            </a:extLst>
          </p:cNvPr>
          <p:cNvGraphicFramePr/>
          <p:nvPr>
            <p:extLst>
              <p:ext uri="{D42A27DB-BD31-4B8C-83A1-F6EECF244321}">
                <p14:modId xmlns:p14="http://schemas.microsoft.com/office/powerpoint/2010/main" val="4077241692"/>
              </p:ext>
            </p:extLst>
          </p:nvPr>
        </p:nvGraphicFramePr>
        <p:xfrm>
          <a:off x="551325" y="339656"/>
          <a:ext cx="5040000" cy="2880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4" name="Chart 3">
            <a:extLst>
              <a:ext uri="{FF2B5EF4-FFF2-40B4-BE49-F238E27FC236}">
                <a16:creationId xmlns:a16="http://schemas.microsoft.com/office/drawing/2014/main" id="{4BE96A3C-9C35-644D-3713-E83CC1967262}"/>
              </a:ext>
            </a:extLst>
          </p:cNvPr>
          <p:cNvGraphicFramePr/>
          <p:nvPr>
            <p:extLst>
              <p:ext uri="{D42A27DB-BD31-4B8C-83A1-F6EECF244321}">
                <p14:modId xmlns:p14="http://schemas.microsoft.com/office/powerpoint/2010/main" val="3320189125"/>
              </p:ext>
            </p:extLst>
          </p:nvPr>
        </p:nvGraphicFramePr>
        <p:xfrm>
          <a:off x="551325" y="3746667"/>
          <a:ext cx="5040000" cy="28800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6" name="Chart 5">
            <a:extLst>
              <a:ext uri="{FF2B5EF4-FFF2-40B4-BE49-F238E27FC236}">
                <a16:creationId xmlns:a16="http://schemas.microsoft.com/office/drawing/2014/main" id="{961F27C9-0970-FCD9-BBC9-81CE81F422E6}"/>
              </a:ext>
            </a:extLst>
          </p:cNvPr>
          <p:cNvGraphicFramePr/>
          <p:nvPr>
            <p:extLst>
              <p:ext uri="{D42A27DB-BD31-4B8C-83A1-F6EECF244321}">
                <p14:modId xmlns:p14="http://schemas.microsoft.com/office/powerpoint/2010/main" val="3226606595"/>
              </p:ext>
            </p:extLst>
          </p:nvPr>
        </p:nvGraphicFramePr>
        <p:xfrm>
          <a:off x="6188364" y="339656"/>
          <a:ext cx="5040000" cy="28800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7" name="Chart 6">
            <a:extLst>
              <a:ext uri="{FF2B5EF4-FFF2-40B4-BE49-F238E27FC236}">
                <a16:creationId xmlns:a16="http://schemas.microsoft.com/office/drawing/2014/main" id="{0A3289B5-6D9F-006F-365A-E510140DE824}"/>
              </a:ext>
            </a:extLst>
          </p:cNvPr>
          <p:cNvGraphicFramePr/>
          <p:nvPr>
            <p:extLst>
              <p:ext uri="{D42A27DB-BD31-4B8C-83A1-F6EECF244321}">
                <p14:modId xmlns:p14="http://schemas.microsoft.com/office/powerpoint/2010/main" val="2741731598"/>
              </p:ext>
            </p:extLst>
          </p:nvPr>
        </p:nvGraphicFramePr>
        <p:xfrm>
          <a:off x="6188364" y="3746667"/>
          <a:ext cx="5040000" cy="2880000"/>
        </p:xfrm>
        <a:graphic>
          <a:graphicData uri="http://schemas.openxmlformats.org/drawingml/2006/chart">
            <c:chart xmlns:c="http://schemas.openxmlformats.org/drawingml/2006/chart" xmlns:r="http://schemas.openxmlformats.org/officeDocument/2006/relationships" r:id="rId6"/>
          </a:graphicData>
        </a:graphic>
      </p:graphicFrame>
      <p:pic>
        <p:nvPicPr>
          <p:cNvPr id="2" name="Picture 2">
            <a:extLst>
              <a:ext uri="{FF2B5EF4-FFF2-40B4-BE49-F238E27FC236}">
                <a16:creationId xmlns:a16="http://schemas.microsoft.com/office/drawing/2014/main" id="{C8ED6E07-763B-53B7-4A51-8DAD682CD03D}"/>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600" t="4678" r="74557" b="74947"/>
          <a:stretch/>
        </p:blipFill>
        <p:spPr bwMode="auto">
          <a:xfrm>
            <a:off x="10462161" y="1"/>
            <a:ext cx="1729839" cy="43309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1EFCA19-FB93-2044-D45A-7DF7C393EEDA}"/>
              </a:ext>
            </a:extLst>
          </p:cNvPr>
          <p:cNvSpPr txBox="1"/>
          <p:nvPr/>
        </p:nvSpPr>
        <p:spPr>
          <a:xfrm>
            <a:off x="5272167" y="1361713"/>
            <a:ext cx="950901" cy="400110"/>
          </a:xfrm>
          <a:prstGeom prst="rect">
            <a:avLst/>
          </a:prstGeom>
          <a:noFill/>
        </p:spPr>
        <p:txBody>
          <a:bodyPr wrap="none" rtlCol="0">
            <a:spAutoFit/>
          </a:bodyPr>
          <a:lstStyle/>
          <a:p>
            <a:r>
              <a:rPr lang="de-DE" sz="2000" dirty="0">
                <a:solidFill>
                  <a:srgbClr val="00B050"/>
                </a:solidFill>
              </a:rPr>
              <a:t>44.75%</a:t>
            </a:r>
            <a:endParaRPr lang="en-US" sz="2000" dirty="0">
              <a:solidFill>
                <a:srgbClr val="00B050"/>
              </a:solidFill>
            </a:endParaRPr>
          </a:p>
        </p:txBody>
      </p:sp>
      <p:sp>
        <p:nvSpPr>
          <p:cNvPr id="8" name="TextBox 7">
            <a:extLst>
              <a:ext uri="{FF2B5EF4-FFF2-40B4-BE49-F238E27FC236}">
                <a16:creationId xmlns:a16="http://schemas.microsoft.com/office/drawing/2014/main" id="{4C76670A-4100-2831-B528-EAD837D58E91}"/>
              </a:ext>
            </a:extLst>
          </p:cNvPr>
          <p:cNvSpPr txBox="1"/>
          <p:nvPr/>
        </p:nvSpPr>
        <p:spPr>
          <a:xfrm>
            <a:off x="5236260" y="1845497"/>
            <a:ext cx="950901" cy="400110"/>
          </a:xfrm>
          <a:prstGeom prst="rect">
            <a:avLst/>
          </a:prstGeom>
          <a:noFill/>
        </p:spPr>
        <p:txBody>
          <a:bodyPr wrap="none" rtlCol="0">
            <a:spAutoFit/>
          </a:bodyPr>
          <a:lstStyle/>
          <a:p>
            <a:r>
              <a:rPr lang="de-DE" sz="2000" dirty="0">
                <a:solidFill>
                  <a:srgbClr val="FFC000"/>
                </a:solidFill>
              </a:rPr>
              <a:t>39.78%</a:t>
            </a:r>
            <a:endParaRPr lang="en-US" sz="2000" dirty="0">
              <a:solidFill>
                <a:srgbClr val="FFC000"/>
              </a:solidFill>
            </a:endParaRPr>
          </a:p>
        </p:txBody>
      </p:sp>
      <p:sp>
        <p:nvSpPr>
          <p:cNvPr id="9" name="TextBox 8">
            <a:extLst>
              <a:ext uri="{FF2B5EF4-FFF2-40B4-BE49-F238E27FC236}">
                <a16:creationId xmlns:a16="http://schemas.microsoft.com/office/drawing/2014/main" id="{BD0162E0-4C5A-1D59-DC6F-7A7E67D33B74}"/>
              </a:ext>
            </a:extLst>
          </p:cNvPr>
          <p:cNvSpPr txBox="1"/>
          <p:nvPr/>
        </p:nvSpPr>
        <p:spPr>
          <a:xfrm>
            <a:off x="10773993" y="1164078"/>
            <a:ext cx="950901" cy="400110"/>
          </a:xfrm>
          <a:prstGeom prst="rect">
            <a:avLst/>
          </a:prstGeom>
          <a:noFill/>
        </p:spPr>
        <p:txBody>
          <a:bodyPr wrap="none" rtlCol="0">
            <a:spAutoFit/>
          </a:bodyPr>
          <a:lstStyle/>
          <a:p>
            <a:r>
              <a:rPr lang="de-DE" sz="2000" dirty="0">
                <a:solidFill>
                  <a:srgbClr val="00B050"/>
                </a:solidFill>
              </a:rPr>
              <a:t>74.50%</a:t>
            </a:r>
            <a:endParaRPr lang="en-US" sz="2000" dirty="0">
              <a:solidFill>
                <a:srgbClr val="00B050"/>
              </a:solidFill>
            </a:endParaRPr>
          </a:p>
        </p:txBody>
      </p:sp>
      <p:sp>
        <p:nvSpPr>
          <p:cNvPr id="10" name="TextBox 9">
            <a:extLst>
              <a:ext uri="{FF2B5EF4-FFF2-40B4-BE49-F238E27FC236}">
                <a16:creationId xmlns:a16="http://schemas.microsoft.com/office/drawing/2014/main" id="{6F0A9A11-713C-36E2-0BF2-2D91A5C0F957}"/>
              </a:ext>
            </a:extLst>
          </p:cNvPr>
          <p:cNvSpPr txBox="1"/>
          <p:nvPr/>
        </p:nvSpPr>
        <p:spPr>
          <a:xfrm>
            <a:off x="10738086" y="1561768"/>
            <a:ext cx="950901" cy="400110"/>
          </a:xfrm>
          <a:prstGeom prst="rect">
            <a:avLst/>
          </a:prstGeom>
          <a:noFill/>
        </p:spPr>
        <p:txBody>
          <a:bodyPr wrap="none" rtlCol="0">
            <a:spAutoFit/>
          </a:bodyPr>
          <a:lstStyle/>
          <a:p>
            <a:r>
              <a:rPr lang="de-DE" sz="2000" dirty="0">
                <a:solidFill>
                  <a:srgbClr val="FFC000"/>
                </a:solidFill>
              </a:rPr>
              <a:t>70.47%</a:t>
            </a:r>
            <a:endParaRPr lang="en-US" sz="2000" dirty="0">
              <a:solidFill>
                <a:srgbClr val="FFC000"/>
              </a:solidFill>
            </a:endParaRPr>
          </a:p>
        </p:txBody>
      </p:sp>
      <p:sp>
        <p:nvSpPr>
          <p:cNvPr id="11" name="TextBox 10">
            <a:extLst>
              <a:ext uri="{FF2B5EF4-FFF2-40B4-BE49-F238E27FC236}">
                <a16:creationId xmlns:a16="http://schemas.microsoft.com/office/drawing/2014/main" id="{0989A2C6-131C-4ABC-9E65-5D83547CB0F2}"/>
              </a:ext>
            </a:extLst>
          </p:cNvPr>
          <p:cNvSpPr txBox="1"/>
          <p:nvPr/>
        </p:nvSpPr>
        <p:spPr>
          <a:xfrm>
            <a:off x="5316521" y="4212284"/>
            <a:ext cx="950901" cy="400110"/>
          </a:xfrm>
          <a:prstGeom prst="rect">
            <a:avLst/>
          </a:prstGeom>
          <a:noFill/>
        </p:spPr>
        <p:txBody>
          <a:bodyPr wrap="none" rtlCol="0">
            <a:spAutoFit/>
          </a:bodyPr>
          <a:lstStyle/>
          <a:p>
            <a:r>
              <a:rPr lang="de-DE" sz="2000" dirty="0">
                <a:solidFill>
                  <a:srgbClr val="00B050"/>
                </a:solidFill>
              </a:rPr>
              <a:t>90.88%</a:t>
            </a:r>
            <a:endParaRPr lang="en-US" sz="2000" dirty="0">
              <a:solidFill>
                <a:srgbClr val="00B050"/>
              </a:solidFill>
            </a:endParaRPr>
          </a:p>
        </p:txBody>
      </p:sp>
      <p:sp>
        <p:nvSpPr>
          <p:cNvPr id="12" name="TextBox 11">
            <a:extLst>
              <a:ext uri="{FF2B5EF4-FFF2-40B4-BE49-F238E27FC236}">
                <a16:creationId xmlns:a16="http://schemas.microsoft.com/office/drawing/2014/main" id="{17ACA0B9-11CE-DA44-417B-CE37764AEC84}"/>
              </a:ext>
            </a:extLst>
          </p:cNvPr>
          <p:cNvSpPr txBox="1"/>
          <p:nvPr/>
        </p:nvSpPr>
        <p:spPr>
          <a:xfrm>
            <a:off x="5280614" y="4696068"/>
            <a:ext cx="950901" cy="400110"/>
          </a:xfrm>
          <a:prstGeom prst="rect">
            <a:avLst/>
          </a:prstGeom>
          <a:noFill/>
        </p:spPr>
        <p:txBody>
          <a:bodyPr wrap="none" rtlCol="0">
            <a:spAutoFit/>
          </a:bodyPr>
          <a:lstStyle/>
          <a:p>
            <a:r>
              <a:rPr lang="de-DE" sz="2000" dirty="0">
                <a:solidFill>
                  <a:srgbClr val="FFC000"/>
                </a:solidFill>
              </a:rPr>
              <a:t>88.85%</a:t>
            </a:r>
            <a:endParaRPr lang="en-US" sz="2000" dirty="0">
              <a:solidFill>
                <a:srgbClr val="FFC000"/>
              </a:solidFill>
            </a:endParaRPr>
          </a:p>
        </p:txBody>
      </p:sp>
      <p:sp>
        <p:nvSpPr>
          <p:cNvPr id="13" name="TextBox 12">
            <a:extLst>
              <a:ext uri="{FF2B5EF4-FFF2-40B4-BE49-F238E27FC236}">
                <a16:creationId xmlns:a16="http://schemas.microsoft.com/office/drawing/2014/main" id="{02ED3EDE-1CA9-C170-ED71-260F79816855}"/>
              </a:ext>
            </a:extLst>
          </p:cNvPr>
          <p:cNvSpPr txBox="1"/>
          <p:nvPr/>
        </p:nvSpPr>
        <p:spPr>
          <a:xfrm>
            <a:off x="10909206" y="3877651"/>
            <a:ext cx="950901" cy="400110"/>
          </a:xfrm>
          <a:prstGeom prst="rect">
            <a:avLst/>
          </a:prstGeom>
          <a:noFill/>
        </p:spPr>
        <p:txBody>
          <a:bodyPr wrap="none" rtlCol="0">
            <a:spAutoFit/>
          </a:bodyPr>
          <a:lstStyle/>
          <a:p>
            <a:r>
              <a:rPr lang="de-DE" sz="2000" dirty="0">
                <a:solidFill>
                  <a:srgbClr val="00B050"/>
                </a:solidFill>
              </a:rPr>
              <a:t>94.81%</a:t>
            </a:r>
            <a:endParaRPr lang="en-US" sz="2000" dirty="0">
              <a:solidFill>
                <a:srgbClr val="00B050"/>
              </a:solidFill>
            </a:endParaRPr>
          </a:p>
        </p:txBody>
      </p:sp>
      <p:sp>
        <p:nvSpPr>
          <p:cNvPr id="14" name="TextBox 13">
            <a:extLst>
              <a:ext uri="{FF2B5EF4-FFF2-40B4-BE49-F238E27FC236}">
                <a16:creationId xmlns:a16="http://schemas.microsoft.com/office/drawing/2014/main" id="{D41B399F-CA14-B0A1-7B33-CD098A4A3FB5}"/>
              </a:ext>
            </a:extLst>
          </p:cNvPr>
          <p:cNvSpPr txBox="1"/>
          <p:nvPr/>
        </p:nvSpPr>
        <p:spPr>
          <a:xfrm>
            <a:off x="10873299" y="4361435"/>
            <a:ext cx="950901" cy="400110"/>
          </a:xfrm>
          <a:prstGeom prst="rect">
            <a:avLst/>
          </a:prstGeom>
          <a:noFill/>
        </p:spPr>
        <p:txBody>
          <a:bodyPr wrap="none" rtlCol="0">
            <a:spAutoFit/>
          </a:bodyPr>
          <a:lstStyle/>
          <a:p>
            <a:r>
              <a:rPr lang="de-DE" sz="2000" dirty="0">
                <a:solidFill>
                  <a:srgbClr val="FFC000"/>
                </a:solidFill>
              </a:rPr>
              <a:t>93.53%</a:t>
            </a:r>
            <a:endParaRPr lang="en-US" sz="2000" dirty="0">
              <a:solidFill>
                <a:srgbClr val="FFC000"/>
              </a:solidFill>
            </a:endParaRPr>
          </a:p>
        </p:txBody>
      </p:sp>
    </p:spTree>
    <p:extLst>
      <p:ext uri="{BB962C8B-B14F-4D97-AF65-F5344CB8AC3E}">
        <p14:creationId xmlns:p14="http://schemas.microsoft.com/office/powerpoint/2010/main" val="356210924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4A49E767-6C64-E93C-B72A-F7382530F293}"/>
              </a:ext>
            </a:extLst>
          </p:cNvPr>
          <p:cNvSpPr txBox="1"/>
          <p:nvPr/>
        </p:nvSpPr>
        <p:spPr>
          <a:xfrm>
            <a:off x="2901616" y="656204"/>
            <a:ext cx="695836" cy="645359"/>
          </a:xfrm>
          <a:prstGeom prst="rect">
            <a:avLst/>
          </a:prstGeom>
          <a:noFill/>
        </p:spPr>
        <p:txBody>
          <a:bodyPr wrap="none" rtlCol="0">
            <a:spAutoFit/>
          </a:bodyPr>
          <a:lstStyle/>
          <a:p>
            <a:r>
              <a:rPr lang="en-US" sz="2800" b="1" dirty="0">
                <a:latin typeface="Candara" panose="020E0502030303020204" pitchFamily="34" charset="0"/>
              </a:rPr>
              <a:t>GT</a:t>
            </a:r>
          </a:p>
        </p:txBody>
      </p:sp>
      <p:sp>
        <p:nvSpPr>
          <p:cNvPr id="16" name="TextBox 15">
            <a:extLst>
              <a:ext uri="{FF2B5EF4-FFF2-40B4-BE49-F238E27FC236}">
                <a16:creationId xmlns:a16="http://schemas.microsoft.com/office/drawing/2014/main" id="{01421161-DFD1-468D-DA81-274DFA8A6C61}"/>
              </a:ext>
            </a:extLst>
          </p:cNvPr>
          <p:cNvSpPr txBox="1"/>
          <p:nvPr/>
        </p:nvSpPr>
        <p:spPr>
          <a:xfrm>
            <a:off x="5260458" y="609454"/>
            <a:ext cx="1264171" cy="645359"/>
          </a:xfrm>
          <a:prstGeom prst="rect">
            <a:avLst/>
          </a:prstGeom>
          <a:noFill/>
        </p:spPr>
        <p:txBody>
          <a:bodyPr wrap="none" rtlCol="0">
            <a:spAutoFit/>
          </a:bodyPr>
          <a:lstStyle/>
          <a:p>
            <a:r>
              <a:rPr lang="en-US" sz="2800" b="1" dirty="0">
                <a:latin typeface="Candara" panose="020E0502030303020204" pitchFamily="34" charset="0"/>
              </a:rPr>
              <a:t>GCNN</a:t>
            </a:r>
          </a:p>
        </p:txBody>
      </p:sp>
      <p:pic>
        <p:nvPicPr>
          <p:cNvPr id="5" name="Picture 4">
            <a:extLst>
              <a:ext uri="{FF2B5EF4-FFF2-40B4-BE49-F238E27FC236}">
                <a16:creationId xmlns:a16="http://schemas.microsoft.com/office/drawing/2014/main" id="{BE92AD9C-A24E-3B91-D618-540B81E388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40965" y="3650715"/>
            <a:ext cx="2099272" cy="2220188"/>
          </a:xfrm>
          <a:prstGeom prst="rect">
            <a:avLst/>
          </a:prstGeom>
        </p:spPr>
      </p:pic>
      <p:pic>
        <p:nvPicPr>
          <p:cNvPr id="11" name="Picture 10">
            <a:extLst>
              <a:ext uri="{FF2B5EF4-FFF2-40B4-BE49-F238E27FC236}">
                <a16:creationId xmlns:a16="http://schemas.microsoft.com/office/drawing/2014/main" id="{B8E041D4-264D-82E3-7CF2-BD7B8705196A}"/>
              </a:ext>
            </a:extLst>
          </p:cNvPr>
          <p:cNvPicPr>
            <a:picLocks/>
          </p:cNvPicPr>
          <p:nvPr/>
        </p:nvPicPr>
        <p:blipFill>
          <a:blip r:embed="rId4">
            <a:extLst>
              <a:ext uri="{28A0092B-C50C-407E-A947-70E740481C1C}">
                <a14:useLocalDpi xmlns:a14="http://schemas.microsoft.com/office/drawing/2010/main" val="0"/>
              </a:ext>
            </a:extLst>
          </a:blip>
          <a:stretch>
            <a:fillRect/>
          </a:stretch>
        </p:blipFill>
        <p:spPr>
          <a:xfrm>
            <a:off x="2405711" y="1254813"/>
            <a:ext cx="2160000" cy="2160000"/>
          </a:xfrm>
          <a:prstGeom prst="rect">
            <a:avLst/>
          </a:prstGeom>
        </p:spPr>
      </p:pic>
      <p:pic>
        <p:nvPicPr>
          <p:cNvPr id="19" name="Picture 18">
            <a:extLst>
              <a:ext uri="{FF2B5EF4-FFF2-40B4-BE49-F238E27FC236}">
                <a16:creationId xmlns:a16="http://schemas.microsoft.com/office/drawing/2014/main" id="{CA81058E-13E0-CB72-069A-8BBA629B799F}"/>
              </a:ext>
            </a:extLst>
          </p:cNvPr>
          <p:cNvPicPr>
            <a:picLocks/>
          </p:cNvPicPr>
          <p:nvPr/>
        </p:nvPicPr>
        <p:blipFill>
          <a:blip r:embed="rId5">
            <a:extLst>
              <a:ext uri="{28A0092B-C50C-407E-A947-70E740481C1C}">
                <a14:useLocalDpi xmlns:a14="http://schemas.microsoft.com/office/drawing/2010/main" val="0"/>
              </a:ext>
            </a:extLst>
          </a:blip>
          <a:stretch>
            <a:fillRect/>
          </a:stretch>
        </p:blipFill>
        <p:spPr>
          <a:xfrm>
            <a:off x="4842908" y="1254813"/>
            <a:ext cx="2160000" cy="2160000"/>
          </a:xfrm>
          <a:prstGeom prst="rect">
            <a:avLst/>
          </a:prstGeom>
        </p:spPr>
      </p:pic>
      <p:sp>
        <p:nvSpPr>
          <p:cNvPr id="40" name="TextBox 39">
            <a:extLst>
              <a:ext uri="{FF2B5EF4-FFF2-40B4-BE49-F238E27FC236}">
                <a16:creationId xmlns:a16="http://schemas.microsoft.com/office/drawing/2014/main" id="{6DA8EA76-CEDC-4B14-439A-4E3E6CBEF3B5}"/>
              </a:ext>
            </a:extLst>
          </p:cNvPr>
          <p:cNvSpPr txBox="1"/>
          <p:nvPr/>
        </p:nvSpPr>
        <p:spPr>
          <a:xfrm>
            <a:off x="7736165" y="609791"/>
            <a:ext cx="1430584" cy="523220"/>
          </a:xfrm>
          <a:prstGeom prst="rect">
            <a:avLst/>
          </a:prstGeom>
          <a:noFill/>
        </p:spPr>
        <p:txBody>
          <a:bodyPr wrap="none" rtlCol="0">
            <a:spAutoFit/>
          </a:bodyPr>
          <a:lstStyle/>
          <a:p>
            <a:r>
              <a:rPr lang="en-US" sz="2800" b="1" dirty="0">
                <a:latin typeface="Candara" panose="020E0502030303020204" pitchFamily="34" charset="0"/>
              </a:rPr>
              <a:t>Trip-Net</a:t>
            </a:r>
          </a:p>
        </p:txBody>
      </p:sp>
      <p:grpSp>
        <p:nvGrpSpPr>
          <p:cNvPr id="2" name="Group 1">
            <a:extLst>
              <a:ext uri="{FF2B5EF4-FFF2-40B4-BE49-F238E27FC236}">
                <a16:creationId xmlns:a16="http://schemas.microsoft.com/office/drawing/2014/main" id="{041D7119-8F69-D1C3-19E0-47348D58C742}"/>
              </a:ext>
            </a:extLst>
          </p:cNvPr>
          <p:cNvGrpSpPr/>
          <p:nvPr/>
        </p:nvGrpSpPr>
        <p:grpSpPr>
          <a:xfrm>
            <a:off x="73152" y="6320732"/>
            <a:ext cx="3597968" cy="417343"/>
            <a:chOff x="8292076" y="5078755"/>
            <a:chExt cx="3597968" cy="417343"/>
          </a:xfrm>
        </p:grpSpPr>
        <p:pic>
          <p:nvPicPr>
            <p:cNvPr id="3" name="Picture 2">
              <a:extLst>
                <a:ext uri="{FF2B5EF4-FFF2-40B4-BE49-F238E27FC236}">
                  <a16:creationId xmlns:a16="http://schemas.microsoft.com/office/drawing/2014/main" id="{BF6AB778-AE7F-696B-F694-B653DC0BFD1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871860" y="5120546"/>
              <a:ext cx="2438400" cy="285750"/>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4EA3696-4C27-D581-F328-E1652F1FFDC9}"/>
                    </a:ext>
                  </a:extLst>
                </p:cNvPr>
                <p:cNvSpPr txBox="1"/>
                <p:nvPr/>
              </p:nvSpPr>
              <p:spPr>
                <a:xfrm>
                  <a:off x="8292076" y="5078755"/>
                  <a:ext cx="816360" cy="37555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de-DE" b="0" i="1" smtClean="0">
                                <a:latin typeface="Cambria Math" panose="02040503050406030204" pitchFamily="18" charset="0"/>
                              </a:rPr>
                            </m:ctrlPr>
                          </m:sSupPr>
                          <m:e>
                            <m:r>
                              <a:rPr lang="de-DE" b="0" i="1" smtClean="0">
                                <a:latin typeface="Cambria Math" panose="02040503050406030204" pitchFamily="18" charset="0"/>
                              </a:rPr>
                              <m:t>0</m:t>
                            </m:r>
                          </m:e>
                          <m:sup>
                            <m:r>
                              <a:rPr lang="de-DE" b="0" i="1" smtClean="0">
                                <a:latin typeface="Cambria Math" panose="02040503050406030204" pitchFamily="18" charset="0"/>
                              </a:rPr>
                              <m:t>°</m:t>
                            </m:r>
                          </m:sup>
                        </m:sSup>
                      </m:oMath>
                    </m:oMathPara>
                  </a14:m>
                  <a:endParaRPr lang="en-US" dirty="0">
                    <a:latin typeface="Candara" panose="020E0502030303020204" pitchFamily="34" charset="0"/>
                  </a:endParaRPr>
                </a:p>
              </p:txBody>
            </p:sp>
          </mc:Choice>
          <mc:Fallback xmlns="">
            <p:sp>
              <p:nvSpPr>
                <p:cNvPr id="7" name="TextBox 6">
                  <a:extLst>
                    <a:ext uri="{FF2B5EF4-FFF2-40B4-BE49-F238E27FC236}">
                      <a16:creationId xmlns:a16="http://schemas.microsoft.com/office/drawing/2014/main" id="{E4EA3696-4C27-D581-F328-E1652F1FFDC9}"/>
                    </a:ext>
                  </a:extLst>
                </p:cNvPr>
                <p:cNvSpPr txBox="1">
                  <a:spLocks noRot="1" noChangeAspect="1" noMove="1" noResize="1" noEditPoints="1" noAdjustHandles="1" noChangeArrowheads="1" noChangeShapeType="1" noTextEdit="1"/>
                </p:cNvSpPr>
                <p:nvPr/>
              </p:nvSpPr>
              <p:spPr>
                <a:xfrm>
                  <a:off x="8292076" y="5078755"/>
                  <a:ext cx="816360" cy="37555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7DA5088B-CCBA-A8E9-D1AE-16E819063553}"/>
                    </a:ext>
                  </a:extLst>
                </p:cNvPr>
                <p:cNvSpPr txBox="1"/>
                <p:nvPr/>
              </p:nvSpPr>
              <p:spPr>
                <a:xfrm>
                  <a:off x="11387305" y="5120546"/>
                  <a:ext cx="502739" cy="37555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de-DE" b="0" i="1" smtClean="0">
                                <a:latin typeface="Cambria Math" panose="02040503050406030204" pitchFamily="18" charset="0"/>
                              </a:rPr>
                            </m:ctrlPr>
                          </m:sSupPr>
                          <m:e>
                            <m:r>
                              <a:rPr lang="de-DE" b="0" i="1" smtClean="0">
                                <a:latin typeface="Cambria Math" panose="02040503050406030204" pitchFamily="18" charset="0"/>
                              </a:rPr>
                              <m:t>90</m:t>
                            </m:r>
                          </m:e>
                          <m:sup>
                            <m:r>
                              <a:rPr lang="de-DE" b="0" i="1" smtClean="0">
                                <a:latin typeface="Cambria Math" panose="02040503050406030204" pitchFamily="18" charset="0"/>
                              </a:rPr>
                              <m:t>°</m:t>
                            </m:r>
                          </m:sup>
                        </m:sSup>
                      </m:oMath>
                    </m:oMathPara>
                  </a14:m>
                  <a:endParaRPr lang="en-US" dirty="0">
                    <a:latin typeface="Candara" panose="020E0502030303020204" pitchFamily="34" charset="0"/>
                  </a:endParaRPr>
                </a:p>
              </p:txBody>
            </p:sp>
          </mc:Choice>
          <mc:Fallback xmlns="">
            <p:sp>
              <p:nvSpPr>
                <p:cNvPr id="10" name="TextBox 9">
                  <a:extLst>
                    <a:ext uri="{FF2B5EF4-FFF2-40B4-BE49-F238E27FC236}">
                      <a16:creationId xmlns:a16="http://schemas.microsoft.com/office/drawing/2014/main" id="{7DA5088B-CCBA-A8E9-D1AE-16E819063553}"/>
                    </a:ext>
                  </a:extLst>
                </p:cNvPr>
                <p:cNvSpPr txBox="1">
                  <a:spLocks noRot="1" noChangeAspect="1" noMove="1" noResize="1" noEditPoints="1" noAdjustHandles="1" noChangeArrowheads="1" noChangeShapeType="1" noTextEdit="1"/>
                </p:cNvSpPr>
                <p:nvPr/>
              </p:nvSpPr>
              <p:spPr>
                <a:xfrm>
                  <a:off x="11387305" y="5120546"/>
                  <a:ext cx="502739" cy="375552"/>
                </a:xfrm>
                <a:prstGeom prst="rect">
                  <a:avLst/>
                </a:prstGeom>
                <a:blipFill>
                  <a:blip r:embed="rId8"/>
                  <a:stretch>
                    <a:fillRect/>
                  </a:stretch>
                </a:blipFill>
              </p:spPr>
              <p:txBody>
                <a:bodyPr/>
                <a:lstStyle/>
                <a:p>
                  <a:r>
                    <a:rPr lang="en-US">
                      <a:noFill/>
                    </a:rPr>
                    <a:t> </a:t>
                  </a:r>
                </a:p>
              </p:txBody>
            </p:sp>
          </mc:Fallback>
        </mc:AlternateContent>
      </p:grpSp>
      <p:pic>
        <p:nvPicPr>
          <p:cNvPr id="13" name="Picture 12">
            <a:extLst>
              <a:ext uri="{FF2B5EF4-FFF2-40B4-BE49-F238E27FC236}">
                <a16:creationId xmlns:a16="http://schemas.microsoft.com/office/drawing/2014/main" id="{01727F20-81A7-5698-0511-6223B41A8BB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420458" y="1254813"/>
            <a:ext cx="2160000" cy="2160000"/>
          </a:xfrm>
          <a:prstGeom prst="rect">
            <a:avLst/>
          </a:prstGeom>
        </p:spPr>
      </p:pic>
      <p:pic>
        <p:nvPicPr>
          <p:cNvPr id="20" name="Picture 19">
            <a:extLst>
              <a:ext uri="{FF2B5EF4-FFF2-40B4-BE49-F238E27FC236}">
                <a16:creationId xmlns:a16="http://schemas.microsoft.com/office/drawing/2014/main" id="{9B90A384-6E6A-4753-8BD2-352137418C8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420458" y="3680809"/>
            <a:ext cx="2160000" cy="2160000"/>
          </a:xfrm>
          <a:prstGeom prst="rect">
            <a:avLst/>
          </a:prstGeom>
        </p:spPr>
      </p:pic>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45FC9C86-A61E-2884-AFF3-F8ABF3B0BA65}"/>
                  </a:ext>
                </a:extLst>
              </p:cNvPr>
              <p:cNvSpPr txBox="1"/>
              <p:nvPr/>
            </p:nvSpPr>
            <p:spPr>
              <a:xfrm>
                <a:off x="8660614" y="3884452"/>
                <a:ext cx="810863" cy="312586"/>
              </a:xfrm>
              <a:prstGeom prst="rect">
                <a:avLst/>
              </a:prstGeom>
              <a:noFill/>
            </p:spPr>
            <p:txBody>
              <a:bodyPr wrap="none" rtlCol="0">
                <a:spAutoFit/>
              </a:bodyPr>
              <a:lstStyle/>
              <a:p>
                <a:r>
                  <a:rPr lang="en-US" sz="1400" dirty="0">
                    <a:solidFill>
                      <a:schemeClr val="bg1"/>
                    </a:solidFill>
                    <a:latin typeface="Candara" panose="020E0502030303020204" pitchFamily="34" charset="0"/>
                  </a:rPr>
                  <a:t>Error: </a:t>
                </a:r>
                <a14:m>
                  <m:oMath xmlns:m="http://schemas.openxmlformats.org/officeDocument/2006/math">
                    <m:sSup>
                      <m:sSupPr>
                        <m:ctrlPr>
                          <a:rPr lang="de-DE" sz="1400" b="0" i="1" dirty="0" smtClean="0">
                            <a:solidFill>
                              <a:schemeClr val="bg1"/>
                            </a:solidFill>
                            <a:latin typeface="Cambria Math" panose="02040503050406030204" pitchFamily="18" charset="0"/>
                          </a:rPr>
                        </m:ctrlPr>
                      </m:sSupPr>
                      <m:e>
                        <m:r>
                          <a:rPr lang="en-US" sz="1400" i="1" dirty="0" smtClean="0">
                            <a:solidFill>
                              <a:schemeClr val="bg1"/>
                            </a:solidFill>
                            <a:latin typeface="Cambria Math" panose="02040503050406030204" pitchFamily="18" charset="0"/>
                          </a:rPr>
                          <m:t>6</m:t>
                        </m:r>
                      </m:e>
                      <m:sup>
                        <m:r>
                          <a:rPr lang="de-DE" sz="1400" b="0" i="1" dirty="0" smtClean="0">
                            <a:solidFill>
                              <a:schemeClr val="bg1"/>
                            </a:solidFill>
                            <a:latin typeface="Cambria Math" panose="02040503050406030204" pitchFamily="18" charset="0"/>
                          </a:rPr>
                          <m:t>°</m:t>
                        </m:r>
                      </m:sup>
                    </m:sSup>
                  </m:oMath>
                </a14:m>
                <a:endParaRPr lang="en-US" sz="1400" dirty="0">
                  <a:solidFill>
                    <a:schemeClr val="bg1"/>
                  </a:solidFill>
                  <a:latin typeface="Candara" panose="020E0502030303020204" pitchFamily="34" charset="0"/>
                </a:endParaRPr>
              </a:p>
            </p:txBody>
          </p:sp>
        </mc:Choice>
        <mc:Fallback xmlns="">
          <p:sp>
            <p:nvSpPr>
              <p:cNvPr id="24" name="TextBox 23">
                <a:extLst>
                  <a:ext uri="{FF2B5EF4-FFF2-40B4-BE49-F238E27FC236}">
                    <a16:creationId xmlns:a16="http://schemas.microsoft.com/office/drawing/2014/main" id="{45FC9C86-A61E-2884-AFF3-F8ABF3B0BA65}"/>
                  </a:ext>
                </a:extLst>
              </p:cNvPr>
              <p:cNvSpPr txBox="1">
                <a:spLocks noRot="1" noChangeAspect="1" noMove="1" noResize="1" noEditPoints="1" noAdjustHandles="1" noChangeArrowheads="1" noChangeShapeType="1" noTextEdit="1"/>
              </p:cNvSpPr>
              <p:nvPr/>
            </p:nvSpPr>
            <p:spPr>
              <a:xfrm>
                <a:off x="8660614" y="3884452"/>
                <a:ext cx="810863" cy="312586"/>
              </a:xfrm>
              <a:prstGeom prst="rect">
                <a:avLst/>
              </a:prstGeom>
              <a:blipFill>
                <a:blip r:embed="rId11"/>
                <a:stretch>
                  <a:fillRect l="-2256" t="-1961" b="-21569"/>
                </a:stretch>
              </a:blipFill>
            </p:spPr>
            <p:txBody>
              <a:bodyPr/>
              <a:lstStyle/>
              <a:p>
                <a:r>
                  <a:rPr lang="en-US">
                    <a:noFill/>
                  </a:rPr>
                  <a:t> </a:t>
                </a:r>
              </a:p>
            </p:txBody>
          </p:sp>
        </mc:Fallback>
      </mc:AlternateContent>
      <p:pic>
        <p:nvPicPr>
          <p:cNvPr id="26" name="Picture 25">
            <a:extLst>
              <a:ext uri="{FF2B5EF4-FFF2-40B4-BE49-F238E27FC236}">
                <a16:creationId xmlns:a16="http://schemas.microsoft.com/office/drawing/2014/main" id="{7F27B247-8B8A-CFC3-8EAB-EB98FB6BCC77}"/>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848685" y="3650715"/>
            <a:ext cx="2160000" cy="2160000"/>
          </a:xfrm>
          <a:prstGeom prst="rect">
            <a:avLst/>
          </a:prstGeom>
        </p:spPr>
      </p:pic>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9E9EADB9-55D9-B405-1BA3-2F666FC53E90}"/>
                  </a:ext>
                </a:extLst>
              </p:cNvPr>
              <p:cNvSpPr txBox="1"/>
              <p:nvPr/>
            </p:nvSpPr>
            <p:spPr>
              <a:xfrm>
                <a:off x="6096000" y="3884452"/>
                <a:ext cx="810863" cy="312586"/>
              </a:xfrm>
              <a:prstGeom prst="rect">
                <a:avLst/>
              </a:prstGeom>
              <a:noFill/>
            </p:spPr>
            <p:txBody>
              <a:bodyPr wrap="none" rtlCol="0">
                <a:spAutoFit/>
              </a:bodyPr>
              <a:lstStyle/>
              <a:p>
                <a:r>
                  <a:rPr lang="en-US" sz="1400" dirty="0">
                    <a:solidFill>
                      <a:schemeClr val="bg1"/>
                    </a:solidFill>
                    <a:latin typeface="Candara" panose="020E0502030303020204" pitchFamily="34" charset="0"/>
                  </a:rPr>
                  <a:t>Error: </a:t>
                </a:r>
                <a14:m>
                  <m:oMath xmlns:m="http://schemas.openxmlformats.org/officeDocument/2006/math">
                    <m:sSup>
                      <m:sSupPr>
                        <m:ctrlPr>
                          <a:rPr lang="de-DE" sz="1400" b="0" i="1" dirty="0" smtClean="0">
                            <a:solidFill>
                              <a:schemeClr val="bg1"/>
                            </a:solidFill>
                            <a:latin typeface="Cambria Math" panose="02040503050406030204" pitchFamily="18" charset="0"/>
                          </a:rPr>
                        </m:ctrlPr>
                      </m:sSupPr>
                      <m:e>
                        <m:r>
                          <a:rPr lang="en-US" sz="1400" i="1" dirty="0" smtClean="0">
                            <a:solidFill>
                              <a:schemeClr val="bg1"/>
                            </a:solidFill>
                            <a:latin typeface="Cambria Math" panose="02040503050406030204" pitchFamily="18" charset="0"/>
                          </a:rPr>
                          <m:t>9</m:t>
                        </m:r>
                      </m:e>
                      <m:sup>
                        <m:r>
                          <a:rPr lang="de-DE" sz="1400" b="0" i="1" dirty="0" smtClean="0">
                            <a:solidFill>
                              <a:schemeClr val="bg1"/>
                            </a:solidFill>
                            <a:latin typeface="Cambria Math" panose="02040503050406030204" pitchFamily="18" charset="0"/>
                          </a:rPr>
                          <m:t>°</m:t>
                        </m:r>
                      </m:sup>
                    </m:sSup>
                  </m:oMath>
                </a14:m>
                <a:endParaRPr lang="en-US" sz="1400" dirty="0">
                  <a:solidFill>
                    <a:schemeClr val="bg1"/>
                  </a:solidFill>
                  <a:latin typeface="Candara" panose="020E0502030303020204" pitchFamily="34" charset="0"/>
                </a:endParaRPr>
              </a:p>
            </p:txBody>
          </p:sp>
        </mc:Choice>
        <mc:Fallback xmlns="">
          <p:sp>
            <p:nvSpPr>
              <p:cNvPr id="27" name="TextBox 26">
                <a:extLst>
                  <a:ext uri="{FF2B5EF4-FFF2-40B4-BE49-F238E27FC236}">
                    <a16:creationId xmlns:a16="http://schemas.microsoft.com/office/drawing/2014/main" id="{9E9EADB9-55D9-B405-1BA3-2F666FC53E90}"/>
                  </a:ext>
                </a:extLst>
              </p:cNvPr>
              <p:cNvSpPr txBox="1">
                <a:spLocks noRot="1" noChangeAspect="1" noMove="1" noResize="1" noEditPoints="1" noAdjustHandles="1" noChangeArrowheads="1" noChangeShapeType="1" noTextEdit="1"/>
              </p:cNvSpPr>
              <p:nvPr/>
            </p:nvSpPr>
            <p:spPr>
              <a:xfrm>
                <a:off x="6096000" y="3884452"/>
                <a:ext cx="810863" cy="312586"/>
              </a:xfrm>
              <a:prstGeom prst="rect">
                <a:avLst/>
              </a:prstGeom>
              <a:blipFill>
                <a:blip r:embed="rId13"/>
                <a:stretch>
                  <a:fillRect l="-2256" t="-1961" b="-21569"/>
                </a:stretch>
              </a:blipFill>
            </p:spPr>
            <p:txBody>
              <a:bodyPr/>
              <a:lstStyle/>
              <a:p>
                <a:r>
                  <a:rPr lang="en-US">
                    <a:noFill/>
                  </a:rPr>
                  <a:t> </a:t>
                </a:r>
              </a:p>
            </p:txBody>
          </p:sp>
        </mc:Fallback>
      </mc:AlternateContent>
      <p:sp>
        <p:nvSpPr>
          <p:cNvPr id="28" name="TextBox 27">
            <a:extLst>
              <a:ext uri="{FF2B5EF4-FFF2-40B4-BE49-F238E27FC236}">
                <a16:creationId xmlns:a16="http://schemas.microsoft.com/office/drawing/2014/main" id="{1F6E98BC-055A-47B0-6398-AF0BA8F3E960}"/>
              </a:ext>
            </a:extLst>
          </p:cNvPr>
          <p:cNvSpPr txBox="1"/>
          <p:nvPr/>
        </p:nvSpPr>
        <p:spPr>
          <a:xfrm>
            <a:off x="10042482" y="0"/>
            <a:ext cx="2149518" cy="646331"/>
          </a:xfrm>
          <a:prstGeom prst="rect">
            <a:avLst/>
          </a:prstGeom>
          <a:noFill/>
        </p:spPr>
        <p:txBody>
          <a:bodyPr wrap="square" rtlCol="0">
            <a:spAutoFit/>
          </a:bodyPr>
          <a:lstStyle/>
          <a:p>
            <a:pPr algn="r"/>
            <a:r>
              <a:rPr lang="de-DE" dirty="0" err="1">
                <a:solidFill>
                  <a:schemeClr val="bg1">
                    <a:lumMod val="65000"/>
                  </a:schemeClr>
                </a:solidFill>
                <a:latin typeface="Candara" panose="020E0502030303020204" pitchFamily="34" charset="0"/>
              </a:rPr>
              <a:t>Object</a:t>
            </a:r>
            <a:r>
              <a:rPr lang="de-DE" dirty="0">
                <a:solidFill>
                  <a:schemeClr val="bg1">
                    <a:lumMod val="65000"/>
                  </a:schemeClr>
                </a:solidFill>
                <a:latin typeface="Candara" panose="020E0502030303020204" pitchFamily="34" charset="0"/>
              </a:rPr>
              <a:t>: Dragon</a:t>
            </a:r>
          </a:p>
          <a:p>
            <a:pPr algn="r"/>
            <a:r>
              <a:rPr lang="de-DE" dirty="0">
                <a:solidFill>
                  <a:schemeClr val="bg1">
                    <a:lumMod val="65000"/>
                  </a:schemeClr>
                </a:solidFill>
                <a:latin typeface="Candara" panose="020E0502030303020204" pitchFamily="34" charset="0"/>
              </a:rPr>
              <a:t>Resolution: 128x128 </a:t>
            </a:r>
            <a:endParaRPr lang="en-US" dirty="0">
              <a:solidFill>
                <a:schemeClr val="bg1">
                  <a:lumMod val="65000"/>
                </a:schemeClr>
              </a:solidFill>
              <a:latin typeface="Candara" panose="020E0502030303020204" pitchFamily="34" charset="0"/>
            </a:endParaRPr>
          </a:p>
        </p:txBody>
      </p:sp>
      <p:pic>
        <p:nvPicPr>
          <p:cNvPr id="4" name="Picture 2">
            <a:extLst>
              <a:ext uri="{FF2B5EF4-FFF2-40B4-BE49-F238E27FC236}">
                <a16:creationId xmlns:a16="http://schemas.microsoft.com/office/drawing/2014/main" id="{CF2F68A0-B5DA-3CD1-DC1F-0582FD005860}"/>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l="1600" t="4678" r="74557" b="74947"/>
          <a:stretch/>
        </p:blipFill>
        <p:spPr bwMode="auto">
          <a:xfrm>
            <a:off x="9285119" y="6106805"/>
            <a:ext cx="2906881" cy="7277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081753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C6839B42-6643-A4FA-D737-1F50B439F8A1}"/>
              </a:ext>
            </a:extLst>
          </p:cNvPr>
          <p:cNvSpPr txBox="1"/>
          <p:nvPr/>
        </p:nvSpPr>
        <p:spPr>
          <a:xfrm>
            <a:off x="838200" y="945883"/>
            <a:ext cx="8650184" cy="1077218"/>
          </a:xfrm>
          <a:prstGeom prst="rect">
            <a:avLst/>
          </a:prstGeom>
          <a:noFill/>
        </p:spPr>
        <p:txBody>
          <a:bodyPr wrap="square" rtlCol="0">
            <a:spAutoFit/>
          </a:bodyPr>
          <a:lstStyle/>
          <a:p>
            <a:r>
              <a:rPr lang="en-US" altLang="zh-CN" sz="3200" b="1" dirty="0">
                <a:latin typeface="Candara" panose="020E0502030303020204" pitchFamily="34" charset="0"/>
              </a:rPr>
              <a:t>Training</a:t>
            </a:r>
            <a:r>
              <a:rPr lang="de-DE" altLang="zh-CN" sz="3200" b="1" dirty="0">
                <a:latin typeface="Candara" panose="020E0502030303020204" pitchFamily="34" charset="0"/>
              </a:rPr>
              <a:t>&amp;Evaluation</a:t>
            </a:r>
            <a:r>
              <a:rPr lang="en-US" altLang="zh-CN" sz="3200" b="1" dirty="0">
                <a:latin typeface="Candara" panose="020E0502030303020204" pitchFamily="34" charset="0"/>
              </a:rPr>
              <a:t> on Higher Resolution (512x512)</a:t>
            </a:r>
          </a:p>
        </p:txBody>
      </p:sp>
      <p:pic>
        <p:nvPicPr>
          <p:cNvPr id="11" name="Picture 10">
            <a:extLst>
              <a:ext uri="{FF2B5EF4-FFF2-40B4-BE49-F238E27FC236}">
                <a16:creationId xmlns:a16="http://schemas.microsoft.com/office/drawing/2014/main" id="{8B1DD23A-8496-2772-C333-F3F021E6BD80}"/>
              </a:ext>
            </a:extLst>
          </p:cNvPr>
          <p:cNvPicPr>
            <a:picLocks noChangeAspect="1"/>
          </p:cNvPicPr>
          <p:nvPr/>
        </p:nvPicPr>
        <p:blipFill>
          <a:blip r:embed="rId3"/>
          <a:stretch>
            <a:fillRect/>
          </a:stretch>
        </p:blipFill>
        <p:spPr>
          <a:xfrm>
            <a:off x="335179" y="2209437"/>
            <a:ext cx="11355385" cy="4315427"/>
          </a:xfrm>
          <a:prstGeom prst="rect">
            <a:avLst/>
          </a:prstGeom>
        </p:spPr>
      </p:pic>
      <p:pic>
        <p:nvPicPr>
          <p:cNvPr id="12" name="Picture 2">
            <a:extLst>
              <a:ext uri="{FF2B5EF4-FFF2-40B4-BE49-F238E27FC236}">
                <a16:creationId xmlns:a16="http://schemas.microsoft.com/office/drawing/2014/main" id="{695EDAAA-4CC0-1912-1549-58A275BCB8F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600" t="4678" r="74557" b="74947"/>
          <a:stretch/>
        </p:blipFill>
        <p:spPr bwMode="auto">
          <a:xfrm>
            <a:off x="9285119" y="0"/>
            <a:ext cx="2906881" cy="7277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075518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4A49E767-6C64-E93C-B72A-F7382530F293}"/>
              </a:ext>
            </a:extLst>
          </p:cNvPr>
          <p:cNvSpPr txBox="1"/>
          <p:nvPr/>
        </p:nvSpPr>
        <p:spPr>
          <a:xfrm>
            <a:off x="2901616" y="656204"/>
            <a:ext cx="695836" cy="645359"/>
          </a:xfrm>
          <a:prstGeom prst="rect">
            <a:avLst/>
          </a:prstGeom>
          <a:noFill/>
        </p:spPr>
        <p:txBody>
          <a:bodyPr wrap="none" rtlCol="0">
            <a:spAutoFit/>
          </a:bodyPr>
          <a:lstStyle/>
          <a:p>
            <a:r>
              <a:rPr lang="en-US" sz="2800" b="1" dirty="0">
                <a:latin typeface="Candara" panose="020E0502030303020204" pitchFamily="34" charset="0"/>
              </a:rPr>
              <a:t>GT</a:t>
            </a:r>
          </a:p>
        </p:txBody>
      </p:sp>
      <p:sp>
        <p:nvSpPr>
          <p:cNvPr id="16" name="TextBox 15">
            <a:extLst>
              <a:ext uri="{FF2B5EF4-FFF2-40B4-BE49-F238E27FC236}">
                <a16:creationId xmlns:a16="http://schemas.microsoft.com/office/drawing/2014/main" id="{01421161-DFD1-468D-DA81-274DFA8A6C61}"/>
              </a:ext>
            </a:extLst>
          </p:cNvPr>
          <p:cNvSpPr txBox="1"/>
          <p:nvPr/>
        </p:nvSpPr>
        <p:spPr>
          <a:xfrm>
            <a:off x="5260458" y="609454"/>
            <a:ext cx="1264171" cy="645359"/>
          </a:xfrm>
          <a:prstGeom prst="rect">
            <a:avLst/>
          </a:prstGeom>
          <a:noFill/>
        </p:spPr>
        <p:txBody>
          <a:bodyPr wrap="none" rtlCol="0">
            <a:spAutoFit/>
          </a:bodyPr>
          <a:lstStyle/>
          <a:p>
            <a:r>
              <a:rPr lang="en-US" sz="2800" b="1" dirty="0">
                <a:latin typeface="Candara" panose="020E0502030303020204" pitchFamily="34" charset="0"/>
              </a:rPr>
              <a:t>GCNN</a:t>
            </a:r>
          </a:p>
        </p:txBody>
      </p:sp>
      <p:sp>
        <p:nvSpPr>
          <p:cNvPr id="40" name="TextBox 39">
            <a:extLst>
              <a:ext uri="{FF2B5EF4-FFF2-40B4-BE49-F238E27FC236}">
                <a16:creationId xmlns:a16="http://schemas.microsoft.com/office/drawing/2014/main" id="{6DA8EA76-CEDC-4B14-439A-4E3E6CBEF3B5}"/>
              </a:ext>
            </a:extLst>
          </p:cNvPr>
          <p:cNvSpPr txBox="1"/>
          <p:nvPr/>
        </p:nvSpPr>
        <p:spPr>
          <a:xfrm>
            <a:off x="7736165" y="609791"/>
            <a:ext cx="1430584" cy="523220"/>
          </a:xfrm>
          <a:prstGeom prst="rect">
            <a:avLst/>
          </a:prstGeom>
          <a:noFill/>
        </p:spPr>
        <p:txBody>
          <a:bodyPr wrap="none" rtlCol="0">
            <a:spAutoFit/>
          </a:bodyPr>
          <a:lstStyle/>
          <a:p>
            <a:r>
              <a:rPr lang="en-US" sz="2800" b="1" dirty="0">
                <a:latin typeface="Candara" panose="020E0502030303020204" pitchFamily="34" charset="0"/>
              </a:rPr>
              <a:t>Trip-Net</a:t>
            </a:r>
          </a:p>
        </p:txBody>
      </p:sp>
      <p:grpSp>
        <p:nvGrpSpPr>
          <p:cNvPr id="2" name="Group 1">
            <a:extLst>
              <a:ext uri="{FF2B5EF4-FFF2-40B4-BE49-F238E27FC236}">
                <a16:creationId xmlns:a16="http://schemas.microsoft.com/office/drawing/2014/main" id="{041D7119-8F69-D1C3-19E0-47348D58C742}"/>
              </a:ext>
            </a:extLst>
          </p:cNvPr>
          <p:cNvGrpSpPr/>
          <p:nvPr/>
        </p:nvGrpSpPr>
        <p:grpSpPr>
          <a:xfrm>
            <a:off x="73152" y="6320732"/>
            <a:ext cx="3597968" cy="417343"/>
            <a:chOff x="8292076" y="5078755"/>
            <a:chExt cx="3597968" cy="417343"/>
          </a:xfrm>
        </p:grpSpPr>
        <p:pic>
          <p:nvPicPr>
            <p:cNvPr id="3" name="Picture 2">
              <a:extLst>
                <a:ext uri="{FF2B5EF4-FFF2-40B4-BE49-F238E27FC236}">
                  <a16:creationId xmlns:a16="http://schemas.microsoft.com/office/drawing/2014/main" id="{BF6AB778-AE7F-696B-F694-B653DC0BFD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71860" y="5120546"/>
              <a:ext cx="2438400" cy="285750"/>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4EA3696-4C27-D581-F328-E1652F1FFDC9}"/>
                    </a:ext>
                  </a:extLst>
                </p:cNvPr>
                <p:cNvSpPr txBox="1"/>
                <p:nvPr/>
              </p:nvSpPr>
              <p:spPr>
                <a:xfrm>
                  <a:off x="8292076" y="5078755"/>
                  <a:ext cx="816360" cy="37555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de-DE" b="0" i="1" smtClean="0">
                                <a:latin typeface="Cambria Math" panose="02040503050406030204" pitchFamily="18" charset="0"/>
                              </a:rPr>
                            </m:ctrlPr>
                          </m:sSupPr>
                          <m:e>
                            <m:r>
                              <a:rPr lang="de-DE" b="0" i="1" smtClean="0">
                                <a:latin typeface="Cambria Math" panose="02040503050406030204" pitchFamily="18" charset="0"/>
                              </a:rPr>
                              <m:t>0</m:t>
                            </m:r>
                          </m:e>
                          <m:sup>
                            <m:r>
                              <a:rPr lang="de-DE" b="0" i="1" smtClean="0">
                                <a:latin typeface="Cambria Math" panose="02040503050406030204" pitchFamily="18" charset="0"/>
                              </a:rPr>
                              <m:t>°</m:t>
                            </m:r>
                          </m:sup>
                        </m:sSup>
                      </m:oMath>
                    </m:oMathPara>
                  </a14:m>
                  <a:endParaRPr lang="en-US" dirty="0">
                    <a:latin typeface="Candara" panose="020E0502030303020204" pitchFamily="34" charset="0"/>
                  </a:endParaRPr>
                </a:p>
              </p:txBody>
            </p:sp>
          </mc:Choice>
          <mc:Fallback xmlns="">
            <p:sp>
              <p:nvSpPr>
                <p:cNvPr id="7" name="TextBox 6">
                  <a:extLst>
                    <a:ext uri="{FF2B5EF4-FFF2-40B4-BE49-F238E27FC236}">
                      <a16:creationId xmlns:a16="http://schemas.microsoft.com/office/drawing/2014/main" id="{E4EA3696-4C27-D581-F328-E1652F1FFDC9}"/>
                    </a:ext>
                  </a:extLst>
                </p:cNvPr>
                <p:cNvSpPr txBox="1">
                  <a:spLocks noRot="1" noChangeAspect="1" noMove="1" noResize="1" noEditPoints="1" noAdjustHandles="1" noChangeArrowheads="1" noChangeShapeType="1" noTextEdit="1"/>
                </p:cNvSpPr>
                <p:nvPr/>
              </p:nvSpPr>
              <p:spPr>
                <a:xfrm>
                  <a:off x="8292076" y="5078755"/>
                  <a:ext cx="816360" cy="37555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7DA5088B-CCBA-A8E9-D1AE-16E819063553}"/>
                    </a:ext>
                  </a:extLst>
                </p:cNvPr>
                <p:cNvSpPr txBox="1"/>
                <p:nvPr/>
              </p:nvSpPr>
              <p:spPr>
                <a:xfrm>
                  <a:off x="11387305" y="5120546"/>
                  <a:ext cx="502739" cy="37555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de-DE" b="0" i="1" smtClean="0">
                                <a:latin typeface="Cambria Math" panose="02040503050406030204" pitchFamily="18" charset="0"/>
                              </a:rPr>
                            </m:ctrlPr>
                          </m:sSupPr>
                          <m:e>
                            <m:r>
                              <a:rPr lang="de-DE" b="0" i="1" smtClean="0">
                                <a:latin typeface="Cambria Math" panose="02040503050406030204" pitchFamily="18" charset="0"/>
                              </a:rPr>
                              <m:t>90</m:t>
                            </m:r>
                          </m:e>
                          <m:sup>
                            <m:r>
                              <a:rPr lang="de-DE" b="0" i="1" smtClean="0">
                                <a:latin typeface="Cambria Math" panose="02040503050406030204" pitchFamily="18" charset="0"/>
                              </a:rPr>
                              <m:t>°</m:t>
                            </m:r>
                          </m:sup>
                        </m:sSup>
                      </m:oMath>
                    </m:oMathPara>
                  </a14:m>
                  <a:endParaRPr lang="en-US" dirty="0">
                    <a:latin typeface="Candara" panose="020E0502030303020204" pitchFamily="34" charset="0"/>
                  </a:endParaRPr>
                </a:p>
              </p:txBody>
            </p:sp>
          </mc:Choice>
          <mc:Fallback xmlns="">
            <p:sp>
              <p:nvSpPr>
                <p:cNvPr id="10" name="TextBox 9">
                  <a:extLst>
                    <a:ext uri="{FF2B5EF4-FFF2-40B4-BE49-F238E27FC236}">
                      <a16:creationId xmlns:a16="http://schemas.microsoft.com/office/drawing/2014/main" id="{7DA5088B-CCBA-A8E9-D1AE-16E819063553}"/>
                    </a:ext>
                  </a:extLst>
                </p:cNvPr>
                <p:cNvSpPr txBox="1">
                  <a:spLocks noRot="1" noChangeAspect="1" noMove="1" noResize="1" noEditPoints="1" noAdjustHandles="1" noChangeArrowheads="1" noChangeShapeType="1" noTextEdit="1"/>
                </p:cNvSpPr>
                <p:nvPr/>
              </p:nvSpPr>
              <p:spPr>
                <a:xfrm>
                  <a:off x="11387305" y="5120546"/>
                  <a:ext cx="502739" cy="375552"/>
                </a:xfrm>
                <a:prstGeom prst="rect">
                  <a:avLst/>
                </a:prstGeom>
                <a:blipFill>
                  <a:blip r:embed="rId8"/>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45FC9C86-A61E-2884-AFF3-F8ABF3B0BA65}"/>
                  </a:ext>
                </a:extLst>
              </p:cNvPr>
              <p:cNvSpPr txBox="1"/>
              <p:nvPr/>
            </p:nvSpPr>
            <p:spPr>
              <a:xfrm>
                <a:off x="8660614" y="3884452"/>
                <a:ext cx="810863" cy="312586"/>
              </a:xfrm>
              <a:prstGeom prst="rect">
                <a:avLst/>
              </a:prstGeom>
              <a:noFill/>
            </p:spPr>
            <p:txBody>
              <a:bodyPr wrap="none" rtlCol="0">
                <a:spAutoFit/>
              </a:bodyPr>
              <a:lstStyle/>
              <a:p>
                <a:r>
                  <a:rPr lang="en-US" sz="1400" dirty="0">
                    <a:solidFill>
                      <a:schemeClr val="bg1"/>
                    </a:solidFill>
                    <a:latin typeface="Candara" panose="020E0502030303020204" pitchFamily="34" charset="0"/>
                  </a:rPr>
                  <a:t>Error: </a:t>
                </a:r>
                <a14:m>
                  <m:oMath xmlns:m="http://schemas.openxmlformats.org/officeDocument/2006/math">
                    <m:sSup>
                      <m:sSupPr>
                        <m:ctrlPr>
                          <a:rPr lang="de-DE" sz="1400" b="0" i="1" dirty="0" smtClean="0">
                            <a:solidFill>
                              <a:schemeClr val="bg1"/>
                            </a:solidFill>
                            <a:latin typeface="Cambria Math" panose="02040503050406030204" pitchFamily="18" charset="0"/>
                          </a:rPr>
                        </m:ctrlPr>
                      </m:sSupPr>
                      <m:e>
                        <m:r>
                          <a:rPr lang="en-US" sz="1400" i="1" dirty="0" smtClean="0">
                            <a:solidFill>
                              <a:schemeClr val="bg1"/>
                            </a:solidFill>
                            <a:latin typeface="Cambria Math" panose="02040503050406030204" pitchFamily="18" charset="0"/>
                          </a:rPr>
                          <m:t>6</m:t>
                        </m:r>
                      </m:e>
                      <m:sup>
                        <m:r>
                          <a:rPr lang="de-DE" sz="1400" b="0" i="1" dirty="0" smtClean="0">
                            <a:solidFill>
                              <a:schemeClr val="bg1"/>
                            </a:solidFill>
                            <a:latin typeface="Cambria Math" panose="02040503050406030204" pitchFamily="18" charset="0"/>
                          </a:rPr>
                          <m:t>°</m:t>
                        </m:r>
                      </m:sup>
                    </m:sSup>
                  </m:oMath>
                </a14:m>
                <a:endParaRPr lang="en-US" sz="1400" dirty="0">
                  <a:solidFill>
                    <a:schemeClr val="bg1"/>
                  </a:solidFill>
                  <a:latin typeface="Candara" panose="020E0502030303020204" pitchFamily="34" charset="0"/>
                </a:endParaRPr>
              </a:p>
            </p:txBody>
          </p:sp>
        </mc:Choice>
        <mc:Fallback xmlns="">
          <p:sp>
            <p:nvSpPr>
              <p:cNvPr id="24" name="TextBox 23">
                <a:extLst>
                  <a:ext uri="{FF2B5EF4-FFF2-40B4-BE49-F238E27FC236}">
                    <a16:creationId xmlns:a16="http://schemas.microsoft.com/office/drawing/2014/main" id="{45FC9C86-A61E-2884-AFF3-F8ABF3B0BA65}"/>
                  </a:ext>
                </a:extLst>
              </p:cNvPr>
              <p:cNvSpPr txBox="1">
                <a:spLocks noRot="1" noChangeAspect="1" noMove="1" noResize="1" noEditPoints="1" noAdjustHandles="1" noChangeArrowheads="1" noChangeShapeType="1" noTextEdit="1"/>
              </p:cNvSpPr>
              <p:nvPr/>
            </p:nvSpPr>
            <p:spPr>
              <a:xfrm>
                <a:off x="8660614" y="3884452"/>
                <a:ext cx="810863" cy="312586"/>
              </a:xfrm>
              <a:prstGeom prst="rect">
                <a:avLst/>
              </a:prstGeom>
              <a:blipFill>
                <a:blip r:embed="rId11"/>
                <a:stretch>
                  <a:fillRect l="-2256" t="-1961" b="-2156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9E9EADB9-55D9-B405-1BA3-2F666FC53E90}"/>
                  </a:ext>
                </a:extLst>
              </p:cNvPr>
              <p:cNvSpPr txBox="1"/>
              <p:nvPr/>
            </p:nvSpPr>
            <p:spPr>
              <a:xfrm>
                <a:off x="6096000" y="3884452"/>
                <a:ext cx="810863" cy="312586"/>
              </a:xfrm>
              <a:prstGeom prst="rect">
                <a:avLst/>
              </a:prstGeom>
              <a:noFill/>
            </p:spPr>
            <p:txBody>
              <a:bodyPr wrap="none" rtlCol="0">
                <a:spAutoFit/>
              </a:bodyPr>
              <a:lstStyle/>
              <a:p>
                <a:r>
                  <a:rPr lang="en-US" sz="1400" dirty="0">
                    <a:solidFill>
                      <a:schemeClr val="bg1"/>
                    </a:solidFill>
                    <a:latin typeface="Candara" panose="020E0502030303020204" pitchFamily="34" charset="0"/>
                  </a:rPr>
                  <a:t>Error: </a:t>
                </a:r>
                <a14:m>
                  <m:oMath xmlns:m="http://schemas.openxmlformats.org/officeDocument/2006/math">
                    <m:sSup>
                      <m:sSupPr>
                        <m:ctrlPr>
                          <a:rPr lang="de-DE" sz="1400" b="0" i="1" dirty="0" smtClean="0">
                            <a:solidFill>
                              <a:schemeClr val="bg1"/>
                            </a:solidFill>
                            <a:latin typeface="Cambria Math" panose="02040503050406030204" pitchFamily="18" charset="0"/>
                          </a:rPr>
                        </m:ctrlPr>
                      </m:sSupPr>
                      <m:e>
                        <m:r>
                          <a:rPr lang="en-US" sz="1400" i="1" dirty="0" smtClean="0">
                            <a:solidFill>
                              <a:schemeClr val="bg1"/>
                            </a:solidFill>
                            <a:latin typeface="Cambria Math" panose="02040503050406030204" pitchFamily="18" charset="0"/>
                          </a:rPr>
                          <m:t>9</m:t>
                        </m:r>
                      </m:e>
                      <m:sup>
                        <m:r>
                          <a:rPr lang="de-DE" sz="1400" b="0" i="1" dirty="0" smtClean="0">
                            <a:solidFill>
                              <a:schemeClr val="bg1"/>
                            </a:solidFill>
                            <a:latin typeface="Cambria Math" panose="02040503050406030204" pitchFamily="18" charset="0"/>
                          </a:rPr>
                          <m:t>°</m:t>
                        </m:r>
                      </m:sup>
                    </m:sSup>
                  </m:oMath>
                </a14:m>
                <a:endParaRPr lang="en-US" sz="1400" dirty="0">
                  <a:solidFill>
                    <a:schemeClr val="bg1"/>
                  </a:solidFill>
                  <a:latin typeface="Candara" panose="020E0502030303020204" pitchFamily="34" charset="0"/>
                </a:endParaRPr>
              </a:p>
            </p:txBody>
          </p:sp>
        </mc:Choice>
        <mc:Fallback xmlns="">
          <p:sp>
            <p:nvSpPr>
              <p:cNvPr id="27" name="TextBox 26">
                <a:extLst>
                  <a:ext uri="{FF2B5EF4-FFF2-40B4-BE49-F238E27FC236}">
                    <a16:creationId xmlns:a16="http://schemas.microsoft.com/office/drawing/2014/main" id="{9E9EADB9-55D9-B405-1BA3-2F666FC53E90}"/>
                  </a:ext>
                </a:extLst>
              </p:cNvPr>
              <p:cNvSpPr txBox="1">
                <a:spLocks noRot="1" noChangeAspect="1" noMove="1" noResize="1" noEditPoints="1" noAdjustHandles="1" noChangeArrowheads="1" noChangeShapeType="1" noTextEdit="1"/>
              </p:cNvSpPr>
              <p:nvPr/>
            </p:nvSpPr>
            <p:spPr>
              <a:xfrm>
                <a:off x="6096000" y="3884452"/>
                <a:ext cx="810863" cy="312586"/>
              </a:xfrm>
              <a:prstGeom prst="rect">
                <a:avLst/>
              </a:prstGeom>
              <a:blipFill>
                <a:blip r:embed="rId13"/>
                <a:stretch>
                  <a:fillRect l="-2256" t="-1961" b="-21569"/>
                </a:stretch>
              </a:blipFill>
            </p:spPr>
            <p:txBody>
              <a:bodyPr/>
              <a:lstStyle/>
              <a:p>
                <a:r>
                  <a:rPr lang="en-US">
                    <a:noFill/>
                  </a:rPr>
                  <a:t> </a:t>
                </a:r>
              </a:p>
            </p:txBody>
          </p:sp>
        </mc:Fallback>
      </mc:AlternateContent>
      <p:sp>
        <p:nvSpPr>
          <p:cNvPr id="28" name="TextBox 27">
            <a:extLst>
              <a:ext uri="{FF2B5EF4-FFF2-40B4-BE49-F238E27FC236}">
                <a16:creationId xmlns:a16="http://schemas.microsoft.com/office/drawing/2014/main" id="{1F6E98BC-055A-47B0-6398-AF0BA8F3E960}"/>
              </a:ext>
            </a:extLst>
          </p:cNvPr>
          <p:cNvSpPr txBox="1"/>
          <p:nvPr/>
        </p:nvSpPr>
        <p:spPr>
          <a:xfrm>
            <a:off x="10042482" y="0"/>
            <a:ext cx="2149518" cy="646331"/>
          </a:xfrm>
          <a:prstGeom prst="rect">
            <a:avLst/>
          </a:prstGeom>
          <a:noFill/>
        </p:spPr>
        <p:txBody>
          <a:bodyPr wrap="square" rtlCol="0">
            <a:spAutoFit/>
          </a:bodyPr>
          <a:lstStyle/>
          <a:p>
            <a:pPr algn="r"/>
            <a:r>
              <a:rPr lang="de-DE" dirty="0" err="1">
                <a:solidFill>
                  <a:schemeClr val="bg1">
                    <a:lumMod val="65000"/>
                  </a:schemeClr>
                </a:solidFill>
                <a:latin typeface="Candara" panose="020E0502030303020204" pitchFamily="34" charset="0"/>
              </a:rPr>
              <a:t>Object</a:t>
            </a:r>
            <a:r>
              <a:rPr lang="de-DE" dirty="0">
                <a:solidFill>
                  <a:schemeClr val="bg1">
                    <a:lumMod val="65000"/>
                  </a:schemeClr>
                </a:solidFill>
                <a:latin typeface="Candara" panose="020E0502030303020204" pitchFamily="34" charset="0"/>
              </a:rPr>
              <a:t>: Dragon</a:t>
            </a:r>
          </a:p>
          <a:p>
            <a:pPr algn="r"/>
            <a:r>
              <a:rPr lang="de-DE" dirty="0">
                <a:solidFill>
                  <a:schemeClr val="bg1">
                    <a:lumMod val="65000"/>
                  </a:schemeClr>
                </a:solidFill>
                <a:latin typeface="Candara" panose="020E0502030303020204" pitchFamily="34" charset="0"/>
              </a:rPr>
              <a:t>Resolution: 512x512 </a:t>
            </a:r>
            <a:endParaRPr lang="en-US" dirty="0">
              <a:solidFill>
                <a:schemeClr val="bg1">
                  <a:lumMod val="65000"/>
                </a:schemeClr>
              </a:solidFill>
              <a:latin typeface="Candara" panose="020E0502030303020204" pitchFamily="34" charset="0"/>
            </a:endParaRPr>
          </a:p>
        </p:txBody>
      </p:sp>
      <p:pic>
        <p:nvPicPr>
          <p:cNvPr id="6" name="Picture 5">
            <a:extLst>
              <a:ext uri="{FF2B5EF4-FFF2-40B4-BE49-F238E27FC236}">
                <a16:creationId xmlns:a16="http://schemas.microsoft.com/office/drawing/2014/main" id="{C678165F-68F8-615F-6886-64E7D1CADDC1}"/>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169534" y="1343354"/>
            <a:ext cx="2160000" cy="2160000"/>
          </a:xfrm>
          <a:prstGeom prst="rect">
            <a:avLst/>
          </a:prstGeom>
        </p:spPr>
      </p:pic>
      <p:pic>
        <p:nvPicPr>
          <p:cNvPr id="9" name="Picture 8">
            <a:extLst>
              <a:ext uri="{FF2B5EF4-FFF2-40B4-BE49-F238E27FC236}">
                <a16:creationId xmlns:a16="http://schemas.microsoft.com/office/drawing/2014/main" id="{E990CF02-7E35-4196-8FA0-6FCCDFC2FFAC}"/>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182249" y="3852938"/>
            <a:ext cx="2160000" cy="2160000"/>
          </a:xfrm>
          <a:prstGeom prst="rect">
            <a:avLst/>
          </a:prstGeom>
        </p:spPr>
      </p:pic>
      <p:pic>
        <p:nvPicPr>
          <p:cNvPr id="14" name="Picture 13">
            <a:extLst>
              <a:ext uri="{FF2B5EF4-FFF2-40B4-BE49-F238E27FC236}">
                <a16:creationId xmlns:a16="http://schemas.microsoft.com/office/drawing/2014/main" id="{AA6910EF-5C60-4E7A-81CC-749CC34D5046}"/>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4746863" y="1343354"/>
            <a:ext cx="2160000" cy="2160000"/>
          </a:xfrm>
          <a:prstGeom prst="rect">
            <a:avLst/>
          </a:prstGeom>
        </p:spPr>
      </p:pic>
      <p:pic>
        <p:nvPicPr>
          <p:cNvPr id="18" name="Picture 17">
            <a:extLst>
              <a:ext uri="{FF2B5EF4-FFF2-40B4-BE49-F238E27FC236}">
                <a16:creationId xmlns:a16="http://schemas.microsoft.com/office/drawing/2014/main" id="{928C398E-ECC2-6280-9180-73AD3DF04AD1}"/>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4746863" y="3852938"/>
            <a:ext cx="2160000" cy="2160000"/>
          </a:xfrm>
          <a:prstGeom prst="rect">
            <a:avLst/>
          </a:prstGeom>
        </p:spPr>
      </p:pic>
      <p:pic>
        <p:nvPicPr>
          <p:cNvPr id="22" name="Picture 21">
            <a:extLst>
              <a:ext uri="{FF2B5EF4-FFF2-40B4-BE49-F238E27FC236}">
                <a16:creationId xmlns:a16="http://schemas.microsoft.com/office/drawing/2014/main" id="{8DBF8D84-A3CF-69C6-39B2-70E5A93C6471}"/>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7311477" y="1343354"/>
            <a:ext cx="2160000" cy="2160000"/>
          </a:xfrm>
          <a:prstGeom prst="rect">
            <a:avLst/>
          </a:prstGeom>
        </p:spPr>
      </p:pic>
      <p:pic>
        <p:nvPicPr>
          <p:cNvPr id="25" name="Picture 24">
            <a:extLst>
              <a:ext uri="{FF2B5EF4-FFF2-40B4-BE49-F238E27FC236}">
                <a16:creationId xmlns:a16="http://schemas.microsoft.com/office/drawing/2014/main" id="{8E76E2E6-341B-BC52-DB8F-384754D4D293}"/>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7311477" y="3884452"/>
            <a:ext cx="2160000" cy="2160000"/>
          </a:xfrm>
          <a:prstGeom prst="rect">
            <a:avLst/>
          </a:prstGeom>
        </p:spPr>
      </p:pic>
      <p:pic>
        <p:nvPicPr>
          <p:cNvPr id="29" name="Picture 2">
            <a:extLst>
              <a:ext uri="{FF2B5EF4-FFF2-40B4-BE49-F238E27FC236}">
                <a16:creationId xmlns:a16="http://schemas.microsoft.com/office/drawing/2014/main" id="{17C49951-71EC-5685-4926-03CE2F060EE1}"/>
              </a:ext>
            </a:extLst>
          </p:cNvPr>
          <p:cNvPicPr>
            <a:picLocks noChangeAspect="1" noChangeArrowheads="1"/>
          </p:cNvPicPr>
          <p:nvPr/>
        </p:nvPicPr>
        <p:blipFill rotWithShape="1">
          <a:blip r:embed="rId20">
            <a:extLst>
              <a:ext uri="{28A0092B-C50C-407E-A947-70E740481C1C}">
                <a14:useLocalDpi xmlns:a14="http://schemas.microsoft.com/office/drawing/2010/main" val="0"/>
              </a:ext>
            </a:extLst>
          </a:blip>
          <a:srcRect l="1600" t="4678" r="74557" b="74947"/>
          <a:stretch/>
        </p:blipFill>
        <p:spPr bwMode="auto">
          <a:xfrm>
            <a:off x="9285119" y="6130211"/>
            <a:ext cx="2906881" cy="7277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666388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ABE901C-5DD6-A464-DD51-481D2DD8CE40}"/>
              </a:ext>
            </a:extLst>
          </p:cNvPr>
          <p:cNvPicPr>
            <a:picLocks noChangeAspect="1"/>
          </p:cNvPicPr>
          <p:nvPr/>
        </p:nvPicPr>
        <p:blipFill>
          <a:blip r:embed="rId3"/>
          <a:stretch>
            <a:fillRect/>
          </a:stretch>
        </p:blipFill>
        <p:spPr>
          <a:xfrm>
            <a:off x="3310688" y="1989000"/>
            <a:ext cx="8774434" cy="3362700"/>
          </a:xfrm>
          <a:prstGeom prst="rect">
            <a:avLst/>
          </a:prstGeom>
        </p:spPr>
      </p:pic>
      <p:sp>
        <p:nvSpPr>
          <p:cNvPr id="8" name="TextBox 7">
            <a:extLst>
              <a:ext uri="{FF2B5EF4-FFF2-40B4-BE49-F238E27FC236}">
                <a16:creationId xmlns:a16="http://schemas.microsoft.com/office/drawing/2014/main" id="{C6839B42-6643-A4FA-D737-1F50B439F8A1}"/>
              </a:ext>
            </a:extLst>
          </p:cNvPr>
          <p:cNvSpPr txBox="1"/>
          <p:nvPr/>
        </p:nvSpPr>
        <p:spPr>
          <a:xfrm>
            <a:off x="398813" y="700453"/>
            <a:ext cx="8650184" cy="1077218"/>
          </a:xfrm>
          <a:prstGeom prst="rect">
            <a:avLst/>
          </a:prstGeom>
          <a:noFill/>
        </p:spPr>
        <p:txBody>
          <a:bodyPr wrap="square" rtlCol="0">
            <a:spAutoFit/>
          </a:bodyPr>
          <a:lstStyle/>
          <a:p>
            <a:r>
              <a:rPr lang="en-US" altLang="zh-CN" sz="3200" b="1" dirty="0">
                <a:latin typeface="Candara" panose="020E0502030303020204" pitchFamily="34" charset="0"/>
              </a:rPr>
              <a:t>Training</a:t>
            </a:r>
            <a:r>
              <a:rPr lang="de-DE" altLang="zh-CN" sz="3200" b="1" dirty="0">
                <a:latin typeface="Candara" panose="020E0502030303020204" pitchFamily="34" charset="0"/>
              </a:rPr>
              <a:t>&amp;Evaluation</a:t>
            </a:r>
            <a:r>
              <a:rPr lang="en-US" altLang="zh-CN" sz="3200" b="1" dirty="0">
                <a:latin typeface="Candara" panose="020E0502030303020204" pitchFamily="34" charset="0"/>
              </a:rPr>
              <a:t> on Real Dataset </a:t>
            </a:r>
          </a:p>
          <a:p>
            <a:r>
              <a:rPr lang="en-US" altLang="zh-CN" sz="3200" b="1" dirty="0">
                <a:latin typeface="Candara" panose="020E0502030303020204" pitchFamily="34" charset="0"/>
              </a:rPr>
              <a:t>(512x512)</a:t>
            </a:r>
          </a:p>
        </p:txBody>
      </p:sp>
      <p:pic>
        <p:nvPicPr>
          <p:cNvPr id="3" name="Picture 2">
            <a:extLst>
              <a:ext uri="{FF2B5EF4-FFF2-40B4-BE49-F238E27FC236}">
                <a16:creationId xmlns:a16="http://schemas.microsoft.com/office/drawing/2014/main" id="{D11A41E1-DC64-55D1-5B85-CC11103D9C1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3465" y="1989001"/>
            <a:ext cx="1440000" cy="1440000"/>
          </a:xfrm>
          <a:prstGeom prst="rect">
            <a:avLst/>
          </a:prstGeom>
        </p:spPr>
      </p:pic>
      <p:pic>
        <p:nvPicPr>
          <p:cNvPr id="6" name="Picture 5">
            <a:extLst>
              <a:ext uri="{FF2B5EF4-FFF2-40B4-BE49-F238E27FC236}">
                <a16:creationId xmlns:a16="http://schemas.microsoft.com/office/drawing/2014/main" id="{4D7FFC49-60B0-885A-1A6D-A947225798E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70688" y="1994822"/>
            <a:ext cx="1440000" cy="1440000"/>
          </a:xfrm>
          <a:prstGeom prst="rect">
            <a:avLst/>
          </a:prstGeom>
        </p:spPr>
      </p:pic>
      <p:pic>
        <p:nvPicPr>
          <p:cNvPr id="9" name="Picture 8">
            <a:extLst>
              <a:ext uri="{FF2B5EF4-FFF2-40B4-BE49-F238E27FC236}">
                <a16:creationId xmlns:a16="http://schemas.microsoft.com/office/drawing/2014/main" id="{C50A5F6B-AABE-55C2-5736-785BFE9CFE3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3465" y="3640330"/>
            <a:ext cx="1440000" cy="1440000"/>
          </a:xfrm>
          <a:prstGeom prst="rect">
            <a:avLst/>
          </a:prstGeom>
        </p:spPr>
      </p:pic>
      <p:pic>
        <p:nvPicPr>
          <p:cNvPr id="11" name="Picture 10">
            <a:extLst>
              <a:ext uri="{FF2B5EF4-FFF2-40B4-BE49-F238E27FC236}">
                <a16:creationId xmlns:a16="http://schemas.microsoft.com/office/drawing/2014/main" id="{475CA4EF-52FA-DA32-CC80-08BA005C084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870688" y="3640330"/>
            <a:ext cx="1440000" cy="1440000"/>
          </a:xfrm>
          <a:prstGeom prst="rect">
            <a:avLst/>
          </a:prstGeom>
        </p:spPr>
      </p:pic>
      <p:pic>
        <p:nvPicPr>
          <p:cNvPr id="12" name="Picture 2">
            <a:extLst>
              <a:ext uri="{FF2B5EF4-FFF2-40B4-BE49-F238E27FC236}">
                <a16:creationId xmlns:a16="http://schemas.microsoft.com/office/drawing/2014/main" id="{7D68FE15-C6CF-4B6B-61FF-658640793869}"/>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600" t="4678" r="74557" b="74947"/>
          <a:stretch/>
        </p:blipFill>
        <p:spPr bwMode="auto">
          <a:xfrm>
            <a:off x="0" y="6130211"/>
            <a:ext cx="2906881" cy="7277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96252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4A49E767-6C64-E93C-B72A-F7382530F293}"/>
              </a:ext>
            </a:extLst>
          </p:cNvPr>
          <p:cNvSpPr txBox="1"/>
          <p:nvPr/>
        </p:nvSpPr>
        <p:spPr>
          <a:xfrm>
            <a:off x="1872136" y="-51883"/>
            <a:ext cx="2273126" cy="523220"/>
          </a:xfrm>
          <a:prstGeom prst="rect">
            <a:avLst/>
          </a:prstGeom>
          <a:noFill/>
        </p:spPr>
        <p:txBody>
          <a:bodyPr wrap="square" rtlCol="0">
            <a:spAutoFit/>
          </a:bodyPr>
          <a:lstStyle/>
          <a:p>
            <a:r>
              <a:rPr lang="en-US" sz="2800" b="1" dirty="0">
                <a:latin typeface="Candara" panose="020E0502030303020204" pitchFamily="34" charset="0"/>
              </a:rPr>
              <a:t>Reference</a:t>
            </a:r>
          </a:p>
        </p:txBody>
      </p:sp>
      <p:sp>
        <p:nvSpPr>
          <p:cNvPr id="40" name="TextBox 39">
            <a:extLst>
              <a:ext uri="{FF2B5EF4-FFF2-40B4-BE49-F238E27FC236}">
                <a16:creationId xmlns:a16="http://schemas.microsoft.com/office/drawing/2014/main" id="{6DA8EA76-CEDC-4B14-439A-4E3E6CBEF3B5}"/>
              </a:ext>
            </a:extLst>
          </p:cNvPr>
          <p:cNvSpPr txBox="1"/>
          <p:nvPr/>
        </p:nvSpPr>
        <p:spPr>
          <a:xfrm>
            <a:off x="7980179" y="-26483"/>
            <a:ext cx="1430584" cy="523220"/>
          </a:xfrm>
          <a:prstGeom prst="rect">
            <a:avLst/>
          </a:prstGeom>
          <a:noFill/>
        </p:spPr>
        <p:txBody>
          <a:bodyPr wrap="none" rtlCol="0">
            <a:spAutoFit/>
          </a:bodyPr>
          <a:lstStyle/>
          <a:p>
            <a:r>
              <a:rPr lang="en-US" sz="2800" b="1" dirty="0">
                <a:latin typeface="Candara" panose="020E0502030303020204" pitchFamily="34" charset="0"/>
              </a:rPr>
              <a:t>Trip-Net</a:t>
            </a:r>
          </a:p>
        </p:txBody>
      </p:sp>
      <p:grpSp>
        <p:nvGrpSpPr>
          <p:cNvPr id="2" name="Group 1">
            <a:extLst>
              <a:ext uri="{FF2B5EF4-FFF2-40B4-BE49-F238E27FC236}">
                <a16:creationId xmlns:a16="http://schemas.microsoft.com/office/drawing/2014/main" id="{041D7119-8F69-D1C3-19E0-47348D58C742}"/>
              </a:ext>
            </a:extLst>
          </p:cNvPr>
          <p:cNvGrpSpPr/>
          <p:nvPr/>
        </p:nvGrpSpPr>
        <p:grpSpPr>
          <a:xfrm>
            <a:off x="73152" y="6320732"/>
            <a:ext cx="3597968" cy="417343"/>
            <a:chOff x="8292076" y="5078755"/>
            <a:chExt cx="3597968" cy="417343"/>
          </a:xfrm>
        </p:grpSpPr>
        <p:pic>
          <p:nvPicPr>
            <p:cNvPr id="3" name="Picture 2">
              <a:extLst>
                <a:ext uri="{FF2B5EF4-FFF2-40B4-BE49-F238E27FC236}">
                  <a16:creationId xmlns:a16="http://schemas.microsoft.com/office/drawing/2014/main" id="{BF6AB778-AE7F-696B-F694-B653DC0BFD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71860" y="5120546"/>
              <a:ext cx="2438400" cy="285750"/>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4EA3696-4C27-D581-F328-E1652F1FFDC9}"/>
                    </a:ext>
                  </a:extLst>
                </p:cNvPr>
                <p:cNvSpPr txBox="1"/>
                <p:nvPr/>
              </p:nvSpPr>
              <p:spPr>
                <a:xfrm>
                  <a:off x="8292076" y="5078755"/>
                  <a:ext cx="816360" cy="37555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de-DE" b="0" i="1" smtClean="0">
                                <a:latin typeface="Cambria Math" panose="02040503050406030204" pitchFamily="18" charset="0"/>
                              </a:rPr>
                            </m:ctrlPr>
                          </m:sSupPr>
                          <m:e>
                            <m:r>
                              <a:rPr lang="de-DE" b="0" i="1" smtClean="0">
                                <a:latin typeface="Cambria Math" panose="02040503050406030204" pitchFamily="18" charset="0"/>
                              </a:rPr>
                              <m:t>0</m:t>
                            </m:r>
                          </m:e>
                          <m:sup>
                            <m:r>
                              <a:rPr lang="de-DE" b="0" i="1" smtClean="0">
                                <a:latin typeface="Cambria Math" panose="02040503050406030204" pitchFamily="18" charset="0"/>
                              </a:rPr>
                              <m:t>°</m:t>
                            </m:r>
                          </m:sup>
                        </m:sSup>
                      </m:oMath>
                    </m:oMathPara>
                  </a14:m>
                  <a:endParaRPr lang="en-US" dirty="0">
                    <a:latin typeface="Candara" panose="020E0502030303020204" pitchFamily="34" charset="0"/>
                  </a:endParaRPr>
                </a:p>
              </p:txBody>
            </p:sp>
          </mc:Choice>
          <mc:Fallback xmlns="">
            <p:sp>
              <p:nvSpPr>
                <p:cNvPr id="7" name="TextBox 6">
                  <a:extLst>
                    <a:ext uri="{FF2B5EF4-FFF2-40B4-BE49-F238E27FC236}">
                      <a16:creationId xmlns:a16="http://schemas.microsoft.com/office/drawing/2014/main" id="{E4EA3696-4C27-D581-F328-E1652F1FFDC9}"/>
                    </a:ext>
                  </a:extLst>
                </p:cNvPr>
                <p:cNvSpPr txBox="1">
                  <a:spLocks noRot="1" noChangeAspect="1" noMove="1" noResize="1" noEditPoints="1" noAdjustHandles="1" noChangeArrowheads="1" noChangeShapeType="1" noTextEdit="1"/>
                </p:cNvSpPr>
                <p:nvPr/>
              </p:nvSpPr>
              <p:spPr>
                <a:xfrm>
                  <a:off x="8292076" y="5078755"/>
                  <a:ext cx="816360" cy="37555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7DA5088B-CCBA-A8E9-D1AE-16E819063553}"/>
                    </a:ext>
                  </a:extLst>
                </p:cNvPr>
                <p:cNvSpPr txBox="1"/>
                <p:nvPr/>
              </p:nvSpPr>
              <p:spPr>
                <a:xfrm>
                  <a:off x="11387305" y="5120546"/>
                  <a:ext cx="502739" cy="37555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de-DE" b="0" i="1" smtClean="0">
                                <a:latin typeface="Cambria Math" panose="02040503050406030204" pitchFamily="18" charset="0"/>
                              </a:rPr>
                            </m:ctrlPr>
                          </m:sSupPr>
                          <m:e>
                            <m:r>
                              <a:rPr lang="de-DE" b="0" i="1" smtClean="0">
                                <a:latin typeface="Cambria Math" panose="02040503050406030204" pitchFamily="18" charset="0"/>
                              </a:rPr>
                              <m:t>90</m:t>
                            </m:r>
                          </m:e>
                          <m:sup>
                            <m:r>
                              <a:rPr lang="de-DE" b="0" i="1" smtClean="0">
                                <a:latin typeface="Cambria Math" panose="02040503050406030204" pitchFamily="18" charset="0"/>
                              </a:rPr>
                              <m:t>°</m:t>
                            </m:r>
                          </m:sup>
                        </m:sSup>
                      </m:oMath>
                    </m:oMathPara>
                  </a14:m>
                  <a:endParaRPr lang="en-US" dirty="0">
                    <a:latin typeface="Candara" panose="020E0502030303020204" pitchFamily="34" charset="0"/>
                  </a:endParaRPr>
                </a:p>
              </p:txBody>
            </p:sp>
          </mc:Choice>
          <mc:Fallback xmlns="">
            <p:sp>
              <p:nvSpPr>
                <p:cNvPr id="10" name="TextBox 9">
                  <a:extLst>
                    <a:ext uri="{FF2B5EF4-FFF2-40B4-BE49-F238E27FC236}">
                      <a16:creationId xmlns:a16="http://schemas.microsoft.com/office/drawing/2014/main" id="{7DA5088B-CCBA-A8E9-D1AE-16E819063553}"/>
                    </a:ext>
                  </a:extLst>
                </p:cNvPr>
                <p:cNvSpPr txBox="1">
                  <a:spLocks noRot="1" noChangeAspect="1" noMove="1" noResize="1" noEditPoints="1" noAdjustHandles="1" noChangeArrowheads="1" noChangeShapeType="1" noTextEdit="1"/>
                </p:cNvSpPr>
                <p:nvPr/>
              </p:nvSpPr>
              <p:spPr>
                <a:xfrm>
                  <a:off x="11387305" y="5120546"/>
                  <a:ext cx="502739" cy="375552"/>
                </a:xfrm>
                <a:prstGeom prst="rect">
                  <a:avLst/>
                </a:prstGeom>
                <a:blipFill>
                  <a:blip r:embed="rId8"/>
                  <a:stretch>
                    <a:fillRect/>
                  </a:stretch>
                </a:blipFill>
              </p:spPr>
              <p:txBody>
                <a:bodyPr/>
                <a:lstStyle/>
                <a:p>
                  <a:r>
                    <a:rPr lang="en-US">
                      <a:noFill/>
                    </a:rPr>
                    <a:t> </a:t>
                  </a:r>
                </a:p>
              </p:txBody>
            </p:sp>
          </mc:Fallback>
        </mc:AlternateContent>
      </p:grpSp>
      <p:sp>
        <p:nvSpPr>
          <p:cNvPr id="28" name="TextBox 27">
            <a:extLst>
              <a:ext uri="{FF2B5EF4-FFF2-40B4-BE49-F238E27FC236}">
                <a16:creationId xmlns:a16="http://schemas.microsoft.com/office/drawing/2014/main" id="{1F6E98BC-055A-47B0-6398-AF0BA8F3E960}"/>
              </a:ext>
            </a:extLst>
          </p:cNvPr>
          <p:cNvSpPr txBox="1"/>
          <p:nvPr/>
        </p:nvSpPr>
        <p:spPr>
          <a:xfrm>
            <a:off x="10135471" y="-26483"/>
            <a:ext cx="2149518" cy="646331"/>
          </a:xfrm>
          <a:prstGeom prst="rect">
            <a:avLst/>
          </a:prstGeom>
          <a:noFill/>
        </p:spPr>
        <p:txBody>
          <a:bodyPr wrap="square" rtlCol="0">
            <a:spAutoFit/>
          </a:bodyPr>
          <a:lstStyle/>
          <a:p>
            <a:pPr algn="r"/>
            <a:r>
              <a:rPr lang="de-DE" dirty="0" err="1">
                <a:solidFill>
                  <a:schemeClr val="bg1">
                    <a:lumMod val="65000"/>
                  </a:schemeClr>
                </a:solidFill>
                <a:latin typeface="Candara" panose="020E0502030303020204" pitchFamily="34" charset="0"/>
              </a:rPr>
              <a:t>Object</a:t>
            </a:r>
            <a:r>
              <a:rPr lang="de-DE" dirty="0">
                <a:solidFill>
                  <a:schemeClr val="bg1">
                    <a:lumMod val="65000"/>
                  </a:schemeClr>
                </a:solidFill>
                <a:latin typeface="Candara" panose="020E0502030303020204" pitchFamily="34" charset="0"/>
              </a:rPr>
              <a:t>: Dragon</a:t>
            </a:r>
          </a:p>
          <a:p>
            <a:pPr algn="r"/>
            <a:r>
              <a:rPr lang="de-DE" dirty="0">
                <a:solidFill>
                  <a:schemeClr val="bg1">
                    <a:lumMod val="65000"/>
                  </a:schemeClr>
                </a:solidFill>
                <a:latin typeface="Candara" panose="020E0502030303020204" pitchFamily="34" charset="0"/>
              </a:rPr>
              <a:t>Resolution: 512x512 </a:t>
            </a:r>
            <a:endParaRPr lang="en-US" dirty="0">
              <a:solidFill>
                <a:schemeClr val="bg1">
                  <a:lumMod val="65000"/>
                </a:schemeClr>
              </a:solidFill>
              <a:latin typeface="Candara" panose="020E0502030303020204" pitchFamily="34" charset="0"/>
            </a:endParaRPr>
          </a:p>
        </p:txBody>
      </p:sp>
      <p:pic>
        <p:nvPicPr>
          <p:cNvPr id="5" name="Picture 4">
            <a:extLst>
              <a:ext uri="{FF2B5EF4-FFF2-40B4-BE49-F238E27FC236}">
                <a16:creationId xmlns:a16="http://schemas.microsoft.com/office/drawing/2014/main" id="{04B541ED-A3E7-9A86-F8BF-B11925843A1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255471" y="471337"/>
            <a:ext cx="2880000" cy="2880000"/>
          </a:xfrm>
          <a:prstGeom prst="rect">
            <a:avLst/>
          </a:prstGeom>
        </p:spPr>
      </p:pic>
      <p:pic>
        <p:nvPicPr>
          <p:cNvPr id="17" name="Picture 16">
            <a:extLst>
              <a:ext uri="{FF2B5EF4-FFF2-40B4-BE49-F238E27FC236}">
                <a16:creationId xmlns:a16="http://schemas.microsoft.com/office/drawing/2014/main" id="{0ED40279-1717-573D-3946-CDF96A94549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309453" y="477240"/>
            <a:ext cx="2880000" cy="2880000"/>
          </a:xfrm>
          <a:prstGeom prst="rect">
            <a:avLst/>
          </a:prstGeom>
        </p:spPr>
      </p:pic>
      <p:pic>
        <p:nvPicPr>
          <p:cNvPr id="20" name="Picture 19">
            <a:extLst>
              <a:ext uri="{FF2B5EF4-FFF2-40B4-BE49-F238E27FC236}">
                <a16:creationId xmlns:a16="http://schemas.microsoft.com/office/drawing/2014/main" id="{8A5D1AA0-B556-3D1D-D20B-ADF08716307D}"/>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309453" y="3434903"/>
            <a:ext cx="2880000" cy="2880000"/>
          </a:xfrm>
          <a:prstGeom prst="rect">
            <a:avLst/>
          </a:prstGeom>
        </p:spPr>
      </p:pic>
      <p:pic>
        <p:nvPicPr>
          <p:cNvPr id="23" name="Picture 22">
            <a:extLst>
              <a:ext uri="{FF2B5EF4-FFF2-40B4-BE49-F238E27FC236}">
                <a16:creationId xmlns:a16="http://schemas.microsoft.com/office/drawing/2014/main" id="{89B44CDC-6404-FC20-211B-B5E1DA0D602D}"/>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282462" y="477240"/>
            <a:ext cx="2880000" cy="2880000"/>
          </a:xfrm>
          <a:prstGeom prst="rect">
            <a:avLst/>
          </a:prstGeom>
        </p:spPr>
      </p:pic>
      <p:sp>
        <p:nvSpPr>
          <p:cNvPr id="26" name="TextBox 25">
            <a:extLst>
              <a:ext uri="{FF2B5EF4-FFF2-40B4-BE49-F238E27FC236}">
                <a16:creationId xmlns:a16="http://schemas.microsoft.com/office/drawing/2014/main" id="{4BEDB822-F442-D0A4-C74F-9BC9156FA5E2}"/>
              </a:ext>
            </a:extLst>
          </p:cNvPr>
          <p:cNvSpPr txBox="1"/>
          <p:nvPr/>
        </p:nvSpPr>
        <p:spPr>
          <a:xfrm>
            <a:off x="5318817" y="0"/>
            <a:ext cx="809837" cy="523220"/>
          </a:xfrm>
          <a:prstGeom prst="rect">
            <a:avLst/>
          </a:prstGeom>
          <a:noFill/>
        </p:spPr>
        <p:txBody>
          <a:bodyPr wrap="none" rtlCol="0">
            <a:spAutoFit/>
          </a:bodyPr>
          <a:lstStyle/>
          <a:p>
            <a:r>
              <a:rPr lang="en-US" sz="2800" b="1" dirty="0">
                <a:latin typeface="Candara" panose="020E0502030303020204" pitchFamily="34" charset="0"/>
              </a:rPr>
              <a:t>SVD</a:t>
            </a:r>
          </a:p>
        </p:txBody>
      </p:sp>
      <p:pic>
        <p:nvPicPr>
          <p:cNvPr id="30" name="Picture 29">
            <a:extLst>
              <a:ext uri="{FF2B5EF4-FFF2-40B4-BE49-F238E27FC236}">
                <a16:creationId xmlns:a16="http://schemas.microsoft.com/office/drawing/2014/main" id="{94E52DE3-9FA5-B326-2A75-25F1878196FB}"/>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282462" y="3434903"/>
            <a:ext cx="2880000" cy="2880000"/>
          </a:xfrm>
          <a:prstGeom prst="rect">
            <a:avLst/>
          </a:prstGeom>
        </p:spPr>
      </p:pic>
      <p:pic>
        <p:nvPicPr>
          <p:cNvPr id="35" name="Picture 2">
            <a:extLst>
              <a:ext uri="{FF2B5EF4-FFF2-40B4-BE49-F238E27FC236}">
                <a16:creationId xmlns:a16="http://schemas.microsoft.com/office/drawing/2014/main" id="{799203D6-151C-D9F5-80F1-31DC00C1070D}"/>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l="1600" t="4678" r="74557" b="74947"/>
          <a:stretch/>
        </p:blipFill>
        <p:spPr bwMode="auto">
          <a:xfrm>
            <a:off x="9285119" y="6107335"/>
            <a:ext cx="2906881" cy="727789"/>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3">
            <a:extLst>
              <a:ext uri="{FF2B5EF4-FFF2-40B4-BE49-F238E27FC236}">
                <a16:creationId xmlns:a16="http://schemas.microsoft.com/office/drawing/2014/main" id="{D5CDC921-06F3-5305-0EB1-FF5DE8344BE3}"/>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7255471" y="3446635"/>
            <a:ext cx="2880000" cy="2880000"/>
          </a:xfrm>
          <a:prstGeom prst="rect">
            <a:avLst/>
          </a:prstGeom>
        </p:spPr>
      </p:pic>
    </p:spTree>
    <p:extLst>
      <p:ext uri="{BB962C8B-B14F-4D97-AF65-F5344CB8AC3E}">
        <p14:creationId xmlns:p14="http://schemas.microsoft.com/office/powerpoint/2010/main" val="39890338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lumMod val="65000"/>
          </a:schemeClr>
        </a:solidFill>
        <a:effectLst/>
      </p:bgPr>
    </p:bg>
    <p:spTree>
      <p:nvGrpSpPr>
        <p:cNvPr id="1" name=""/>
        <p:cNvGrpSpPr/>
        <p:nvPr/>
      </p:nvGrpSpPr>
      <p:grpSpPr>
        <a:xfrm>
          <a:off x="0" y="0"/>
          <a:ext cx="0" cy="0"/>
          <a:chOff x="0" y="0"/>
          <a:chExt cx="0" cy="0"/>
        </a:xfrm>
      </p:grpSpPr>
      <p:sp>
        <p:nvSpPr>
          <p:cNvPr id="3" name="Textfeld 13">
            <a:extLst>
              <a:ext uri="{FF2B5EF4-FFF2-40B4-BE49-F238E27FC236}">
                <a16:creationId xmlns:a16="http://schemas.microsoft.com/office/drawing/2014/main" id="{EA16BB4F-6119-F1C9-A32A-3D4D097768C0}"/>
              </a:ext>
            </a:extLst>
          </p:cNvPr>
          <p:cNvSpPr txBox="1"/>
          <p:nvPr/>
        </p:nvSpPr>
        <p:spPr>
          <a:xfrm>
            <a:off x="10098157" y="5462034"/>
            <a:ext cx="577247"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K</a:t>
            </a:r>
            <a:r>
              <a:rPr lang="de-DE" sz="1400" dirty="0">
                <a:latin typeface="Calibri" panose="020F0502020204030204" pitchFamily="34" charset="0"/>
                <a:cs typeface="Calibri" panose="020F0502020204030204" pitchFamily="34" charset="0"/>
              </a:rPr>
              <a:t>=3</a:t>
            </a:r>
            <a:endParaRPr lang="en-US" sz="1400" dirty="0">
              <a:latin typeface="Calibri" panose="020F0502020204030204" pitchFamily="34" charset="0"/>
              <a:cs typeface="Calibri" panose="020F0502020204030204" pitchFamily="34" charset="0"/>
            </a:endParaRPr>
          </a:p>
        </p:txBody>
      </p:sp>
      <p:sp>
        <p:nvSpPr>
          <p:cNvPr id="5" name="Textfeld 13">
            <a:extLst>
              <a:ext uri="{FF2B5EF4-FFF2-40B4-BE49-F238E27FC236}">
                <a16:creationId xmlns:a16="http://schemas.microsoft.com/office/drawing/2014/main" id="{BE770D2C-8FCA-8771-1B14-BB3D7AAF5CCD}"/>
              </a:ext>
            </a:extLst>
          </p:cNvPr>
          <p:cNvSpPr txBox="1"/>
          <p:nvPr/>
        </p:nvSpPr>
        <p:spPr>
          <a:xfrm>
            <a:off x="1805217" y="5462035"/>
            <a:ext cx="577247"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K</a:t>
            </a:r>
            <a:r>
              <a:rPr lang="de-DE" sz="1400" dirty="0">
                <a:latin typeface="Calibri" panose="020F0502020204030204" pitchFamily="34" charset="0"/>
                <a:cs typeface="Calibri" panose="020F0502020204030204" pitchFamily="34" charset="0"/>
              </a:rPr>
              <a:t>=1</a:t>
            </a:r>
            <a:endParaRPr lang="en-US" sz="1400" dirty="0">
              <a:latin typeface="Calibri" panose="020F0502020204030204" pitchFamily="34" charset="0"/>
              <a:cs typeface="Calibri" panose="020F0502020204030204" pitchFamily="34" charset="0"/>
            </a:endParaRPr>
          </a:p>
        </p:txBody>
      </p:sp>
      <p:pic>
        <p:nvPicPr>
          <p:cNvPr id="7" name="Picture 6">
            <a:extLst>
              <a:ext uri="{FF2B5EF4-FFF2-40B4-BE49-F238E27FC236}">
                <a16:creationId xmlns:a16="http://schemas.microsoft.com/office/drawing/2014/main" id="{8DD56A52-F39D-1D0E-9256-3F3B5B221DC5}"/>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9961" b="97461" l="9961" r="87500">
                        <a14:foregroundMark x1="57031" y1="88086" x2="57031" y2="88086"/>
                        <a14:foregroundMark x1="37891" y1="87109" x2="37891" y2="87109"/>
                      </a14:backgroundRemoval>
                    </a14:imgEffect>
                  </a14:imgLayer>
                </a14:imgProps>
              </a:ext>
              <a:ext uri="{28A0092B-C50C-407E-A947-70E740481C1C}">
                <a14:useLocalDpi xmlns:a14="http://schemas.microsoft.com/office/drawing/2010/main" val="0"/>
              </a:ext>
            </a:extLst>
          </a:blip>
          <a:stretch>
            <a:fillRect/>
          </a:stretch>
        </p:blipFill>
        <p:spPr>
          <a:xfrm>
            <a:off x="4295999" y="1629000"/>
            <a:ext cx="3600000" cy="3600000"/>
          </a:xfrm>
          <a:prstGeom prst="rect">
            <a:avLst/>
          </a:prstGeom>
          <a:solidFill>
            <a:srgbClr val="000000">
              <a:shade val="95000"/>
            </a:srgbClr>
          </a:solidFill>
          <a:ln w="3175" cap="sq">
            <a:solidFill>
              <a:srgbClr val="000000"/>
            </a:solidFill>
            <a:miter lim="800000"/>
          </a:ln>
          <a:effectLst>
            <a:outerShdw blurRad="254000" dist="190500" dir="2700000" sy="90000" algn="bl" rotWithShape="0">
              <a:srgbClr val="000000">
                <a:alpha val="40000"/>
              </a:srgbClr>
            </a:outerShdw>
          </a:effectLst>
        </p:spPr>
      </p:pic>
      <p:sp>
        <p:nvSpPr>
          <p:cNvPr id="9" name="Textfeld 13">
            <a:extLst>
              <a:ext uri="{FF2B5EF4-FFF2-40B4-BE49-F238E27FC236}">
                <a16:creationId xmlns:a16="http://schemas.microsoft.com/office/drawing/2014/main" id="{89F0316A-6389-77B1-E94E-865E74C15103}"/>
              </a:ext>
            </a:extLst>
          </p:cNvPr>
          <p:cNvSpPr txBox="1"/>
          <p:nvPr/>
        </p:nvSpPr>
        <p:spPr>
          <a:xfrm>
            <a:off x="5699265" y="5462034"/>
            <a:ext cx="577247"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K</a:t>
            </a:r>
            <a:r>
              <a:rPr lang="de-DE" sz="1400" dirty="0">
                <a:latin typeface="Calibri" panose="020F0502020204030204" pitchFamily="34" charset="0"/>
                <a:cs typeface="Calibri" panose="020F0502020204030204" pitchFamily="34" charset="0"/>
              </a:rPr>
              <a:t>=2</a:t>
            </a:r>
            <a:endParaRPr lang="en-US" sz="1400" dirty="0">
              <a:latin typeface="Calibri" panose="020F0502020204030204" pitchFamily="34" charset="0"/>
              <a:cs typeface="Calibri" panose="020F0502020204030204" pitchFamily="34" charset="0"/>
            </a:endParaRPr>
          </a:p>
        </p:txBody>
      </p:sp>
      <p:pic>
        <p:nvPicPr>
          <p:cNvPr id="11" name="Picture 10">
            <a:extLst>
              <a:ext uri="{FF2B5EF4-FFF2-40B4-BE49-F238E27FC236}">
                <a16:creationId xmlns:a16="http://schemas.microsoft.com/office/drawing/2014/main" id="{0FD764A3-9809-0A46-6550-D5C633822893}"/>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9961" b="98633" l="9961" r="90430">
                        <a14:foregroundMark x1="29688" y1="86719" x2="29688" y2="86719"/>
                      </a14:backgroundRemoval>
                    </a14:imgEffect>
                  </a14:imgLayer>
                </a14:imgProps>
              </a:ext>
              <a:ext uri="{28A0092B-C50C-407E-A947-70E740481C1C}">
                <a14:useLocalDpi xmlns:a14="http://schemas.microsoft.com/office/drawing/2010/main" val="0"/>
              </a:ext>
            </a:extLst>
          </a:blip>
          <a:stretch>
            <a:fillRect/>
          </a:stretch>
        </p:blipFill>
        <p:spPr>
          <a:xfrm>
            <a:off x="293841" y="1629000"/>
            <a:ext cx="3600000" cy="3600000"/>
          </a:xfrm>
          <a:prstGeom prst="rect">
            <a:avLst/>
          </a:prstGeom>
          <a:solidFill>
            <a:srgbClr val="000000">
              <a:shade val="95000"/>
            </a:srgbClr>
          </a:solidFill>
          <a:ln w="3175" cap="sq">
            <a:solidFill>
              <a:srgbClr val="000000"/>
            </a:solidFill>
            <a:miter lim="800000"/>
          </a:ln>
          <a:effectLst>
            <a:outerShdw blurRad="254000" dist="190500" dir="2700000" sy="90000" algn="bl" rotWithShape="0">
              <a:srgbClr val="000000">
                <a:alpha val="40000"/>
              </a:srgbClr>
            </a:outerShdw>
          </a:effectLst>
        </p:spPr>
      </p:pic>
      <p:pic>
        <p:nvPicPr>
          <p:cNvPr id="13" name="Picture 12">
            <a:extLst>
              <a:ext uri="{FF2B5EF4-FFF2-40B4-BE49-F238E27FC236}">
                <a16:creationId xmlns:a16="http://schemas.microsoft.com/office/drawing/2014/main" id="{FBC6959B-3681-AC6E-66A7-F14978DD9CDF}"/>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9961" b="96875" l="9961" r="86523">
                        <a14:foregroundMark x1="63672" y1="88867" x2="63672" y2="88867"/>
                        <a14:foregroundMark x1="38086" y1="88867" x2="38086" y2="88867"/>
                      </a14:backgroundRemoval>
                    </a14:imgEffect>
                  </a14:imgLayer>
                </a14:imgProps>
              </a:ext>
              <a:ext uri="{28A0092B-C50C-407E-A947-70E740481C1C}">
                <a14:useLocalDpi xmlns:a14="http://schemas.microsoft.com/office/drawing/2010/main" val="0"/>
              </a:ext>
            </a:extLst>
          </a:blip>
          <a:stretch>
            <a:fillRect/>
          </a:stretch>
        </p:blipFill>
        <p:spPr>
          <a:xfrm>
            <a:off x="8298157" y="1629000"/>
            <a:ext cx="3600000" cy="3600000"/>
          </a:xfrm>
          <a:prstGeom prst="rect">
            <a:avLst/>
          </a:prstGeom>
          <a:solidFill>
            <a:srgbClr val="000000">
              <a:shade val="95000"/>
            </a:srgbClr>
          </a:solidFill>
          <a:ln w="3175" cap="sq">
            <a:solidFill>
              <a:srgbClr val="000000"/>
            </a:solidFill>
            <a:miter lim="800000"/>
          </a:ln>
          <a:effectLst>
            <a:outerShdw blurRad="254000" dist="190500" dir="2700000" sy="90000" algn="bl" rotWithShape="0">
              <a:srgbClr val="000000">
                <a:alpha val="40000"/>
              </a:srgbClr>
            </a:outerShdw>
          </a:effectLst>
        </p:spPr>
      </p:pic>
      <p:sp>
        <p:nvSpPr>
          <p:cNvPr id="15" name="Titel 1">
            <a:extLst>
              <a:ext uri="{FF2B5EF4-FFF2-40B4-BE49-F238E27FC236}">
                <a16:creationId xmlns:a16="http://schemas.microsoft.com/office/drawing/2014/main" id="{FB3F9D99-347D-8900-0B57-796383706A09}"/>
              </a:ext>
            </a:extLst>
          </p:cNvPr>
          <p:cNvSpPr txBox="1">
            <a:spLocks/>
          </p:cNvSpPr>
          <p:nvPr/>
        </p:nvSpPr>
        <p:spPr>
          <a:xfrm>
            <a:off x="293841" y="889774"/>
            <a:ext cx="9413509" cy="545653"/>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latin typeface="+mn-lt"/>
                <a:ea typeface="Microsoft Sans Serif" panose="020B0604020202020204" pitchFamily="34" charset="0"/>
                <a:cs typeface="Microsoft Sans Serif" panose="020B0604020202020204" pitchFamily="34" charset="0"/>
              </a:rPr>
              <a:t>Neighbor-Based Approach: Depends on the neighbor size</a:t>
            </a:r>
          </a:p>
        </p:txBody>
      </p:sp>
      <p:sp>
        <p:nvSpPr>
          <p:cNvPr id="17" name="TextBox 16">
            <a:extLst>
              <a:ext uri="{FF2B5EF4-FFF2-40B4-BE49-F238E27FC236}">
                <a16:creationId xmlns:a16="http://schemas.microsoft.com/office/drawing/2014/main" id="{CDAF6AAD-580D-8755-08F2-F50276F6A14D}"/>
              </a:ext>
            </a:extLst>
          </p:cNvPr>
          <p:cNvSpPr txBox="1"/>
          <p:nvPr/>
        </p:nvSpPr>
        <p:spPr>
          <a:xfrm>
            <a:off x="383006" y="5769811"/>
            <a:ext cx="11209764" cy="923330"/>
          </a:xfrm>
          <a:prstGeom prst="rect">
            <a:avLst/>
          </a:prstGeom>
          <a:noFill/>
        </p:spPr>
        <p:txBody>
          <a:bodyPr wrap="square">
            <a:spAutoFit/>
          </a:bodyPr>
          <a:lstStyle/>
          <a:p>
            <a:pPr marL="285750" indent="-285750">
              <a:buFontTx/>
              <a:buChar char="-"/>
            </a:pPr>
            <a:r>
              <a:rPr lang="en-US" sz="1800" dirty="0">
                <a:latin typeface="Calibri" panose="020F0502020204030204" pitchFamily="34" charset="0"/>
                <a:cs typeface="Calibri" panose="020F0502020204030204" pitchFamily="34" charset="0"/>
              </a:rPr>
              <a:t>Depends on the selected neighborhood size. </a:t>
            </a:r>
          </a:p>
          <a:p>
            <a:pPr marL="285750" indent="-285750">
              <a:buFontTx/>
              <a:buChar char="-"/>
            </a:pPr>
            <a:r>
              <a:rPr lang="en-US" sz="1800" dirty="0">
                <a:latin typeface="Calibri" panose="020F0502020204030204" pitchFamily="34" charset="0"/>
                <a:cs typeface="Calibri" panose="020F0502020204030204" pitchFamily="34" charset="0"/>
              </a:rPr>
              <a:t>If it is too small → noise sensitive. </a:t>
            </a:r>
          </a:p>
          <a:p>
            <a:pPr marL="285750" indent="-285750">
              <a:buFontTx/>
              <a:buChar char="-"/>
            </a:pPr>
            <a:r>
              <a:rPr lang="en-US" sz="1800" dirty="0">
                <a:latin typeface="Calibri" panose="020F0502020204030204" pitchFamily="34" charset="0"/>
                <a:cs typeface="Calibri" panose="020F0502020204030204" pitchFamily="34" charset="0"/>
              </a:rPr>
              <a:t>If it is too big → too smooth and not crispy</a:t>
            </a:r>
          </a:p>
        </p:txBody>
      </p:sp>
    </p:spTree>
    <p:extLst>
      <p:ext uri="{BB962C8B-B14F-4D97-AF65-F5344CB8AC3E}">
        <p14:creationId xmlns:p14="http://schemas.microsoft.com/office/powerpoint/2010/main" val="324488219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5062B5E-F1CF-2732-778D-F58F711CBCF7}"/>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9961" b="97461" l="9961" r="87500">
                        <a14:foregroundMark x1="57031" y1="88086" x2="57031" y2="88086"/>
                        <a14:foregroundMark x1="37891" y1="87109" x2="37891" y2="87109"/>
                      </a14:backgroundRemoval>
                    </a14:imgEffect>
                  </a14:imgLayer>
                </a14:imgProps>
              </a:ext>
              <a:ext uri="{28A0092B-C50C-407E-A947-70E740481C1C}">
                <a14:useLocalDpi xmlns:a14="http://schemas.microsoft.com/office/drawing/2010/main" val="0"/>
              </a:ext>
            </a:extLst>
          </a:blip>
          <a:stretch>
            <a:fillRect/>
          </a:stretch>
        </p:blipFill>
        <p:spPr>
          <a:xfrm>
            <a:off x="279236" y="1774192"/>
            <a:ext cx="3600000" cy="3600000"/>
          </a:xfrm>
          <a:prstGeom prst="rect">
            <a:avLst/>
          </a:prstGeom>
          <a:solidFill>
            <a:srgbClr val="000000">
              <a:shade val="95000"/>
            </a:srgbClr>
          </a:solidFill>
          <a:ln w="3175" cap="sq">
            <a:solidFill>
              <a:srgbClr val="000000"/>
            </a:solidFill>
            <a:miter lim="800000"/>
          </a:ln>
          <a:effectLst>
            <a:outerShdw blurRad="254000" dist="190500" dir="2700000" sy="90000" algn="bl" rotWithShape="0">
              <a:srgbClr val="000000">
                <a:alpha val="40000"/>
              </a:srgbClr>
            </a:outerShdw>
          </a:effectLst>
        </p:spPr>
      </p:pic>
      <p:pic>
        <p:nvPicPr>
          <p:cNvPr id="7" name="Picture 6">
            <a:extLst>
              <a:ext uri="{FF2B5EF4-FFF2-40B4-BE49-F238E27FC236}">
                <a16:creationId xmlns:a16="http://schemas.microsoft.com/office/drawing/2014/main" id="{6C266272-F2AB-6277-8819-1EFFE80E288D}"/>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9961" b="98047" l="9961" r="93164">
                        <a14:foregroundMark x1="57813" y1="85547" x2="57813" y2="85547"/>
                        <a14:foregroundMark x1="26953" y1="87305" x2="26953" y2="87305"/>
                        <a14:foregroundMark x1="71094" y1="88281" x2="71094" y2="88281"/>
                        <a14:foregroundMark x1="32227" y1="85547" x2="32227" y2="85547"/>
                      </a14:backgroundRemoval>
                    </a14:imgEffect>
                  </a14:imgLayer>
                </a14:imgProps>
              </a:ext>
              <a:ext uri="{28A0092B-C50C-407E-A947-70E740481C1C}">
                <a14:useLocalDpi xmlns:a14="http://schemas.microsoft.com/office/drawing/2010/main" val="0"/>
              </a:ext>
            </a:extLst>
          </a:blip>
          <a:stretch>
            <a:fillRect/>
          </a:stretch>
        </p:blipFill>
        <p:spPr>
          <a:xfrm>
            <a:off x="8210904" y="1774192"/>
            <a:ext cx="3600000" cy="3600000"/>
          </a:xfrm>
          <a:prstGeom prst="rect">
            <a:avLst/>
          </a:prstGeom>
          <a:solidFill>
            <a:srgbClr val="000000">
              <a:shade val="95000"/>
            </a:srgbClr>
          </a:solidFill>
          <a:ln w="3175" cap="sq">
            <a:solidFill>
              <a:srgbClr val="000000"/>
            </a:solidFill>
            <a:miter lim="800000"/>
          </a:ln>
          <a:effectLst>
            <a:outerShdw blurRad="254000" dist="190500" dir="2700000" sy="90000" algn="bl" rotWithShape="0">
              <a:srgbClr val="000000">
                <a:alpha val="40000"/>
              </a:srgbClr>
            </a:outerShdw>
          </a:effectLst>
        </p:spPr>
      </p:pic>
      <p:sp>
        <p:nvSpPr>
          <p:cNvPr id="9" name="TextBox 8">
            <a:extLst>
              <a:ext uri="{FF2B5EF4-FFF2-40B4-BE49-F238E27FC236}">
                <a16:creationId xmlns:a16="http://schemas.microsoft.com/office/drawing/2014/main" id="{FD26E871-C02F-9EBC-359A-1EF3DBCA35E8}"/>
              </a:ext>
            </a:extLst>
          </p:cNvPr>
          <p:cNvSpPr txBox="1"/>
          <p:nvPr/>
        </p:nvSpPr>
        <p:spPr>
          <a:xfrm>
            <a:off x="9448012" y="804606"/>
            <a:ext cx="1430584" cy="523220"/>
          </a:xfrm>
          <a:prstGeom prst="rect">
            <a:avLst/>
          </a:prstGeom>
          <a:noFill/>
        </p:spPr>
        <p:txBody>
          <a:bodyPr wrap="none" rtlCol="0">
            <a:spAutoFit/>
          </a:bodyPr>
          <a:lstStyle/>
          <a:p>
            <a:r>
              <a:rPr lang="en-US" sz="2800" b="1" dirty="0">
                <a:latin typeface="Candara" panose="020E0502030303020204" pitchFamily="34" charset="0"/>
              </a:rPr>
              <a:t>Trip-Net</a:t>
            </a:r>
          </a:p>
        </p:txBody>
      </p:sp>
      <p:sp>
        <p:nvSpPr>
          <p:cNvPr id="11" name="TextBox 10">
            <a:extLst>
              <a:ext uri="{FF2B5EF4-FFF2-40B4-BE49-F238E27FC236}">
                <a16:creationId xmlns:a16="http://schemas.microsoft.com/office/drawing/2014/main" id="{A2D4060E-59B6-FEC3-12F1-4663FF57634B}"/>
              </a:ext>
            </a:extLst>
          </p:cNvPr>
          <p:cNvSpPr txBox="1"/>
          <p:nvPr/>
        </p:nvSpPr>
        <p:spPr>
          <a:xfrm>
            <a:off x="3622299" y="784830"/>
            <a:ext cx="809837" cy="523220"/>
          </a:xfrm>
          <a:prstGeom prst="rect">
            <a:avLst/>
          </a:prstGeom>
          <a:noFill/>
        </p:spPr>
        <p:txBody>
          <a:bodyPr wrap="none" rtlCol="0">
            <a:spAutoFit/>
          </a:bodyPr>
          <a:lstStyle/>
          <a:p>
            <a:r>
              <a:rPr lang="en-US" sz="2800" b="1" dirty="0">
                <a:latin typeface="Candara" panose="020E0502030303020204" pitchFamily="34" charset="0"/>
              </a:rPr>
              <a:t>SVD</a:t>
            </a:r>
          </a:p>
        </p:txBody>
      </p:sp>
      <p:pic>
        <p:nvPicPr>
          <p:cNvPr id="13" name="Picture 12">
            <a:extLst>
              <a:ext uri="{FF2B5EF4-FFF2-40B4-BE49-F238E27FC236}">
                <a16:creationId xmlns:a16="http://schemas.microsoft.com/office/drawing/2014/main" id="{76B2B0A9-F3A7-1040-1828-F7B39DA93838}"/>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9961" b="96875" l="9961" r="86523">
                        <a14:foregroundMark x1="63672" y1="88867" x2="63672" y2="88867"/>
                        <a14:foregroundMark x1="38086" y1="88867" x2="38086" y2="88867"/>
                      </a14:backgroundRemoval>
                    </a14:imgEffect>
                  </a14:imgLayer>
                </a14:imgProps>
              </a:ext>
              <a:ext uri="{28A0092B-C50C-407E-A947-70E740481C1C}">
                <a14:useLocalDpi xmlns:a14="http://schemas.microsoft.com/office/drawing/2010/main" val="0"/>
              </a:ext>
            </a:extLst>
          </a:blip>
          <a:stretch>
            <a:fillRect/>
          </a:stretch>
        </p:blipFill>
        <p:spPr>
          <a:xfrm>
            <a:off x="4191177" y="1774192"/>
            <a:ext cx="3600000" cy="3600000"/>
          </a:xfrm>
          <a:prstGeom prst="rect">
            <a:avLst/>
          </a:prstGeom>
          <a:solidFill>
            <a:srgbClr val="000000">
              <a:shade val="95000"/>
            </a:srgbClr>
          </a:solidFill>
          <a:ln w="3175" cap="sq">
            <a:solidFill>
              <a:srgbClr val="000000"/>
            </a:solidFill>
            <a:miter lim="800000"/>
          </a:ln>
          <a:effectLst>
            <a:outerShdw blurRad="254000" dist="190500" dir="2700000" sy="90000" algn="bl" rotWithShape="0">
              <a:srgbClr val="000000">
                <a:alpha val="40000"/>
              </a:srgbClr>
            </a:outerShdw>
          </a:effectLst>
        </p:spPr>
      </p:pic>
      <p:sp>
        <p:nvSpPr>
          <p:cNvPr id="15" name="Textfeld 13">
            <a:extLst>
              <a:ext uri="{FF2B5EF4-FFF2-40B4-BE49-F238E27FC236}">
                <a16:creationId xmlns:a16="http://schemas.microsoft.com/office/drawing/2014/main" id="{B0419D07-8815-C25E-7195-888DD3D0872A}"/>
              </a:ext>
            </a:extLst>
          </p:cNvPr>
          <p:cNvSpPr txBox="1"/>
          <p:nvPr/>
        </p:nvSpPr>
        <p:spPr>
          <a:xfrm>
            <a:off x="1790612" y="1329919"/>
            <a:ext cx="577247"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K</a:t>
            </a:r>
            <a:r>
              <a:rPr lang="de-DE" sz="1400" dirty="0">
                <a:latin typeface="Calibri" panose="020F0502020204030204" pitchFamily="34" charset="0"/>
                <a:cs typeface="Calibri" panose="020F0502020204030204" pitchFamily="34" charset="0"/>
              </a:rPr>
              <a:t>=2</a:t>
            </a:r>
            <a:endParaRPr lang="en-US" sz="1400" dirty="0">
              <a:latin typeface="Calibri" panose="020F0502020204030204" pitchFamily="34" charset="0"/>
              <a:cs typeface="Calibri" panose="020F0502020204030204" pitchFamily="34" charset="0"/>
            </a:endParaRPr>
          </a:p>
        </p:txBody>
      </p:sp>
      <p:sp>
        <p:nvSpPr>
          <p:cNvPr id="17" name="Textfeld 13">
            <a:extLst>
              <a:ext uri="{FF2B5EF4-FFF2-40B4-BE49-F238E27FC236}">
                <a16:creationId xmlns:a16="http://schemas.microsoft.com/office/drawing/2014/main" id="{9CAAC604-96FD-5993-548E-36BB3AED447A}"/>
              </a:ext>
            </a:extLst>
          </p:cNvPr>
          <p:cNvSpPr txBox="1"/>
          <p:nvPr/>
        </p:nvSpPr>
        <p:spPr>
          <a:xfrm>
            <a:off x="5702553" y="1327826"/>
            <a:ext cx="577247"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K</a:t>
            </a:r>
            <a:r>
              <a:rPr lang="de-DE" sz="1400" dirty="0">
                <a:latin typeface="Calibri" panose="020F0502020204030204" pitchFamily="34" charset="0"/>
                <a:cs typeface="Calibri" panose="020F0502020204030204" pitchFamily="34" charset="0"/>
              </a:rPr>
              <a:t>=3</a:t>
            </a:r>
            <a:endParaRPr lang="en-US" sz="1400" dirty="0">
              <a:latin typeface="Calibri" panose="020F0502020204030204" pitchFamily="34" charset="0"/>
              <a:cs typeface="Calibri" panose="020F0502020204030204" pitchFamily="34" charset="0"/>
            </a:endParaRPr>
          </a:p>
        </p:txBody>
      </p:sp>
      <p:cxnSp>
        <p:nvCxnSpPr>
          <p:cNvPr id="19" name="Straight Connector 18">
            <a:extLst>
              <a:ext uri="{FF2B5EF4-FFF2-40B4-BE49-F238E27FC236}">
                <a16:creationId xmlns:a16="http://schemas.microsoft.com/office/drawing/2014/main" id="{4B1930A2-0CD1-33B8-8C60-CE64B84418C7}"/>
              </a:ext>
            </a:extLst>
          </p:cNvPr>
          <p:cNvCxnSpPr>
            <a:cxnSpLocks/>
          </p:cNvCxnSpPr>
          <p:nvPr/>
        </p:nvCxnSpPr>
        <p:spPr>
          <a:xfrm>
            <a:off x="8001000" y="1481714"/>
            <a:ext cx="0" cy="4138036"/>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145418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C6839B42-6643-A4FA-D737-1F50B439F8A1}"/>
              </a:ext>
            </a:extLst>
          </p:cNvPr>
          <p:cNvSpPr txBox="1"/>
          <p:nvPr/>
        </p:nvSpPr>
        <p:spPr>
          <a:xfrm>
            <a:off x="541317" y="363816"/>
            <a:ext cx="8650184" cy="584775"/>
          </a:xfrm>
          <a:prstGeom prst="rect">
            <a:avLst/>
          </a:prstGeom>
          <a:noFill/>
        </p:spPr>
        <p:txBody>
          <a:bodyPr wrap="square" rtlCol="0">
            <a:spAutoFit/>
          </a:bodyPr>
          <a:lstStyle/>
          <a:p>
            <a:r>
              <a:rPr lang="en-US" altLang="zh-CN" sz="3200" b="1" dirty="0">
                <a:latin typeface="Candara" panose="020E0502030303020204" pitchFamily="34" charset="0"/>
              </a:rPr>
              <a:t>Conclusion</a:t>
            </a:r>
          </a:p>
        </p:txBody>
      </p:sp>
      <p:pic>
        <p:nvPicPr>
          <p:cNvPr id="2" name="Picture 2">
            <a:extLst>
              <a:ext uri="{FF2B5EF4-FFF2-40B4-BE49-F238E27FC236}">
                <a16:creationId xmlns:a16="http://schemas.microsoft.com/office/drawing/2014/main" id="{D584DD99-4075-9E97-BB80-4301EF2CFAC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00" t="4678" r="74557" b="74947"/>
          <a:stretch/>
        </p:blipFill>
        <p:spPr bwMode="auto">
          <a:xfrm>
            <a:off x="0" y="6130211"/>
            <a:ext cx="2906881" cy="72778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2EA12E0-ABE5-36A5-268A-070D8D1AEEAC}"/>
              </a:ext>
            </a:extLst>
          </p:cNvPr>
          <p:cNvSpPr txBox="1"/>
          <p:nvPr/>
        </p:nvSpPr>
        <p:spPr>
          <a:xfrm>
            <a:off x="541317" y="1091272"/>
            <a:ext cx="11369634" cy="3170099"/>
          </a:xfrm>
          <a:prstGeom prst="rect">
            <a:avLst/>
          </a:prstGeom>
          <a:noFill/>
        </p:spPr>
        <p:txBody>
          <a:bodyPr wrap="square" rtlCol="0">
            <a:spAutoFit/>
          </a:bodyPr>
          <a:lstStyle/>
          <a:p>
            <a:pPr marL="285750" indent="-285750">
              <a:buFontTx/>
              <a:buChar char="-"/>
            </a:pPr>
            <a:r>
              <a:rPr lang="en-US" altLang="zh-CN" sz="2000" dirty="0">
                <a:latin typeface="Candara" panose="020E0502030303020204" pitchFamily="34" charset="0"/>
              </a:rPr>
              <a:t>Gated Convolution Neural Network (GCNN)</a:t>
            </a:r>
          </a:p>
          <a:p>
            <a:pPr marL="742950" lvl="1" indent="-285750">
              <a:buFontTx/>
              <a:buChar char="-"/>
            </a:pPr>
            <a:r>
              <a:rPr lang="en-US" altLang="zh-CN" sz="2000" dirty="0">
                <a:latin typeface="Candara" panose="020E0502030303020204" pitchFamily="34" charset="0"/>
              </a:rPr>
              <a:t>Handling of semi-dense input data</a:t>
            </a:r>
          </a:p>
          <a:p>
            <a:pPr marL="742950" lvl="1" indent="-285750">
              <a:buFontTx/>
              <a:buChar char="-"/>
            </a:pPr>
            <a:r>
              <a:rPr lang="en-US" altLang="zh-CN" sz="2000" dirty="0">
                <a:latin typeface="Candara" panose="020E0502030303020204" pitchFamily="34" charset="0"/>
              </a:rPr>
              <a:t>High resolution output matrix (same as input)</a:t>
            </a:r>
          </a:p>
          <a:p>
            <a:pPr marL="742950" lvl="1" indent="-285750">
              <a:buFontTx/>
              <a:buChar char="-"/>
            </a:pPr>
            <a:r>
              <a:rPr lang="en-US" altLang="zh-CN" sz="2000" dirty="0">
                <a:latin typeface="Candara" panose="020E0502030303020204" pitchFamily="34" charset="0"/>
              </a:rPr>
              <a:t>Fine details are preserved</a:t>
            </a:r>
          </a:p>
          <a:p>
            <a:pPr lvl="1"/>
            <a:endParaRPr lang="en-US" altLang="zh-CN" sz="2000" dirty="0">
              <a:latin typeface="Candara" panose="020E0502030303020204" pitchFamily="34" charset="0"/>
            </a:endParaRPr>
          </a:p>
          <a:p>
            <a:pPr marL="342900" indent="-342900">
              <a:buFontTx/>
              <a:buChar char="-"/>
            </a:pPr>
            <a:r>
              <a:rPr lang="en-US" altLang="zh-CN" sz="2000" dirty="0">
                <a:latin typeface="Candara" panose="020E0502030303020204" pitchFamily="34" charset="0"/>
              </a:rPr>
              <a:t>Tiple Pipe Network (Trip-Net)</a:t>
            </a:r>
          </a:p>
          <a:p>
            <a:pPr marL="800100" lvl="1" indent="-342900">
              <a:buFontTx/>
              <a:buChar char="-"/>
            </a:pPr>
            <a:r>
              <a:rPr lang="en-US" altLang="zh-CN" sz="2000" dirty="0">
                <a:latin typeface="Candara" panose="020E0502030303020204" pitchFamily="34" charset="0"/>
              </a:rPr>
              <a:t>Extends the geometry-based approach to illuminated, calibrated RGB-D image based approach</a:t>
            </a:r>
          </a:p>
          <a:p>
            <a:pPr marL="800100" lvl="1" indent="-342900">
              <a:buFontTx/>
              <a:buChar char="-"/>
            </a:pPr>
            <a:r>
              <a:rPr lang="en-US" altLang="zh-CN" sz="2000" dirty="0">
                <a:latin typeface="Candara" panose="020E0502030303020204" pitchFamily="34" charset="0"/>
              </a:rPr>
              <a:t>Improves accuracy of normal inference by up to 10.4% in average angular error metric compared to GCNN-based approach (resolution: 128x128)</a:t>
            </a:r>
          </a:p>
          <a:p>
            <a:pPr marL="800100" lvl="1" indent="-342900">
              <a:buFontTx/>
              <a:buChar char="-"/>
            </a:pPr>
            <a:endParaRPr lang="en-US" altLang="zh-CN" sz="2000" dirty="0">
              <a:latin typeface="Candara" panose="020E0502030303020204" pitchFamily="34" charset="0"/>
            </a:endParaRPr>
          </a:p>
        </p:txBody>
      </p:sp>
      <p:pic>
        <p:nvPicPr>
          <p:cNvPr id="10" name="Picture 9">
            <a:extLst>
              <a:ext uri="{FF2B5EF4-FFF2-40B4-BE49-F238E27FC236}">
                <a16:creationId xmlns:a16="http://schemas.microsoft.com/office/drawing/2014/main" id="{F3C9ECA4-3E40-19DF-00DB-37E469C1D33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76000" y="4326728"/>
            <a:ext cx="1440000" cy="1440000"/>
          </a:xfrm>
          <a:prstGeom prst="rect">
            <a:avLst/>
          </a:prstGeom>
        </p:spPr>
      </p:pic>
      <p:sp>
        <p:nvSpPr>
          <p:cNvPr id="12" name="TextBox 11">
            <a:extLst>
              <a:ext uri="{FF2B5EF4-FFF2-40B4-BE49-F238E27FC236}">
                <a16:creationId xmlns:a16="http://schemas.microsoft.com/office/drawing/2014/main" id="{CEE970EC-24D7-2826-6B53-0A76DB7D517F}"/>
              </a:ext>
            </a:extLst>
          </p:cNvPr>
          <p:cNvSpPr txBox="1"/>
          <p:nvPr/>
        </p:nvSpPr>
        <p:spPr>
          <a:xfrm>
            <a:off x="5935142" y="5757369"/>
            <a:ext cx="696698" cy="369332"/>
          </a:xfrm>
          <a:prstGeom prst="rect">
            <a:avLst/>
          </a:prstGeom>
          <a:noFill/>
        </p:spPr>
        <p:txBody>
          <a:bodyPr wrap="square" rtlCol="0">
            <a:spAutoFit/>
          </a:bodyPr>
          <a:lstStyle/>
          <a:p>
            <a:r>
              <a:rPr lang="en-US" b="1" dirty="0">
                <a:latin typeface="Candara" panose="020E0502030303020204" pitchFamily="34" charset="0"/>
              </a:rPr>
              <a:t>GT</a:t>
            </a:r>
          </a:p>
        </p:txBody>
      </p:sp>
      <p:sp>
        <p:nvSpPr>
          <p:cNvPr id="14" name="TextBox 13">
            <a:extLst>
              <a:ext uri="{FF2B5EF4-FFF2-40B4-BE49-F238E27FC236}">
                <a16:creationId xmlns:a16="http://schemas.microsoft.com/office/drawing/2014/main" id="{AFF8958B-85B5-DEC0-A976-72D961A29B15}"/>
              </a:ext>
            </a:extLst>
          </p:cNvPr>
          <p:cNvSpPr txBox="1"/>
          <p:nvPr/>
        </p:nvSpPr>
        <p:spPr>
          <a:xfrm>
            <a:off x="7324589" y="5766728"/>
            <a:ext cx="828811" cy="369332"/>
          </a:xfrm>
          <a:prstGeom prst="rect">
            <a:avLst/>
          </a:prstGeom>
          <a:noFill/>
        </p:spPr>
        <p:txBody>
          <a:bodyPr wrap="square" rtlCol="0">
            <a:spAutoFit/>
          </a:bodyPr>
          <a:lstStyle/>
          <a:p>
            <a:r>
              <a:rPr lang="en-US" b="1" dirty="0">
                <a:latin typeface="Candara" panose="020E0502030303020204" pitchFamily="34" charset="0"/>
              </a:rPr>
              <a:t>GCNN</a:t>
            </a:r>
          </a:p>
        </p:txBody>
      </p:sp>
      <p:pic>
        <p:nvPicPr>
          <p:cNvPr id="16" name="Picture 15">
            <a:extLst>
              <a:ext uri="{FF2B5EF4-FFF2-40B4-BE49-F238E27FC236}">
                <a16:creationId xmlns:a16="http://schemas.microsoft.com/office/drawing/2014/main" id="{450F394E-D9C7-BF13-1981-CE36E23F918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71253" y="4326728"/>
            <a:ext cx="1440000" cy="1440000"/>
          </a:xfrm>
          <a:prstGeom prst="rect">
            <a:avLst/>
          </a:prstGeom>
        </p:spPr>
      </p:pic>
      <p:pic>
        <p:nvPicPr>
          <p:cNvPr id="18" name="Picture 17">
            <a:extLst>
              <a:ext uri="{FF2B5EF4-FFF2-40B4-BE49-F238E27FC236}">
                <a16:creationId xmlns:a16="http://schemas.microsoft.com/office/drawing/2014/main" id="{EA7A0E09-9025-E853-9E46-812A852645C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627651" y="4326728"/>
            <a:ext cx="1440000" cy="1440000"/>
          </a:xfrm>
          <a:prstGeom prst="rect">
            <a:avLst/>
          </a:prstGeom>
        </p:spPr>
      </p:pic>
      <p:sp>
        <p:nvSpPr>
          <p:cNvPr id="19" name="TextBox 18">
            <a:extLst>
              <a:ext uri="{FF2B5EF4-FFF2-40B4-BE49-F238E27FC236}">
                <a16:creationId xmlns:a16="http://schemas.microsoft.com/office/drawing/2014/main" id="{54083859-D267-B11F-4026-010ABBA58C11}"/>
              </a:ext>
            </a:extLst>
          </p:cNvPr>
          <p:cNvSpPr txBox="1"/>
          <p:nvPr/>
        </p:nvSpPr>
        <p:spPr>
          <a:xfrm>
            <a:off x="8966295" y="5766728"/>
            <a:ext cx="1040212" cy="369332"/>
          </a:xfrm>
          <a:prstGeom prst="rect">
            <a:avLst/>
          </a:prstGeom>
          <a:noFill/>
        </p:spPr>
        <p:txBody>
          <a:bodyPr wrap="square" rtlCol="0">
            <a:spAutoFit/>
          </a:bodyPr>
          <a:lstStyle/>
          <a:p>
            <a:r>
              <a:rPr lang="en-US" b="1" dirty="0">
                <a:latin typeface="Candara" panose="020E0502030303020204" pitchFamily="34" charset="0"/>
              </a:rPr>
              <a:t>Trip-Net</a:t>
            </a:r>
          </a:p>
        </p:txBody>
      </p:sp>
      <p:pic>
        <p:nvPicPr>
          <p:cNvPr id="21" name="Picture 20">
            <a:extLst>
              <a:ext uri="{FF2B5EF4-FFF2-40B4-BE49-F238E27FC236}">
                <a16:creationId xmlns:a16="http://schemas.microsoft.com/office/drawing/2014/main" id="{56C71D37-0576-E700-B8C3-825F3362FC9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780747" y="4326728"/>
            <a:ext cx="1440000" cy="1440000"/>
          </a:xfrm>
          <a:prstGeom prst="rect">
            <a:avLst/>
          </a:prstGeom>
        </p:spPr>
      </p:pic>
      <p:sp>
        <p:nvSpPr>
          <p:cNvPr id="22" name="TextBox 21">
            <a:extLst>
              <a:ext uri="{FF2B5EF4-FFF2-40B4-BE49-F238E27FC236}">
                <a16:creationId xmlns:a16="http://schemas.microsoft.com/office/drawing/2014/main" id="{67988494-B088-4532-DF2D-E07D42B5D0D9}"/>
              </a:ext>
            </a:extLst>
          </p:cNvPr>
          <p:cNvSpPr txBox="1"/>
          <p:nvPr/>
        </p:nvSpPr>
        <p:spPr>
          <a:xfrm>
            <a:off x="4036328" y="5766728"/>
            <a:ext cx="1230872" cy="369332"/>
          </a:xfrm>
          <a:prstGeom prst="rect">
            <a:avLst/>
          </a:prstGeom>
          <a:noFill/>
        </p:spPr>
        <p:txBody>
          <a:bodyPr wrap="square" rtlCol="0">
            <a:spAutoFit/>
          </a:bodyPr>
          <a:lstStyle/>
          <a:p>
            <a:r>
              <a:rPr lang="en-US" b="1" dirty="0">
                <a:latin typeface="Candara" panose="020E0502030303020204" pitchFamily="34" charset="0"/>
              </a:rPr>
              <a:t>Vertex</a:t>
            </a:r>
          </a:p>
        </p:txBody>
      </p:sp>
      <p:pic>
        <p:nvPicPr>
          <p:cNvPr id="24" name="Picture 23">
            <a:extLst>
              <a:ext uri="{FF2B5EF4-FFF2-40B4-BE49-F238E27FC236}">
                <a16:creationId xmlns:a16="http://schemas.microsoft.com/office/drawing/2014/main" id="{B2966554-8625-521A-7E45-983DC682E23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185494" y="4326728"/>
            <a:ext cx="1440000" cy="1440000"/>
          </a:xfrm>
          <a:prstGeom prst="rect">
            <a:avLst/>
          </a:prstGeom>
        </p:spPr>
      </p:pic>
      <p:sp>
        <p:nvSpPr>
          <p:cNvPr id="25" name="TextBox 24">
            <a:extLst>
              <a:ext uri="{FF2B5EF4-FFF2-40B4-BE49-F238E27FC236}">
                <a16:creationId xmlns:a16="http://schemas.microsoft.com/office/drawing/2014/main" id="{ACF6D576-C803-F81D-D53A-BF6243E176AE}"/>
              </a:ext>
            </a:extLst>
          </p:cNvPr>
          <p:cNvSpPr txBox="1"/>
          <p:nvPr/>
        </p:nvSpPr>
        <p:spPr>
          <a:xfrm>
            <a:off x="2455634" y="5757369"/>
            <a:ext cx="1230872" cy="369332"/>
          </a:xfrm>
          <a:prstGeom prst="rect">
            <a:avLst/>
          </a:prstGeom>
          <a:noFill/>
        </p:spPr>
        <p:txBody>
          <a:bodyPr wrap="square" rtlCol="0">
            <a:spAutoFit/>
          </a:bodyPr>
          <a:lstStyle/>
          <a:p>
            <a:r>
              <a:rPr lang="en-US" b="1" dirty="0">
                <a:latin typeface="Candara" panose="020E0502030303020204" pitchFamily="34" charset="0"/>
              </a:rPr>
              <a:t>Image</a:t>
            </a:r>
          </a:p>
        </p:txBody>
      </p:sp>
    </p:spTree>
    <p:extLst>
      <p:ext uri="{BB962C8B-B14F-4D97-AF65-F5344CB8AC3E}">
        <p14:creationId xmlns:p14="http://schemas.microsoft.com/office/powerpoint/2010/main" val="78628865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9961E69-5EA7-08C5-E1F8-2875C572E1C5}"/>
              </a:ext>
            </a:extLst>
          </p:cNvPr>
          <p:cNvSpPr txBox="1"/>
          <p:nvPr/>
        </p:nvSpPr>
        <p:spPr>
          <a:xfrm>
            <a:off x="3622271" y="2696872"/>
            <a:ext cx="4947458" cy="1107996"/>
          </a:xfrm>
          <a:prstGeom prst="rect">
            <a:avLst/>
          </a:prstGeom>
          <a:noFill/>
        </p:spPr>
        <p:txBody>
          <a:bodyPr wrap="square" rtlCol="0">
            <a:spAutoFit/>
          </a:bodyPr>
          <a:lstStyle/>
          <a:p>
            <a:r>
              <a:rPr lang="en-US" altLang="zh-CN" sz="6600" b="1" dirty="0">
                <a:latin typeface="Candara" panose="020E0502030303020204" pitchFamily="34" charset="0"/>
              </a:rPr>
              <a:t>Thank you!</a:t>
            </a:r>
          </a:p>
        </p:txBody>
      </p:sp>
    </p:spTree>
    <p:extLst>
      <p:ext uri="{BB962C8B-B14F-4D97-AF65-F5344CB8AC3E}">
        <p14:creationId xmlns:p14="http://schemas.microsoft.com/office/powerpoint/2010/main" val="13094506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bg>
      <p:bgPr>
        <a:solidFill>
          <a:schemeClr val="bg1">
            <a:alpha val="70000"/>
          </a:schemeClr>
        </a:solidFill>
        <a:effectLst/>
      </p:bgPr>
    </p:bg>
    <p:spTree>
      <p:nvGrpSpPr>
        <p:cNvPr id="1" name=""/>
        <p:cNvGrpSpPr/>
        <p:nvPr/>
      </p:nvGrpSpPr>
      <p:grpSpPr>
        <a:xfrm>
          <a:off x="0" y="0"/>
          <a:ext cx="0" cy="0"/>
          <a:chOff x="0" y="0"/>
          <a:chExt cx="0" cy="0"/>
        </a:xfrm>
      </p:grpSpPr>
      <p:sp>
        <p:nvSpPr>
          <p:cNvPr id="4" name="Datumsplatzhalter 3">
            <a:extLst>
              <a:ext uri="{FF2B5EF4-FFF2-40B4-BE49-F238E27FC236}">
                <a16:creationId xmlns:a16="http://schemas.microsoft.com/office/drawing/2014/main" id="{805F55DF-5B79-EA42-3DBC-A9739B75EBC6}"/>
              </a:ext>
            </a:extLst>
          </p:cNvPr>
          <p:cNvSpPr>
            <a:spLocks noGrp="1"/>
          </p:cNvSpPr>
          <p:nvPr>
            <p:ph type="dt" sz="half" idx="10"/>
          </p:nvPr>
        </p:nvSpPr>
        <p:spPr>
          <a:xfrm>
            <a:off x="11175249" y="6479960"/>
            <a:ext cx="2743200" cy="365125"/>
          </a:xfrm>
        </p:spPr>
        <p:txBody>
          <a:bodyPr/>
          <a:lstStyle/>
          <a:p>
            <a:pPr rtl="0"/>
            <a:fld id="{83627DD0-092D-4AD9-AAE0-0513E170352E}" type="datetime1">
              <a:rPr lang="de-DE" smtClean="0"/>
              <a:t>04.09.2022</a:t>
            </a:fld>
            <a:endParaRPr lang="en-US" dirty="0"/>
          </a:p>
        </p:txBody>
      </p:sp>
      <p:sp>
        <p:nvSpPr>
          <p:cNvPr id="41" name="TextBox 40">
            <a:extLst>
              <a:ext uri="{FF2B5EF4-FFF2-40B4-BE49-F238E27FC236}">
                <a16:creationId xmlns:a16="http://schemas.microsoft.com/office/drawing/2014/main" id="{B8231253-B3AB-47D8-08FF-4642110F35DF}"/>
              </a:ext>
            </a:extLst>
          </p:cNvPr>
          <p:cNvSpPr txBox="1"/>
          <p:nvPr/>
        </p:nvSpPr>
        <p:spPr>
          <a:xfrm>
            <a:off x="708521" y="712546"/>
            <a:ext cx="5139633" cy="400110"/>
          </a:xfrm>
          <a:prstGeom prst="rect">
            <a:avLst/>
          </a:prstGeom>
          <a:noFill/>
        </p:spPr>
        <p:txBody>
          <a:bodyPr wrap="square" rtlCol="0">
            <a:spAutoFit/>
          </a:bodyPr>
          <a:lstStyle/>
          <a:p>
            <a:r>
              <a:rPr lang="de-DE" altLang="zh-CN" sz="2000" b="1" dirty="0">
                <a:latin typeface="Candara" panose="020E0502030303020204" pitchFamily="34" charset="0"/>
              </a:rPr>
              <a:t>Recall</a:t>
            </a:r>
            <a:r>
              <a:rPr lang="en-US" sz="2000" b="1" dirty="0">
                <a:latin typeface="Candara" panose="020E0502030303020204" pitchFamily="34" charset="0"/>
              </a:rPr>
              <a:t>: Surface Normal at point P</a:t>
            </a:r>
            <a:endParaRPr lang="en-US" sz="2000" dirty="0">
              <a:latin typeface="Candara" panose="020E0502030303020204" pitchFamily="34" charset="0"/>
            </a:endParaRPr>
          </a:p>
        </p:txBody>
      </p:sp>
      <p:grpSp>
        <p:nvGrpSpPr>
          <p:cNvPr id="1041" name="Group 1040">
            <a:extLst>
              <a:ext uri="{FF2B5EF4-FFF2-40B4-BE49-F238E27FC236}">
                <a16:creationId xmlns:a16="http://schemas.microsoft.com/office/drawing/2014/main" id="{2449779E-39DA-DA0E-D199-FBA60CD9E619}"/>
              </a:ext>
            </a:extLst>
          </p:cNvPr>
          <p:cNvGrpSpPr/>
          <p:nvPr/>
        </p:nvGrpSpPr>
        <p:grpSpPr>
          <a:xfrm>
            <a:off x="870446" y="1763603"/>
            <a:ext cx="3559717" cy="4410257"/>
            <a:chOff x="8098882" y="1563774"/>
            <a:chExt cx="3559717" cy="4410257"/>
          </a:xfrm>
        </p:grpSpPr>
        <p:grpSp>
          <p:nvGrpSpPr>
            <p:cNvPr id="1025" name="Group 1024">
              <a:extLst>
                <a:ext uri="{FF2B5EF4-FFF2-40B4-BE49-F238E27FC236}">
                  <a16:creationId xmlns:a16="http://schemas.microsoft.com/office/drawing/2014/main" id="{06468795-8A32-6232-7478-B9B55C9E4E02}"/>
                </a:ext>
              </a:extLst>
            </p:cNvPr>
            <p:cNvGrpSpPr/>
            <p:nvPr/>
          </p:nvGrpSpPr>
          <p:grpSpPr>
            <a:xfrm>
              <a:off x="8136981" y="1563774"/>
              <a:ext cx="3521618" cy="4410257"/>
              <a:chOff x="809081" y="1805412"/>
              <a:chExt cx="3521618" cy="4410257"/>
            </a:xfrm>
          </p:grpSpPr>
          <p:pic>
            <p:nvPicPr>
              <p:cNvPr id="1026" name="Picture 2">
                <a:extLst>
                  <a:ext uri="{FF2B5EF4-FFF2-40B4-BE49-F238E27FC236}">
                    <a16:creationId xmlns:a16="http://schemas.microsoft.com/office/drawing/2014/main" id="{2451A057-7802-5549-20D0-604CE21510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3124" y="1805412"/>
                <a:ext cx="3457575" cy="3730451"/>
              </a:xfrm>
              <a:prstGeom prst="rect">
                <a:avLst/>
              </a:prstGeom>
              <a:noFill/>
              <a:extLst>
                <a:ext uri="{909E8E84-426E-40DD-AFC4-6F175D3DCCD1}">
                  <a14:hiddenFill xmlns:a14="http://schemas.microsoft.com/office/drawing/2010/main">
                    <a:solidFill>
                      <a:srgbClr val="FFFFFF"/>
                    </a:solidFill>
                  </a14:hiddenFill>
                </a:ext>
              </a:extLst>
            </p:spPr>
          </p:pic>
          <p:sp>
            <p:nvSpPr>
              <p:cNvPr id="1024" name="TextBox 1023">
                <a:extLst>
                  <a:ext uri="{FF2B5EF4-FFF2-40B4-BE49-F238E27FC236}">
                    <a16:creationId xmlns:a16="http://schemas.microsoft.com/office/drawing/2014/main" id="{8CCAEC75-44B0-0E5B-637D-70F6B409C4A6}"/>
                  </a:ext>
                </a:extLst>
              </p:cNvPr>
              <p:cNvSpPr txBox="1"/>
              <p:nvPr/>
            </p:nvSpPr>
            <p:spPr>
              <a:xfrm>
                <a:off x="809081" y="5569338"/>
                <a:ext cx="3457575" cy="646331"/>
              </a:xfrm>
              <a:prstGeom prst="rect">
                <a:avLst/>
              </a:prstGeom>
              <a:noFill/>
            </p:spPr>
            <p:txBody>
              <a:bodyPr wrap="square">
                <a:spAutoFit/>
              </a:bodyPr>
              <a:lstStyle/>
              <a:p>
                <a:r>
                  <a:rPr lang="en-US" sz="1200" dirty="0">
                    <a:solidFill>
                      <a:schemeClr val="bg2">
                        <a:lumMod val="75000"/>
                      </a:schemeClr>
                    </a:solidFill>
                  </a:rPr>
                  <a:t>Image Source: https://upload.wikimedia.org/wikipedia/commons/7/7e/Surface_normal_illustration.png</a:t>
                </a:r>
              </a:p>
            </p:txBody>
          </p:sp>
        </p:grpSp>
        <p:sp>
          <p:nvSpPr>
            <p:cNvPr id="1027" name="Textfeld 13">
              <a:extLst>
                <a:ext uri="{FF2B5EF4-FFF2-40B4-BE49-F238E27FC236}">
                  <a16:creationId xmlns:a16="http://schemas.microsoft.com/office/drawing/2014/main" id="{76059265-E0F3-99C1-A435-4285478A50A8}"/>
                </a:ext>
              </a:extLst>
            </p:cNvPr>
            <p:cNvSpPr txBox="1"/>
            <p:nvPr/>
          </p:nvSpPr>
          <p:spPr>
            <a:xfrm>
              <a:off x="8098882" y="3121223"/>
              <a:ext cx="1318336"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Tangent plane</a:t>
              </a:r>
            </a:p>
          </p:txBody>
        </p:sp>
        <p:cxnSp>
          <p:nvCxnSpPr>
            <p:cNvPr id="1029" name="Straight Connector 1028">
              <a:extLst>
                <a:ext uri="{FF2B5EF4-FFF2-40B4-BE49-F238E27FC236}">
                  <a16:creationId xmlns:a16="http://schemas.microsoft.com/office/drawing/2014/main" id="{27188DBC-79AF-BF69-D24E-FAA0D546F4F9}"/>
                </a:ext>
              </a:extLst>
            </p:cNvPr>
            <p:cNvCxnSpPr>
              <a:cxnSpLocks/>
            </p:cNvCxnSpPr>
            <p:nvPr/>
          </p:nvCxnSpPr>
          <p:spPr>
            <a:xfrm>
              <a:off x="8585200" y="3429000"/>
              <a:ext cx="120650" cy="459968"/>
            </a:xfrm>
            <a:prstGeom prst="line">
              <a:avLst/>
            </a:prstGeom>
            <a:ln w="6350"/>
          </p:spPr>
          <p:style>
            <a:lnRef idx="1">
              <a:schemeClr val="accent1"/>
            </a:lnRef>
            <a:fillRef idx="0">
              <a:schemeClr val="accent1"/>
            </a:fillRef>
            <a:effectRef idx="0">
              <a:schemeClr val="accent1"/>
            </a:effectRef>
            <a:fontRef idx="minor">
              <a:schemeClr val="tx1"/>
            </a:fontRef>
          </p:style>
        </p:cxnSp>
        <p:sp>
          <p:nvSpPr>
            <p:cNvPr id="1032" name="Flowchart: Connector 1031">
              <a:extLst>
                <a:ext uri="{FF2B5EF4-FFF2-40B4-BE49-F238E27FC236}">
                  <a16:creationId xmlns:a16="http://schemas.microsoft.com/office/drawing/2014/main" id="{9209312D-5D64-1549-CC08-2C0745421C3E}"/>
                </a:ext>
              </a:extLst>
            </p:cNvPr>
            <p:cNvSpPr/>
            <p:nvPr/>
          </p:nvSpPr>
          <p:spPr>
            <a:xfrm>
              <a:off x="9865769" y="3925361"/>
              <a:ext cx="90000" cy="91222"/>
            </a:xfrm>
            <a:prstGeom prst="flowChartConnector">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3" name="Textfeld 13">
              <a:extLst>
                <a:ext uri="{FF2B5EF4-FFF2-40B4-BE49-F238E27FC236}">
                  <a16:creationId xmlns:a16="http://schemas.microsoft.com/office/drawing/2014/main" id="{EE0E5E01-A416-7757-35FB-F4A4B0AC9473}"/>
                </a:ext>
              </a:extLst>
            </p:cNvPr>
            <p:cNvSpPr txBox="1"/>
            <p:nvPr/>
          </p:nvSpPr>
          <p:spPr>
            <a:xfrm>
              <a:off x="10034232" y="3646123"/>
              <a:ext cx="1318336"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Surface Point P </a:t>
              </a:r>
            </a:p>
          </p:txBody>
        </p:sp>
        <p:sp>
          <p:nvSpPr>
            <p:cNvPr id="1038" name="Textfeld 13">
              <a:extLst>
                <a:ext uri="{FF2B5EF4-FFF2-40B4-BE49-F238E27FC236}">
                  <a16:creationId xmlns:a16="http://schemas.microsoft.com/office/drawing/2014/main" id="{44B70981-068D-FD9D-252C-7EE7A20AB843}"/>
                </a:ext>
              </a:extLst>
            </p:cNvPr>
            <p:cNvSpPr txBox="1"/>
            <p:nvPr/>
          </p:nvSpPr>
          <p:spPr>
            <a:xfrm>
              <a:off x="10588980" y="4811826"/>
              <a:ext cx="763588" cy="307778"/>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Surface</a:t>
              </a:r>
            </a:p>
          </p:txBody>
        </p:sp>
        <p:sp>
          <p:nvSpPr>
            <p:cNvPr id="1039" name="Textfeld 13">
              <a:extLst>
                <a:ext uri="{FF2B5EF4-FFF2-40B4-BE49-F238E27FC236}">
                  <a16:creationId xmlns:a16="http://schemas.microsoft.com/office/drawing/2014/main" id="{AAE73FC4-ABF2-AAA3-8C90-6D4D86A2CCFA}"/>
                </a:ext>
              </a:extLst>
            </p:cNvPr>
            <p:cNvSpPr txBox="1"/>
            <p:nvPr/>
          </p:nvSpPr>
          <p:spPr>
            <a:xfrm>
              <a:off x="10118182" y="2504443"/>
              <a:ext cx="1318336"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Surface Normal</a:t>
              </a:r>
            </a:p>
          </p:txBody>
        </p:sp>
      </p:grpSp>
      <p:sp>
        <p:nvSpPr>
          <p:cNvPr id="1040" name="Textfeld 13">
            <a:extLst>
              <a:ext uri="{FF2B5EF4-FFF2-40B4-BE49-F238E27FC236}">
                <a16:creationId xmlns:a16="http://schemas.microsoft.com/office/drawing/2014/main" id="{0F43598B-C4AB-9421-C387-B667A1153976}"/>
              </a:ext>
            </a:extLst>
          </p:cNvPr>
          <p:cNvSpPr txBox="1"/>
          <p:nvPr/>
        </p:nvSpPr>
        <p:spPr>
          <a:xfrm>
            <a:off x="6605749" y="3197093"/>
            <a:ext cx="4430153" cy="1323439"/>
          </a:xfrm>
          <a:prstGeom prst="rect">
            <a:avLst/>
          </a:prstGeom>
          <a:noFill/>
        </p:spPr>
        <p:txBody>
          <a:bodyPr wrap="square" rtlCol="0">
            <a:spAutoFit/>
          </a:bodyPr>
          <a:lstStyle/>
          <a:p>
            <a:r>
              <a:rPr lang="en-US" sz="1600" b="1" dirty="0">
                <a:latin typeface="Calibri" panose="020F0502020204030204" pitchFamily="34" charset="0"/>
                <a:cs typeface="Calibri" panose="020F0502020204030204" pitchFamily="34" charset="0"/>
              </a:rPr>
              <a:t>Properties:</a:t>
            </a:r>
          </a:p>
          <a:p>
            <a:endParaRPr lang="en-US" sz="1600" dirty="0">
              <a:latin typeface="Calibri" panose="020F0502020204030204" pitchFamily="34" charset="0"/>
              <a:cs typeface="Calibri" panose="020F0502020204030204" pitchFamily="34" charset="0"/>
            </a:endParaRPr>
          </a:p>
          <a:p>
            <a:pPr marL="285750" indent="-285750">
              <a:buFontTx/>
              <a:buChar char="-"/>
            </a:pPr>
            <a:r>
              <a:rPr lang="en-US" sz="1600" dirty="0">
                <a:latin typeface="Calibri" panose="020F0502020204030204" pitchFamily="34" charset="0"/>
                <a:cs typeface="Calibri" panose="020F0502020204030204" pitchFamily="34" charset="0"/>
              </a:rPr>
              <a:t>Unit Vector in 3D space</a:t>
            </a:r>
          </a:p>
          <a:p>
            <a:pPr marL="285750" indent="-285750">
              <a:buFontTx/>
              <a:buChar char="-"/>
            </a:pPr>
            <a:r>
              <a:rPr lang="en-US" sz="1600" dirty="0" err="1">
                <a:latin typeface="Calibri" panose="020F0502020204030204" pitchFamily="34" charset="0"/>
                <a:cs typeface="Calibri" panose="020F0502020204030204" pitchFamily="34" charset="0"/>
              </a:rPr>
              <a:t>Perpendiculer</a:t>
            </a:r>
            <a:r>
              <a:rPr lang="en-US" sz="1600" dirty="0">
                <a:latin typeface="Calibri" panose="020F0502020204030204" pitchFamily="34" charset="0"/>
                <a:cs typeface="Calibri" panose="020F0502020204030204" pitchFamily="34" charset="0"/>
              </a:rPr>
              <a:t> to the tangent plane at point p</a:t>
            </a:r>
          </a:p>
          <a:p>
            <a:pPr marL="285750" indent="-285750">
              <a:buFontTx/>
              <a:buChar char="-"/>
            </a:pPr>
            <a:r>
              <a:rPr lang="en-US" sz="1600" dirty="0">
                <a:latin typeface="Calibri" panose="020F0502020204030204" pitchFamily="34" charset="0"/>
                <a:cs typeface="Calibri" panose="020F0502020204030204" pitchFamily="34" charset="0"/>
              </a:rPr>
              <a:t>Direction point outward of the object surface</a:t>
            </a:r>
          </a:p>
        </p:txBody>
      </p:sp>
    </p:spTree>
    <p:extLst>
      <p:ext uri="{BB962C8B-B14F-4D97-AF65-F5344CB8AC3E}">
        <p14:creationId xmlns:p14="http://schemas.microsoft.com/office/powerpoint/2010/main" val="142021302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bg>
      <p:bgPr>
        <a:solidFill>
          <a:schemeClr val="bg1">
            <a:lumMod val="65000"/>
            <a:alpha val="70000"/>
          </a:schemeClr>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0A0F304-3933-6C0B-A345-078432DA1E07}"/>
              </a:ext>
            </a:extLst>
          </p:cNvPr>
          <p:cNvSpPr>
            <a:spLocks noGrp="1"/>
          </p:cNvSpPr>
          <p:nvPr>
            <p:ph type="title"/>
          </p:nvPr>
        </p:nvSpPr>
        <p:spPr>
          <a:xfrm>
            <a:off x="195088" y="555177"/>
            <a:ext cx="12107544" cy="545653"/>
          </a:xfrm>
        </p:spPr>
        <p:txBody>
          <a:bodyPr>
            <a:normAutofit/>
          </a:bodyPr>
          <a:lstStyle/>
          <a:p>
            <a:r>
              <a:rPr lang="en-US" sz="3200" dirty="0"/>
              <a:t>Improved Normal Inference from Calibrated illuminated RGB-D images</a:t>
            </a:r>
          </a:p>
        </p:txBody>
      </p:sp>
      <p:sp>
        <p:nvSpPr>
          <p:cNvPr id="4" name="Datumsplatzhalter 3">
            <a:extLst>
              <a:ext uri="{FF2B5EF4-FFF2-40B4-BE49-F238E27FC236}">
                <a16:creationId xmlns:a16="http://schemas.microsoft.com/office/drawing/2014/main" id="{805F55DF-5B79-EA42-3DBC-A9739B75EBC6}"/>
              </a:ext>
            </a:extLst>
          </p:cNvPr>
          <p:cNvSpPr>
            <a:spLocks noGrp="1"/>
          </p:cNvSpPr>
          <p:nvPr>
            <p:ph type="dt" sz="half" idx="10"/>
          </p:nvPr>
        </p:nvSpPr>
        <p:spPr/>
        <p:txBody>
          <a:bodyPr/>
          <a:lstStyle/>
          <a:p>
            <a:pPr rtl="0"/>
            <a:fld id="{83627DD0-092D-4AD9-AAE0-0513E170352E}" type="datetime1">
              <a:rPr lang="de-DE" smtClean="0"/>
              <a:t>04.09.2022</a:t>
            </a:fld>
            <a:endParaRPr lang="en-US" dirty="0"/>
          </a:p>
        </p:txBody>
      </p:sp>
      <p:pic>
        <p:nvPicPr>
          <p:cNvPr id="23" name="Picture 2">
            <a:extLst>
              <a:ext uri="{FF2B5EF4-FFF2-40B4-BE49-F238E27FC236}">
                <a16:creationId xmlns:a16="http://schemas.microsoft.com/office/drawing/2014/main" id="{19955E31-A58E-3EB2-6F80-A4590491975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00" t="4678" r="74557" b="74947"/>
          <a:stretch/>
        </p:blipFill>
        <p:spPr bwMode="auto">
          <a:xfrm>
            <a:off x="0" y="6130211"/>
            <a:ext cx="2906881" cy="727789"/>
          </a:xfrm>
          <a:prstGeom prst="rect">
            <a:avLst/>
          </a:prstGeom>
          <a:noFill/>
          <a:extLst>
            <a:ext uri="{909E8E84-426E-40DD-AFC4-6F175D3DCCD1}">
              <a14:hiddenFill xmlns:a14="http://schemas.microsoft.com/office/drawing/2010/main">
                <a:solidFill>
                  <a:srgbClr val="FFFFFF"/>
                </a:solidFill>
              </a14:hiddenFill>
            </a:ext>
          </a:extLst>
        </p:spPr>
      </p:pic>
      <p:sp>
        <p:nvSpPr>
          <p:cNvPr id="3" name="Arrow: Right 2">
            <a:extLst>
              <a:ext uri="{FF2B5EF4-FFF2-40B4-BE49-F238E27FC236}">
                <a16:creationId xmlns:a16="http://schemas.microsoft.com/office/drawing/2014/main" id="{29375E08-A3BF-BD89-AED5-E19686DC52A1}"/>
              </a:ext>
            </a:extLst>
          </p:cNvPr>
          <p:cNvSpPr/>
          <p:nvPr/>
        </p:nvSpPr>
        <p:spPr>
          <a:xfrm>
            <a:off x="8003764" y="3589708"/>
            <a:ext cx="955627" cy="3651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feld 13">
            <a:extLst>
              <a:ext uri="{FF2B5EF4-FFF2-40B4-BE49-F238E27FC236}">
                <a16:creationId xmlns:a16="http://schemas.microsoft.com/office/drawing/2014/main" id="{56E6E961-4EDC-CDD4-DC2E-D04C1E992E4B}"/>
              </a:ext>
            </a:extLst>
          </p:cNvPr>
          <p:cNvSpPr txBox="1"/>
          <p:nvPr/>
        </p:nvSpPr>
        <p:spPr>
          <a:xfrm>
            <a:off x="9556275" y="4831518"/>
            <a:ext cx="1235159"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Normal Map</a:t>
            </a:r>
          </a:p>
        </p:txBody>
      </p:sp>
      <p:pic>
        <p:nvPicPr>
          <p:cNvPr id="6" name="Picture 5">
            <a:extLst>
              <a:ext uri="{FF2B5EF4-FFF2-40B4-BE49-F238E27FC236}">
                <a16:creationId xmlns:a16="http://schemas.microsoft.com/office/drawing/2014/main" id="{CA22C885-DE49-00CD-83DE-5CBC3881872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90622" y="2737160"/>
            <a:ext cx="1966467" cy="1966467"/>
          </a:xfrm>
          <a:prstGeom prst="rect">
            <a:avLst/>
          </a:prstGeom>
        </p:spPr>
      </p:pic>
      <p:sp>
        <p:nvSpPr>
          <p:cNvPr id="7" name="Textfeld 13">
            <a:extLst>
              <a:ext uri="{FF2B5EF4-FFF2-40B4-BE49-F238E27FC236}">
                <a16:creationId xmlns:a16="http://schemas.microsoft.com/office/drawing/2014/main" id="{9F281C0A-EF86-0F7E-F752-D15D75BE58C8}"/>
              </a:ext>
            </a:extLst>
          </p:cNvPr>
          <p:cNvSpPr txBox="1"/>
          <p:nvPr/>
        </p:nvSpPr>
        <p:spPr>
          <a:xfrm>
            <a:off x="1614710" y="4786685"/>
            <a:ext cx="874847" cy="307777"/>
          </a:xfrm>
          <a:prstGeom prst="rect">
            <a:avLst/>
          </a:prstGeom>
          <a:noFill/>
        </p:spPr>
        <p:txBody>
          <a:bodyPr wrap="square" rtlCol="0">
            <a:spAutoFit/>
          </a:bodyPr>
          <a:lstStyle/>
          <a:p>
            <a:r>
              <a:rPr lang="de-DE" sz="1400" dirty="0">
                <a:latin typeface="Calibri" panose="020F0502020204030204" pitchFamily="34" charset="0"/>
                <a:cs typeface="Calibri" panose="020F0502020204030204" pitchFamily="34" charset="0"/>
              </a:rPr>
              <a:t>Image 01</a:t>
            </a:r>
            <a:endParaRPr lang="en-US" sz="1400" dirty="0">
              <a:latin typeface="Calibri" panose="020F0502020204030204" pitchFamily="34" charset="0"/>
              <a:cs typeface="Calibri" panose="020F0502020204030204" pitchFamily="34" charset="0"/>
            </a:endParaRPr>
          </a:p>
        </p:txBody>
      </p:sp>
      <p:sp>
        <p:nvSpPr>
          <p:cNvPr id="8" name="Textfeld 13">
            <a:extLst>
              <a:ext uri="{FF2B5EF4-FFF2-40B4-BE49-F238E27FC236}">
                <a16:creationId xmlns:a16="http://schemas.microsoft.com/office/drawing/2014/main" id="{2420FC7F-1D92-640C-AA33-3E55CF4ED96F}"/>
              </a:ext>
            </a:extLst>
          </p:cNvPr>
          <p:cNvSpPr txBox="1"/>
          <p:nvPr/>
        </p:nvSpPr>
        <p:spPr>
          <a:xfrm>
            <a:off x="5375208" y="3566504"/>
            <a:ext cx="243585" cy="307777"/>
          </a:xfrm>
          <a:prstGeom prst="rect">
            <a:avLst/>
          </a:prstGeom>
          <a:noFill/>
        </p:spPr>
        <p:txBody>
          <a:bodyPr wrap="square" rtlCol="0">
            <a:spAutoFit/>
          </a:bodyPr>
          <a:lstStyle/>
          <a:p>
            <a:r>
              <a:rPr lang="de-DE" sz="1400" dirty="0">
                <a:latin typeface="Calibri" panose="020F0502020204030204" pitchFamily="34" charset="0"/>
                <a:cs typeface="Calibri" panose="020F0502020204030204" pitchFamily="34" charset="0"/>
              </a:rPr>
              <a:t>…</a:t>
            </a:r>
            <a:endParaRPr lang="en-US" sz="1400" dirty="0">
              <a:latin typeface="Calibri" panose="020F0502020204030204" pitchFamily="34" charset="0"/>
              <a:cs typeface="Calibri" panose="020F0502020204030204" pitchFamily="34" charset="0"/>
            </a:endParaRPr>
          </a:p>
        </p:txBody>
      </p:sp>
      <p:sp>
        <p:nvSpPr>
          <p:cNvPr id="9" name="Textfeld 13">
            <a:extLst>
              <a:ext uri="{FF2B5EF4-FFF2-40B4-BE49-F238E27FC236}">
                <a16:creationId xmlns:a16="http://schemas.microsoft.com/office/drawing/2014/main" id="{A7F068C9-54E3-1205-291A-6604A2B3719D}"/>
              </a:ext>
            </a:extLst>
          </p:cNvPr>
          <p:cNvSpPr txBox="1"/>
          <p:nvPr/>
        </p:nvSpPr>
        <p:spPr>
          <a:xfrm>
            <a:off x="6410388" y="4786685"/>
            <a:ext cx="874847" cy="307777"/>
          </a:xfrm>
          <a:prstGeom prst="rect">
            <a:avLst/>
          </a:prstGeom>
          <a:noFill/>
        </p:spPr>
        <p:txBody>
          <a:bodyPr wrap="square" rtlCol="0">
            <a:spAutoFit/>
          </a:bodyPr>
          <a:lstStyle/>
          <a:p>
            <a:r>
              <a:rPr lang="de-DE" sz="1400" dirty="0">
                <a:latin typeface="Calibri" panose="020F0502020204030204" pitchFamily="34" charset="0"/>
                <a:cs typeface="Calibri" panose="020F0502020204030204" pitchFamily="34" charset="0"/>
              </a:rPr>
              <a:t>Image …</a:t>
            </a:r>
            <a:endParaRPr lang="en-US" sz="1400" dirty="0">
              <a:latin typeface="Calibri" panose="020F0502020204030204" pitchFamily="34" charset="0"/>
              <a:cs typeface="Calibri" panose="020F0502020204030204" pitchFamily="34" charset="0"/>
            </a:endParaRPr>
          </a:p>
        </p:txBody>
      </p:sp>
      <p:sp>
        <p:nvSpPr>
          <p:cNvPr id="10" name="Textfeld 13">
            <a:extLst>
              <a:ext uri="{FF2B5EF4-FFF2-40B4-BE49-F238E27FC236}">
                <a16:creationId xmlns:a16="http://schemas.microsoft.com/office/drawing/2014/main" id="{6FEBE03F-D19C-6A0C-C8C5-01273AF3C005}"/>
              </a:ext>
            </a:extLst>
          </p:cNvPr>
          <p:cNvSpPr txBox="1"/>
          <p:nvPr/>
        </p:nvSpPr>
        <p:spPr>
          <a:xfrm>
            <a:off x="3856042" y="4831519"/>
            <a:ext cx="874847" cy="307777"/>
          </a:xfrm>
          <a:prstGeom prst="rect">
            <a:avLst/>
          </a:prstGeom>
          <a:noFill/>
        </p:spPr>
        <p:txBody>
          <a:bodyPr wrap="square" rtlCol="0">
            <a:spAutoFit/>
          </a:bodyPr>
          <a:lstStyle/>
          <a:p>
            <a:r>
              <a:rPr lang="de-DE" sz="1400" dirty="0">
                <a:latin typeface="Calibri" panose="020F0502020204030204" pitchFamily="34" charset="0"/>
                <a:cs typeface="Calibri" panose="020F0502020204030204" pitchFamily="34" charset="0"/>
              </a:rPr>
              <a:t>Image 02</a:t>
            </a:r>
            <a:endParaRPr lang="en-US" sz="1400" dirty="0">
              <a:latin typeface="Calibri" panose="020F0502020204030204" pitchFamily="34" charset="0"/>
              <a:cs typeface="Calibri" panose="020F0502020204030204" pitchFamily="34" charset="0"/>
            </a:endParaRPr>
          </a:p>
        </p:txBody>
      </p:sp>
      <p:sp>
        <p:nvSpPr>
          <p:cNvPr id="11" name="TextBox 10">
            <a:extLst>
              <a:ext uri="{FF2B5EF4-FFF2-40B4-BE49-F238E27FC236}">
                <a16:creationId xmlns:a16="http://schemas.microsoft.com/office/drawing/2014/main" id="{D1810856-73C2-E933-1CDD-AF8485267D2A}"/>
              </a:ext>
            </a:extLst>
          </p:cNvPr>
          <p:cNvSpPr txBox="1"/>
          <p:nvPr/>
        </p:nvSpPr>
        <p:spPr>
          <a:xfrm>
            <a:off x="439549" y="1326969"/>
            <a:ext cx="2350323" cy="400110"/>
          </a:xfrm>
          <a:prstGeom prst="rect">
            <a:avLst/>
          </a:prstGeom>
          <a:noFill/>
        </p:spPr>
        <p:txBody>
          <a:bodyPr wrap="none" rtlCol="0">
            <a:spAutoFit/>
          </a:bodyPr>
          <a:lstStyle/>
          <a:p>
            <a:r>
              <a:rPr lang="en-US" sz="2000" b="1" dirty="0">
                <a:latin typeface="Candara" panose="020E0502030303020204" pitchFamily="34" charset="0"/>
              </a:rPr>
              <a:t>Photometric Stereo</a:t>
            </a:r>
          </a:p>
        </p:txBody>
      </p:sp>
      <p:pic>
        <p:nvPicPr>
          <p:cNvPr id="12" name="Picture 11">
            <a:extLst>
              <a:ext uri="{FF2B5EF4-FFF2-40B4-BE49-F238E27FC236}">
                <a16:creationId xmlns:a16="http://schemas.microsoft.com/office/drawing/2014/main" id="{189FC5C2-061C-0088-AD15-30D32592662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09301" y="2742855"/>
            <a:ext cx="1966467" cy="1966467"/>
          </a:xfrm>
          <a:prstGeom prst="rect">
            <a:avLst/>
          </a:prstGeom>
        </p:spPr>
      </p:pic>
      <p:pic>
        <p:nvPicPr>
          <p:cNvPr id="13" name="Picture 12">
            <a:extLst>
              <a:ext uri="{FF2B5EF4-FFF2-40B4-BE49-F238E27FC236}">
                <a16:creationId xmlns:a16="http://schemas.microsoft.com/office/drawing/2014/main" id="{EAAF4392-CDCE-D191-3B59-B64A1D70DCE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13347" y="2737160"/>
            <a:ext cx="1966467" cy="1966467"/>
          </a:xfrm>
          <a:prstGeom prst="rect">
            <a:avLst/>
          </a:prstGeom>
        </p:spPr>
      </p:pic>
      <p:pic>
        <p:nvPicPr>
          <p:cNvPr id="14" name="Picture 13">
            <a:extLst>
              <a:ext uri="{FF2B5EF4-FFF2-40B4-BE49-F238E27FC236}">
                <a16:creationId xmlns:a16="http://schemas.microsoft.com/office/drawing/2014/main" id="{C605C9B1-21F1-1EB6-CE32-C637B02E083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06532" y="2771379"/>
            <a:ext cx="1932248" cy="1932248"/>
          </a:xfrm>
          <a:prstGeom prst="rect">
            <a:avLst/>
          </a:prstGeom>
        </p:spPr>
      </p:pic>
      <p:pic>
        <p:nvPicPr>
          <p:cNvPr id="15" name="Picture 14">
            <a:extLst>
              <a:ext uri="{FF2B5EF4-FFF2-40B4-BE49-F238E27FC236}">
                <a16:creationId xmlns:a16="http://schemas.microsoft.com/office/drawing/2014/main" id="{20B97330-B7C6-D8CC-80E3-DA604B37F7B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9638327">
            <a:off x="595879" y="3073797"/>
            <a:ext cx="457200" cy="457200"/>
          </a:xfrm>
          <a:prstGeom prst="rect">
            <a:avLst/>
          </a:prstGeom>
          <a:noFill/>
          <a:ln>
            <a:noFill/>
          </a:ln>
        </p:spPr>
      </p:pic>
      <p:pic>
        <p:nvPicPr>
          <p:cNvPr id="16" name="Picture 15">
            <a:extLst>
              <a:ext uri="{FF2B5EF4-FFF2-40B4-BE49-F238E27FC236}">
                <a16:creationId xmlns:a16="http://schemas.microsoft.com/office/drawing/2014/main" id="{F29B43C8-C9DD-B41A-0EFD-D5BA292B6B5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041409">
            <a:off x="3622528" y="2277130"/>
            <a:ext cx="457200" cy="457200"/>
          </a:xfrm>
          <a:prstGeom prst="rect">
            <a:avLst/>
          </a:prstGeom>
          <a:noFill/>
          <a:ln>
            <a:noFill/>
          </a:ln>
        </p:spPr>
      </p:pic>
      <p:pic>
        <p:nvPicPr>
          <p:cNvPr id="17" name="Picture 16">
            <a:extLst>
              <a:ext uri="{FF2B5EF4-FFF2-40B4-BE49-F238E27FC236}">
                <a16:creationId xmlns:a16="http://schemas.microsoft.com/office/drawing/2014/main" id="{69A30CD5-1E53-FD91-C104-9B39F179001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4324267">
            <a:off x="7775164" y="3969901"/>
            <a:ext cx="457200" cy="457200"/>
          </a:xfrm>
          <a:prstGeom prst="rect">
            <a:avLst/>
          </a:prstGeom>
          <a:noFill/>
          <a:ln>
            <a:noFill/>
          </a:ln>
        </p:spPr>
      </p:pic>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AC9F3FF0-D842-53BA-5A8F-7100E1D0BA4F}"/>
                  </a:ext>
                </a:extLst>
              </p:cNvPr>
              <p:cNvSpPr txBox="1"/>
              <p:nvPr/>
            </p:nvSpPr>
            <p:spPr>
              <a:xfrm>
                <a:off x="2939233" y="6416992"/>
                <a:ext cx="270846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de-DE" sz="1800" b="1" i="1" smtClean="0">
                          <a:latin typeface="Cambria Math" panose="02040503050406030204" pitchFamily="18" charset="0"/>
                          <a:cs typeface="Calibri" panose="020F0502020204030204" pitchFamily="34" charset="0"/>
                        </a:rPr>
                        <m:t>𝑰</m:t>
                      </m:r>
                      <m:r>
                        <a:rPr lang="de-DE" sz="1800" b="0" i="1" smtClean="0">
                          <a:latin typeface="Cambria Math" panose="02040503050406030204" pitchFamily="18" charset="0"/>
                          <a:cs typeface="Calibri" panose="020F0502020204030204" pitchFamily="34" charset="0"/>
                        </a:rPr>
                        <m:t>=</m:t>
                      </m:r>
                      <m:sSub>
                        <m:sSubPr>
                          <m:ctrlPr>
                            <a:rPr lang="de-DE" sz="1800" b="0" i="1" smtClean="0">
                              <a:latin typeface="Cambria Math" panose="02040503050406030204" pitchFamily="18" charset="0"/>
                              <a:cs typeface="Calibri" panose="020F0502020204030204" pitchFamily="34" charset="0"/>
                            </a:rPr>
                          </m:ctrlPr>
                        </m:sSubPr>
                        <m:e>
                          <m:r>
                            <a:rPr lang="de-DE" sz="1800" b="0" i="1" smtClean="0">
                              <a:latin typeface="Cambria Math" panose="02040503050406030204" pitchFamily="18" charset="0"/>
                              <a:cs typeface="Calibri" panose="020F0502020204030204" pitchFamily="34" charset="0"/>
                            </a:rPr>
                            <m:t>(</m:t>
                          </m:r>
                          <m:r>
                            <a:rPr lang="de-DE" sz="1800" b="0" i="1" smtClean="0">
                              <a:latin typeface="Cambria Math" panose="02040503050406030204" pitchFamily="18" charset="0"/>
                              <a:cs typeface="Calibri" panose="020F0502020204030204" pitchFamily="34" charset="0"/>
                            </a:rPr>
                            <m:t>𝐿</m:t>
                          </m:r>
                        </m:e>
                        <m:sub>
                          <m:r>
                            <a:rPr lang="de-DE" sz="1800" b="0" i="1" smtClean="0">
                              <a:latin typeface="Cambria Math" panose="02040503050406030204" pitchFamily="18" charset="0"/>
                              <a:cs typeface="Calibri" panose="020F0502020204030204" pitchFamily="34" charset="0"/>
                            </a:rPr>
                            <m:t>0</m:t>
                          </m:r>
                        </m:sub>
                      </m:sSub>
                      <m:r>
                        <a:rPr lang="de-DE" sz="1800" b="0" i="1" smtClean="0">
                          <a:latin typeface="Cambria Math" panose="02040503050406030204" pitchFamily="18" charset="0"/>
                          <a:cs typeface="Calibri" panose="020F0502020204030204" pitchFamily="34" charset="0"/>
                        </a:rPr>
                        <m:t>𝜌</m:t>
                      </m:r>
                      <m:r>
                        <a:rPr lang="de-DE" sz="1800" b="0" i="1" smtClean="0">
                          <a:latin typeface="Cambria Math" panose="02040503050406030204" pitchFamily="18" charset="0"/>
                          <a:cs typeface="Calibri" panose="020F0502020204030204" pitchFamily="34" charset="0"/>
                        </a:rPr>
                        <m:t>⊙</m:t>
                      </m:r>
                      <m:r>
                        <a:rPr lang="de-DE" sz="1800" b="1" i="1" smtClean="0">
                          <a:latin typeface="Cambria Math" panose="02040503050406030204" pitchFamily="18" charset="0"/>
                          <a:cs typeface="Calibri" panose="020F0502020204030204" pitchFamily="34" charset="0"/>
                        </a:rPr>
                        <m:t>𝑵</m:t>
                      </m:r>
                      <m:r>
                        <a:rPr lang="de-DE" sz="1800" b="0" i="1" smtClean="0">
                          <a:latin typeface="Cambria Math" panose="02040503050406030204" pitchFamily="18" charset="0"/>
                          <a:cs typeface="Calibri" panose="020F0502020204030204" pitchFamily="34" charset="0"/>
                        </a:rPr>
                        <m:t>)⋅(</m:t>
                      </m:r>
                      <m:r>
                        <a:rPr lang="de-DE" sz="1800" b="1" i="1" smtClean="0">
                          <a:latin typeface="Cambria Math" panose="02040503050406030204" pitchFamily="18" charset="0"/>
                          <a:cs typeface="Calibri" panose="020F0502020204030204" pitchFamily="34" charset="0"/>
                        </a:rPr>
                        <m:t>𝑳</m:t>
                      </m:r>
                      <m:r>
                        <a:rPr lang="de-DE" sz="1800" b="0" i="1" smtClean="0">
                          <a:latin typeface="Cambria Math" panose="02040503050406030204" pitchFamily="18" charset="0"/>
                          <a:cs typeface="Calibri" panose="020F0502020204030204" pitchFamily="34" charset="0"/>
                        </a:rPr>
                        <m:t>) </m:t>
                      </m:r>
                    </m:oMath>
                  </m:oMathPara>
                </a14:m>
                <a:endParaRPr lang="de-DE" sz="1800" b="0" dirty="0">
                  <a:cs typeface="Calibri" panose="020F0502020204030204" pitchFamily="34" charset="0"/>
                </a:endParaRPr>
              </a:p>
            </p:txBody>
          </p:sp>
        </mc:Choice>
        <mc:Fallback xmlns="">
          <p:sp>
            <p:nvSpPr>
              <p:cNvPr id="20" name="TextBox 19">
                <a:extLst>
                  <a:ext uri="{FF2B5EF4-FFF2-40B4-BE49-F238E27FC236}">
                    <a16:creationId xmlns:a16="http://schemas.microsoft.com/office/drawing/2014/main" id="{AC9F3FF0-D842-53BA-5A8F-7100E1D0BA4F}"/>
                  </a:ext>
                </a:extLst>
              </p:cNvPr>
              <p:cNvSpPr txBox="1">
                <a:spLocks noRot="1" noChangeAspect="1" noMove="1" noResize="1" noEditPoints="1" noAdjustHandles="1" noChangeArrowheads="1" noChangeShapeType="1" noTextEdit="1"/>
              </p:cNvSpPr>
              <p:nvPr/>
            </p:nvSpPr>
            <p:spPr>
              <a:xfrm>
                <a:off x="2939233" y="6416992"/>
                <a:ext cx="2708464" cy="369332"/>
              </a:xfrm>
              <a:prstGeom prst="rect">
                <a:avLst/>
              </a:prstGeom>
              <a:blipFill>
                <a:blip r:embed="rId7"/>
                <a:stretch>
                  <a:fillRect b="-13333"/>
                </a:stretch>
              </a:blipFill>
            </p:spPr>
            <p:txBody>
              <a:bodyPr/>
              <a:lstStyle/>
              <a:p>
                <a:r>
                  <a:rPr lang="en-US">
                    <a:noFill/>
                  </a:rPr>
                  <a:t> </a:t>
                </a:r>
              </a:p>
            </p:txBody>
          </p:sp>
        </mc:Fallback>
      </mc:AlternateContent>
      <p:sp>
        <p:nvSpPr>
          <p:cNvPr id="24" name="TextBox 23">
            <a:extLst>
              <a:ext uri="{FF2B5EF4-FFF2-40B4-BE49-F238E27FC236}">
                <a16:creationId xmlns:a16="http://schemas.microsoft.com/office/drawing/2014/main" id="{AB748A60-4348-F046-CC88-66A3F01E7E1D}"/>
              </a:ext>
            </a:extLst>
          </p:cNvPr>
          <p:cNvSpPr txBox="1"/>
          <p:nvPr/>
        </p:nvSpPr>
        <p:spPr>
          <a:xfrm>
            <a:off x="3172285" y="5470421"/>
            <a:ext cx="6153150" cy="923330"/>
          </a:xfrm>
          <a:prstGeom prst="rect">
            <a:avLst/>
          </a:prstGeom>
          <a:noFill/>
        </p:spPr>
        <p:txBody>
          <a:bodyPr wrap="square">
            <a:spAutoFit/>
          </a:bodyPr>
          <a:lstStyle/>
          <a:p>
            <a:r>
              <a:rPr lang="en-US" dirty="0"/>
              <a:t>Assume Lambert surface</a:t>
            </a:r>
          </a:p>
          <a:p>
            <a:r>
              <a:rPr lang="en-US" dirty="0"/>
              <a:t>Requires multiple lights for good </a:t>
            </a:r>
            <a:r>
              <a:rPr lang="en-US" dirty="0" err="1"/>
              <a:t>estimatioin</a:t>
            </a:r>
            <a:endParaRPr lang="en-US" dirty="0"/>
          </a:p>
          <a:p>
            <a:r>
              <a:rPr lang="en-US" dirty="0"/>
              <a:t>Solved using least squares method</a:t>
            </a:r>
          </a:p>
        </p:txBody>
      </p:sp>
    </p:spTree>
    <p:extLst>
      <p:ext uri="{BB962C8B-B14F-4D97-AF65-F5344CB8AC3E}">
        <p14:creationId xmlns:p14="http://schemas.microsoft.com/office/powerpoint/2010/main" val="167501341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bg>
      <p:bgPr>
        <a:solidFill>
          <a:schemeClr val="bg1">
            <a:lumMod val="65000"/>
            <a:alpha val="70000"/>
          </a:schemeClr>
        </a:solidFill>
        <a:effectLst/>
      </p:bgPr>
    </p:bg>
    <p:spTree>
      <p:nvGrpSpPr>
        <p:cNvPr id="1" name=""/>
        <p:cNvGrpSpPr/>
        <p:nvPr/>
      </p:nvGrpSpPr>
      <p:grpSpPr>
        <a:xfrm>
          <a:off x="0" y="0"/>
          <a:ext cx="0" cy="0"/>
          <a:chOff x="0" y="0"/>
          <a:chExt cx="0" cy="0"/>
        </a:xfrm>
      </p:grpSpPr>
      <p:sp>
        <p:nvSpPr>
          <p:cNvPr id="4" name="Datumsplatzhalter 3">
            <a:extLst>
              <a:ext uri="{FF2B5EF4-FFF2-40B4-BE49-F238E27FC236}">
                <a16:creationId xmlns:a16="http://schemas.microsoft.com/office/drawing/2014/main" id="{805F55DF-5B79-EA42-3DBC-A9739B75EBC6}"/>
              </a:ext>
            </a:extLst>
          </p:cNvPr>
          <p:cNvSpPr>
            <a:spLocks noGrp="1"/>
          </p:cNvSpPr>
          <p:nvPr>
            <p:ph type="dt" sz="half" idx="10"/>
          </p:nvPr>
        </p:nvSpPr>
        <p:spPr>
          <a:xfrm>
            <a:off x="11175249" y="6479960"/>
            <a:ext cx="2743200" cy="365125"/>
          </a:xfrm>
        </p:spPr>
        <p:txBody>
          <a:bodyPr/>
          <a:lstStyle/>
          <a:p>
            <a:pPr rtl="0"/>
            <a:fld id="{83627DD0-092D-4AD9-AAE0-0513E170352E}" type="datetime1">
              <a:rPr lang="de-DE" smtClean="0"/>
              <a:t>04.09.2022</a:t>
            </a:fld>
            <a:endParaRPr lang="en-US" dirty="0"/>
          </a:p>
        </p:txBody>
      </p:sp>
      <p:sp>
        <p:nvSpPr>
          <p:cNvPr id="1040" name="Textfeld 13">
            <a:extLst>
              <a:ext uri="{FF2B5EF4-FFF2-40B4-BE49-F238E27FC236}">
                <a16:creationId xmlns:a16="http://schemas.microsoft.com/office/drawing/2014/main" id="{0F43598B-C4AB-9421-C387-B667A1153976}"/>
              </a:ext>
            </a:extLst>
          </p:cNvPr>
          <p:cNvSpPr txBox="1"/>
          <p:nvPr/>
        </p:nvSpPr>
        <p:spPr>
          <a:xfrm>
            <a:off x="5030254" y="451005"/>
            <a:ext cx="7208167" cy="830997"/>
          </a:xfrm>
          <a:prstGeom prst="rect">
            <a:avLst/>
          </a:prstGeom>
          <a:noFill/>
        </p:spPr>
        <p:txBody>
          <a:bodyPr wrap="square" rtlCol="0">
            <a:spAutoFit/>
          </a:bodyPr>
          <a:lstStyle/>
          <a:p>
            <a:pPr marL="285750" indent="-285750">
              <a:buFontTx/>
              <a:buChar char="-"/>
            </a:pPr>
            <a:r>
              <a:rPr lang="en-US" sz="1600" b="0" i="0" dirty="0">
                <a:solidFill>
                  <a:schemeClr val="bg1"/>
                </a:solidFill>
                <a:effectLst/>
                <a:latin typeface="Arial" panose="020B0604020202020204" pitchFamily="34" charset="0"/>
              </a:rPr>
              <a:t>Surface </a:t>
            </a:r>
            <a:r>
              <a:rPr lang="en-US" sz="1600" b="0" i="0" dirty="0" err="1">
                <a:solidFill>
                  <a:schemeClr val="bg1"/>
                </a:solidFill>
                <a:effectLst/>
                <a:latin typeface="Arial" panose="020B0604020202020204" pitchFamily="34" charset="0"/>
              </a:rPr>
              <a:t>normals</a:t>
            </a:r>
            <a:r>
              <a:rPr lang="en-US" sz="1600" b="0" i="0" dirty="0">
                <a:solidFill>
                  <a:schemeClr val="bg1"/>
                </a:solidFill>
                <a:effectLst/>
                <a:latin typeface="Arial" panose="020B0604020202020204" pitchFamily="34" charset="0"/>
              </a:rPr>
              <a:t> of a scene is presented as a normal map</a:t>
            </a:r>
          </a:p>
          <a:p>
            <a:pPr marL="285750" indent="-285750">
              <a:buFontTx/>
              <a:buChar char="-"/>
            </a:pPr>
            <a:r>
              <a:rPr lang="en-US" sz="1600" dirty="0">
                <a:solidFill>
                  <a:schemeClr val="bg1"/>
                </a:solidFill>
                <a:latin typeface="Arial" panose="020B0604020202020204" pitchFamily="34" charset="0"/>
              </a:rPr>
              <a:t>One Surface normal is mapped to a RGB color</a:t>
            </a:r>
          </a:p>
          <a:p>
            <a:pPr marL="285750" indent="-285750">
              <a:buFontTx/>
              <a:buChar char="-"/>
            </a:pPr>
            <a:r>
              <a:rPr lang="en-US" sz="1600" dirty="0">
                <a:solidFill>
                  <a:schemeClr val="bg1"/>
                </a:solidFill>
                <a:latin typeface="Arial" panose="020B0604020202020204" pitchFamily="34" charset="0"/>
              </a:rPr>
              <a:t>We want to find the surface normal map of the corresponding scene.</a:t>
            </a:r>
          </a:p>
        </p:txBody>
      </p:sp>
      <p:grpSp>
        <p:nvGrpSpPr>
          <p:cNvPr id="26" name="Group 25">
            <a:extLst>
              <a:ext uri="{FF2B5EF4-FFF2-40B4-BE49-F238E27FC236}">
                <a16:creationId xmlns:a16="http://schemas.microsoft.com/office/drawing/2014/main" id="{2F50CAC6-F676-4768-02D0-497AF5B148E8}"/>
              </a:ext>
            </a:extLst>
          </p:cNvPr>
          <p:cNvGrpSpPr/>
          <p:nvPr/>
        </p:nvGrpSpPr>
        <p:grpSpPr>
          <a:xfrm>
            <a:off x="-1067606" y="589216"/>
            <a:ext cx="5085999" cy="5085999"/>
            <a:chOff x="-1450918" y="150896"/>
            <a:chExt cx="5085999" cy="5085999"/>
          </a:xfrm>
        </p:grpSpPr>
        <p:pic>
          <p:nvPicPr>
            <p:cNvPr id="1081" name="Picture 1080">
              <a:extLst>
                <a:ext uri="{FF2B5EF4-FFF2-40B4-BE49-F238E27FC236}">
                  <a16:creationId xmlns:a16="http://schemas.microsoft.com/office/drawing/2014/main" id="{A0AC3163-EA5C-F615-1EE1-524ECE5FE784}"/>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9961" b="97852" l="9961" r="90430">
                          <a14:backgroundMark x1="66406" y1="80078" x2="66406" y2="80078"/>
                          <a14:backgroundMark x1="61133" y1="81445" x2="61133" y2="81445"/>
                          <a14:backgroundMark x1="54688" y1="81445" x2="54688" y2="81445"/>
                          <a14:backgroundMark x1="51563" y1="81055" x2="51563" y2="81055"/>
                          <a14:backgroundMark x1="32617" y1="75586" x2="32617" y2="75586"/>
                          <a14:backgroundMark x1="40820" y1="55078" x2="40820" y2="55078"/>
                        </a14:backgroundRemoval>
                      </a14:imgEffect>
                    </a14:imgLayer>
                  </a14:imgProps>
                </a:ext>
                <a:ext uri="{28A0092B-C50C-407E-A947-70E740481C1C}">
                  <a14:useLocalDpi xmlns:a14="http://schemas.microsoft.com/office/drawing/2010/main" val="0"/>
                </a:ext>
              </a:extLst>
            </a:blip>
            <a:stretch>
              <a:fillRect/>
            </a:stretch>
          </p:blipFill>
          <p:spPr>
            <a:xfrm>
              <a:off x="-1450918" y="150896"/>
              <a:ext cx="5085999" cy="5085999"/>
            </a:xfrm>
            <a:prstGeom prst="rect">
              <a:avLst/>
            </a:prstGeom>
          </p:spPr>
        </p:pic>
        <p:sp>
          <p:nvSpPr>
            <p:cNvPr id="1052" name="Textfeld 13">
              <a:extLst>
                <a:ext uri="{FF2B5EF4-FFF2-40B4-BE49-F238E27FC236}">
                  <a16:creationId xmlns:a16="http://schemas.microsoft.com/office/drawing/2014/main" id="{711D5130-45C8-388B-AC9D-7BC7BB7E766C}"/>
                </a:ext>
              </a:extLst>
            </p:cNvPr>
            <p:cNvSpPr txBox="1"/>
            <p:nvPr/>
          </p:nvSpPr>
          <p:spPr>
            <a:xfrm>
              <a:off x="827264" y="4366552"/>
              <a:ext cx="1380851" cy="307777"/>
            </a:xfrm>
            <a:prstGeom prst="rect">
              <a:avLst/>
            </a:prstGeom>
            <a:noFill/>
          </p:spPr>
          <p:txBody>
            <a:bodyPr wrap="square" rtlCol="0">
              <a:spAutoFit/>
            </a:bodyPr>
            <a:lstStyle/>
            <a:p>
              <a:r>
                <a:rPr lang="de-DE" sz="1400" b="1" dirty="0" err="1">
                  <a:solidFill>
                    <a:schemeClr val="bg1"/>
                  </a:solidFill>
                  <a:latin typeface="Calibri" panose="020F0502020204030204" pitchFamily="34" charset="0"/>
                  <a:cs typeface="Calibri" panose="020F0502020204030204" pitchFamily="34" charset="0"/>
                </a:rPr>
                <a:t>Grayscale</a:t>
              </a:r>
              <a:r>
                <a:rPr lang="de-DE" sz="1400" b="1" dirty="0">
                  <a:solidFill>
                    <a:schemeClr val="bg1"/>
                  </a:solidFill>
                  <a:latin typeface="Calibri" panose="020F0502020204030204" pitchFamily="34" charset="0"/>
                  <a:cs typeface="Calibri" panose="020F0502020204030204" pitchFamily="34" charset="0"/>
                </a:rPr>
                <a:t> Image</a:t>
              </a:r>
              <a:endParaRPr lang="en-US" sz="1400" b="1" dirty="0">
                <a:solidFill>
                  <a:schemeClr val="bg1"/>
                </a:solidFill>
                <a:latin typeface="Calibri" panose="020F0502020204030204" pitchFamily="34" charset="0"/>
                <a:cs typeface="Calibri" panose="020F0502020204030204" pitchFamily="34" charset="0"/>
              </a:endParaRPr>
            </a:p>
          </p:txBody>
        </p:sp>
      </p:grpSp>
      <p:sp>
        <p:nvSpPr>
          <p:cNvPr id="41" name="TextBox 40">
            <a:extLst>
              <a:ext uri="{FF2B5EF4-FFF2-40B4-BE49-F238E27FC236}">
                <a16:creationId xmlns:a16="http://schemas.microsoft.com/office/drawing/2014/main" id="{B8231253-B3AB-47D8-08FF-4642110F35DF}"/>
              </a:ext>
            </a:extLst>
          </p:cNvPr>
          <p:cNvSpPr txBox="1"/>
          <p:nvPr/>
        </p:nvSpPr>
        <p:spPr>
          <a:xfrm>
            <a:off x="120115" y="115055"/>
            <a:ext cx="5540910" cy="584775"/>
          </a:xfrm>
          <a:prstGeom prst="rect">
            <a:avLst/>
          </a:prstGeom>
          <a:noFill/>
        </p:spPr>
        <p:txBody>
          <a:bodyPr wrap="square" rtlCol="0">
            <a:spAutoFit/>
          </a:bodyPr>
          <a:lstStyle/>
          <a:p>
            <a:r>
              <a:rPr lang="en-US" sz="3200" b="1" dirty="0">
                <a:solidFill>
                  <a:schemeClr val="bg1"/>
                </a:solidFill>
                <a:latin typeface="Candara" panose="020E0502030303020204" pitchFamily="34" charset="0"/>
              </a:rPr>
              <a:t>Surface Normal Estimation</a:t>
            </a:r>
            <a:endParaRPr lang="en-US" sz="3200" dirty="0">
              <a:solidFill>
                <a:schemeClr val="bg1"/>
              </a:solidFill>
              <a:latin typeface="Candara" panose="020E0502030303020204" pitchFamily="34" charset="0"/>
            </a:endParaRPr>
          </a:p>
        </p:txBody>
      </p:sp>
      <p:grpSp>
        <p:nvGrpSpPr>
          <p:cNvPr id="28" name="Group 27">
            <a:extLst>
              <a:ext uri="{FF2B5EF4-FFF2-40B4-BE49-F238E27FC236}">
                <a16:creationId xmlns:a16="http://schemas.microsoft.com/office/drawing/2014/main" id="{D85C4180-85C3-FC20-8957-DCA070EAD76A}"/>
              </a:ext>
            </a:extLst>
          </p:cNvPr>
          <p:cNvGrpSpPr/>
          <p:nvPr/>
        </p:nvGrpSpPr>
        <p:grpSpPr>
          <a:xfrm>
            <a:off x="6089250" y="615470"/>
            <a:ext cx="5085999" cy="5085999"/>
            <a:chOff x="7575547" y="790976"/>
            <a:chExt cx="5085999" cy="5085999"/>
          </a:xfrm>
        </p:grpSpPr>
        <p:pic>
          <p:nvPicPr>
            <p:cNvPr id="1083" name="Picture 1082">
              <a:extLst>
                <a:ext uri="{FF2B5EF4-FFF2-40B4-BE49-F238E27FC236}">
                  <a16:creationId xmlns:a16="http://schemas.microsoft.com/office/drawing/2014/main" id="{CD729E66-03BB-5840-1B75-E88615CF18D7}"/>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9961" b="79492" l="35938" r="73828"/>
                      </a14:imgEffect>
                    </a14:imgLayer>
                  </a14:imgProps>
                </a:ext>
                <a:ext uri="{28A0092B-C50C-407E-A947-70E740481C1C}">
                  <a14:useLocalDpi xmlns:a14="http://schemas.microsoft.com/office/drawing/2010/main" val="0"/>
                </a:ext>
              </a:extLst>
            </a:blip>
            <a:stretch>
              <a:fillRect/>
            </a:stretch>
          </p:blipFill>
          <p:spPr>
            <a:xfrm>
              <a:off x="7575547" y="790976"/>
              <a:ext cx="5085999" cy="5085999"/>
            </a:xfrm>
            <a:prstGeom prst="rect">
              <a:avLst/>
            </a:prstGeom>
          </p:spPr>
        </p:pic>
        <p:sp>
          <p:nvSpPr>
            <p:cNvPr id="1051" name="Textfeld 13">
              <a:extLst>
                <a:ext uri="{FF2B5EF4-FFF2-40B4-BE49-F238E27FC236}">
                  <a16:creationId xmlns:a16="http://schemas.microsoft.com/office/drawing/2014/main" id="{F9129C7E-C884-54DD-5728-E89184EB9501}"/>
                </a:ext>
              </a:extLst>
            </p:cNvPr>
            <p:cNvSpPr txBox="1"/>
            <p:nvPr/>
          </p:nvSpPr>
          <p:spPr>
            <a:xfrm>
              <a:off x="9966283" y="4852057"/>
              <a:ext cx="1175461" cy="307777"/>
            </a:xfrm>
            <a:prstGeom prst="rect">
              <a:avLst/>
            </a:prstGeom>
            <a:noFill/>
          </p:spPr>
          <p:txBody>
            <a:bodyPr wrap="square" rtlCol="0">
              <a:spAutoFit/>
            </a:bodyPr>
            <a:lstStyle/>
            <a:p>
              <a:r>
                <a:rPr lang="de-DE" altLang="zh-CN" sz="1400" b="1" dirty="0">
                  <a:solidFill>
                    <a:schemeClr val="bg1"/>
                  </a:solidFill>
                  <a:latin typeface="Calibri" panose="020F0502020204030204" pitchFamily="34" charset="0"/>
                  <a:cs typeface="Calibri" panose="020F0502020204030204" pitchFamily="34" charset="0"/>
                </a:rPr>
                <a:t>Normal </a:t>
              </a:r>
              <a:r>
                <a:rPr lang="de-DE" altLang="zh-CN" sz="1400" b="1" dirty="0" err="1">
                  <a:solidFill>
                    <a:schemeClr val="bg1"/>
                  </a:solidFill>
                  <a:latin typeface="Calibri" panose="020F0502020204030204" pitchFamily="34" charset="0"/>
                  <a:cs typeface="Calibri" panose="020F0502020204030204" pitchFamily="34" charset="0"/>
                </a:rPr>
                <a:t>Map</a:t>
              </a:r>
              <a:endParaRPr lang="en-US" sz="1400" b="1" dirty="0">
                <a:solidFill>
                  <a:schemeClr val="bg1"/>
                </a:solidFill>
                <a:latin typeface="Calibri" panose="020F0502020204030204" pitchFamily="34" charset="0"/>
                <a:cs typeface="Calibri" panose="020F0502020204030204" pitchFamily="34" charset="0"/>
              </a:endParaRPr>
            </a:p>
          </p:txBody>
        </p:sp>
      </p:grpSp>
      <p:grpSp>
        <p:nvGrpSpPr>
          <p:cNvPr id="27" name="Group 26">
            <a:extLst>
              <a:ext uri="{FF2B5EF4-FFF2-40B4-BE49-F238E27FC236}">
                <a16:creationId xmlns:a16="http://schemas.microsoft.com/office/drawing/2014/main" id="{2B3F0A86-EF31-0183-603F-B8A7ADFAFFF7}"/>
              </a:ext>
            </a:extLst>
          </p:cNvPr>
          <p:cNvGrpSpPr/>
          <p:nvPr/>
        </p:nvGrpSpPr>
        <p:grpSpPr>
          <a:xfrm>
            <a:off x="3983036" y="2035791"/>
            <a:ext cx="2242410" cy="2970155"/>
            <a:chOff x="2773428" y="2220652"/>
            <a:chExt cx="2242410" cy="2970155"/>
          </a:xfrm>
        </p:grpSpPr>
        <p:pic>
          <p:nvPicPr>
            <p:cNvPr id="1090" name="Picture 1089">
              <a:extLst>
                <a:ext uri="{FF2B5EF4-FFF2-40B4-BE49-F238E27FC236}">
                  <a16:creationId xmlns:a16="http://schemas.microsoft.com/office/drawing/2014/main" id="{24AA3D15-B84F-F089-DE18-64BB928E3164}"/>
                </a:ext>
              </a:extLst>
            </p:cNvPr>
            <p:cNvPicPr>
              <a:picLocks noChangeAspect="1"/>
            </p:cNvPicPr>
            <p:nvPr/>
          </p:nvPicPr>
          <p:blipFill rotWithShape="1">
            <a:blip r:embed="rId6">
              <a:extLst>
                <a:ext uri="{28A0092B-C50C-407E-A947-70E740481C1C}">
                  <a14:useLocalDpi xmlns:a14="http://schemas.microsoft.com/office/drawing/2010/main" val="0"/>
                </a:ext>
              </a:extLst>
            </a:blip>
            <a:srcRect l="12820" t="11338" r="46263" b="15245"/>
            <a:stretch/>
          </p:blipFill>
          <p:spPr>
            <a:xfrm>
              <a:off x="2773428" y="2220652"/>
              <a:ext cx="2242410" cy="2359987"/>
            </a:xfrm>
            <a:prstGeom prst="rect">
              <a:avLst/>
            </a:prstGeom>
          </p:spPr>
        </p:pic>
        <p:sp>
          <p:nvSpPr>
            <p:cNvPr id="1091" name="Textfeld 13">
              <a:extLst>
                <a:ext uri="{FF2B5EF4-FFF2-40B4-BE49-F238E27FC236}">
                  <a16:creationId xmlns:a16="http://schemas.microsoft.com/office/drawing/2014/main" id="{E218D29D-2F90-B1AF-584C-BA6C83AD0DAD}"/>
                </a:ext>
              </a:extLst>
            </p:cNvPr>
            <p:cNvSpPr txBox="1"/>
            <p:nvPr/>
          </p:nvSpPr>
          <p:spPr>
            <a:xfrm>
              <a:off x="3471163" y="4883030"/>
              <a:ext cx="1175461" cy="307777"/>
            </a:xfrm>
            <a:prstGeom prst="rect">
              <a:avLst/>
            </a:prstGeom>
            <a:noFill/>
          </p:spPr>
          <p:txBody>
            <a:bodyPr wrap="square" rtlCol="0">
              <a:spAutoFit/>
            </a:bodyPr>
            <a:lstStyle/>
            <a:p>
              <a:r>
                <a:rPr lang="de-DE" altLang="zh-CN" sz="1400" b="1" dirty="0">
                  <a:solidFill>
                    <a:schemeClr val="bg1"/>
                  </a:solidFill>
                  <a:latin typeface="Calibri" panose="020F0502020204030204" pitchFamily="34" charset="0"/>
                  <a:cs typeface="Calibri" panose="020F0502020204030204" pitchFamily="34" charset="0"/>
                </a:rPr>
                <a:t>Point </a:t>
              </a:r>
              <a:r>
                <a:rPr lang="de-DE" altLang="zh-CN" sz="1400" b="1" dirty="0" err="1">
                  <a:solidFill>
                    <a:schemeClr val="bg1"/>
                  </a:solidFill>
                  <a:latin typeface="Calibri" panose="020F0502020204030204" pitchFamily="34" charset="0"/>
                  <a:cs typeface="Calibri" panose="020F0502020204030204" pitchFamily="34" charset="0"/>
                </a:rPr>
                <a:t>cloud</a:t>
              </a:r>
              <a:r>
                <a:rPr lang="de-DE" altLang="zh-CN" sz="1400" b="1" dirty="0">
                  <a:solidFill>
                    <a:schemeClr val="bg1"/>
                  </a:solidFill>
                  <a:latin typeface="Calibri" panose="020F0502020204030204" pitchFamily="34" charset="0"/>
                  <a:cs typeface="Calibri" panose="020F0502020204030204" pitchFamily="34" charset="0"/>
                </a:rPr>
                <a:t> </a:t>
              </a:r>
              <a:endParaRPr lang="en-US" sz="1400" b="1" dirty="0">
                <a:solidFill>
                  <a:schemeClr val="bg1"/>
                </a:solidFill>
                <a:latin typeface="Calibri" panose="020F0502020204030204" pitchFamily="34" charset="0"/>
                <a:cs typeface="Calibri" panose="020F0502020204030204" pitchFamily="34" charset="0"/>
              </a:endParaRPr>
            </a:p>
          </p:txBody>
        </p:sp>
      </p:grpSp>
      <p:sp>
        <p:nvSpPr>
          <p:cNvPr id="1098" name="Textfeld 13">
            <a:extLst>
              <a:ext uri="{FF2B5EF4-FFF2-40B4-BE49-F238E27FC236}">
                <a16:creationId xmlns:a16="http://schemas.microsoft.com/office/drawing/2014/main" id="{1D2FE23B-19AA-FAE4-931C-EB48C79FB820}"/>
              </a:ext>
            </a:extLst>
          </p:cNvPr>
          <p:cNvSpPr txBox="1"/>
          <p:nvPr/>
        </p:nvSpPr>
        <p:spPr>
          <a:xfrm>
            <a:off x="8302308" y="5337199"/>
            <a:ext cx="2378148" cy="461665"/>
          </a:xfrm>
          <a:prstGeom prst="rect">
            <a:avLst/>
          </a:prstGeom>
          <a:noFill/>
        </p:spPr>
        <p:txBody>
          <a:bodyPr wrap="square" rtlCol="0">
            <a:spAutoFit/>
          </a:bodyPr>
          <a:lstStyle/>
          <a:p>
            <a:pPr marL="285750" indent="-285750">
              <a:buFontTx/>
              <a:buChar char="-"/>
            </a:pPr>
            <a:r>
              <a:rPr lang="de-DE" sz="1200" dirty="0" err="1">
                <a:solidFill>
                  <a:schemeClr val="bg1"/>
                </a:solidFill>
                <a:latin typeface="Arial" panose="020B0604020202020204" pitchFamily="34" charset="0"/>
              </a:rPr>
              <a:t>Map</a:t>
            </a:r>
            <a:r>
              <a:rPr lang="de-DE" sz="1200" dirty="0">
                <a:solidFill>
                  <a:schemeClr val="bg1"/>
                </a:solidFill>
                <a:latin typeface="Arial" panose="020B0604020202020204" pitchFamily="34" charset="0"/>
              </a:rPr>
              <a:t> normal in 3D </a:t>
            </a:r>
            <a:r>
              <a:rPr lang="de-DE" sz="1200" dirty="0" err="1">
                <a:solidFill>
                  <a:schemeClr val="bg1"/>
                </a:solidFill>
                <a:latin typeface="Arial" panose="020B0604020202020204" pitchFamily="34" charset="0"/>
              </a:rPr>
              <a:t>space</a:t>
            </a:r>
            <a:r>
              <a:rPr lang="de-DE" sz="1200" dirty="0">
                <a:solidFill>
                  <a:schemeClr val="bg1"/>
                </a:solidFill>
                <a:latin typeface="Arial" panose="020B0604020202020204" pitchFamily="34" charset="0"/>
              </a:rPr>
              <a:t> </a:t>
            </a:r>
            <a:r>
              <a:rPr lang="de-DE" sz="1200" dirty="0" err="1">
                <a:solidFill>
                  <a:schemeClr val="bg1"/>
                </a:solidFill>
                <a:latin typeface="Arial" panose="020B0604020202020204" pitchFamily="34" charset="0"/>
              </a:rPr>
              <a:t>to</a:t>
            </a:r>
            <a:r>
              <a:rPr lang="de-DE" sz="1200" dirty="0">
                <a:solidFill>
                  <a:schemeClr val="bg1"/>
                </a:solidFill>
                <a:latin typeface="Arial" panose="020B0604020202020204" pitchFamily="34" charset="0"/>
              </a:rPr>
              <a:t> RGB </a:t>
            </a:r>
            <a:r>
              <a:rPr lang="de-DE" sz="1200" dirty="0" err="1">
                <a:solidFill>
                  <a:schemeClr val="bg1"/>
                </a:solidFill>
                <a:latin typeface="Arial" panose="020B0604020202020204" pitchFamily="34" charset="0"/>
              </a:rPr>
              <a:t>color</a:t>
            </a:r>
            <a:endParaRPr lang="en-US" sz="1200" dirty="0">
              <a:solidFill>
                <a:schemeClr val="bg1"/>
              </a:solidFill>
              <a:latin typeface="Arial" panose="020B0604020202020204" pitchFamily="34" charset="0"/>
            </a:endParaRPr>
          </a:p>
        </p:txBody>
      </p:sp>
      <p:sp>
        <p:nvSpPr>
          <p:cNvPr id="1099" name="Textfeld 13">
            <a:extLst>
              <a:ext uri="{FF2B5EF4-FFF2-40B4-BE49-F238E27FC236}">
                <a16:creationId xmlns:a16="http://schemas.microsoft.com/office/drawing/2014/main" id="{150D215E-50EA-F5E8-6FD6-ED33FAEEF670}"/>
              </a:ext>
            </a:extLst>
          </p:cNvPr>
          <p:cNvSpPr txBox="1"/>
          <p:nvPr/>
        </p:nvSpPr>
        <p:spPr>
          <a:xfrm>
            <a:off x="1016751" y="5337199"/>
            <a:ext cx="2378148" cy="461665"/>
          </a:xfrm>
          <a:prstGeom prst="rect">
            <a:avLst/>
          </a:prstGeom>
          <a:noFill/>
        </p:spPr>
        <p:txBody>
          <a:bodyPr wrap="square" rtlCol="0">
            <a:spAutoFit/>
          </a:bodyPr>
          <a:lstStyle/>
          <a:p>
            <a:pPr marL="285750" indent="-285750">
              <a:buFontTx/>
              <a:buChar char="-"/>
            </a:pPr>
            <a:r>
              <a:rPr lang="de-DE" sz="1200" dirty="0">
                <a:solidFill>
                  <a:schemeClr val="bg1"/>
                </a:solidFill>
                <a:latin typeface="Arial" panose="020B0604020202020204" pitchFamily="34" charset="0"/>
              </a:rPr>
              <a:t>Viewing </a:t>
            </a:r>
            <a:r>
              <a:rPr lang="de-DE" sz="1200" dirty="0" err="1">
                <a:solidFill>
                  <a:schemeClr val="bg1"/>
                </a:solidFill>
                <a:latin typeface="Arial" panose="020B0604020202020204" pitchFamily="34" charset="0"/>
              </a:rPr>
              <a:t>of</a:t>
            </a:r>
            <a:r>
              <a:rPr lang="de-DE" sz="1200" dirty="0">
                <a:solidFill>
                  <a:schemeClr val="bg1"/>
                </a:solidFill>
                <a:latin typeface="Arial" panose="020B0604020202020204" pitchFamily="34" charset="0"/>
              </a:rPr>
              <a:t> 3D </a:t>
            </a:r>
            <a:r>
              <a:rPr lang="de-DE" sz="1200" dirty="0" err="1">
                <a:solidFill>
                  <a:schemeClr val="bg1"/>
                </a:solidFill>
                <a:latin typeface="Arial" panose="020B0604020202020204" pitchFamily="34" charset="0"/>
              </a:rPr>
              <a:t>object</a:t>
            </a:r>
            <a:r>
              <a:rPr lang="de-DE" sz="1200" dirty="0">
                <a:solidFill>
                  <a:schemeClr val="bg1"/>
                </a:solidFill>
                <a:latin typeface="Arial" panose="020B0604020202020204" pitchFamily="34" charset="0"/>
              </a:rPr>
              <a:t> </a:t>
            </a:r>
            <a:r>
              <a:rPr lang="de-DE" sz="1200" dirty="0" err="1">
                <a:solidFill>
                  <a:schemeClr val="bg1"/>
                </a:solidFill>
                <a:latin typeface="Arial" panose="020B0604020202020204" pitchFamily="34" charset="0"/>
              </a:rPr>
              <a:t>from</a:t>
            </a:r>
            <a:r>
              <a:rPr lang="de-DE" sz="1200" dirty="0">
                <a:solidFill>
                  <a:schemeClr val="bg1"/>
                </a:solidFill>
                <a:latin typeface="Arial" panose="020B0604020202020204" pitchFamily="34" charset="0"/>
              </a:rPr>
              <a:t> a </a:t>
            </a:r>
            <a:r>
              <a:rPr lang="de-DE" sz="1200" dirty="0" err="1">
                <a:solidFill>
                  <a:schemeClr val="bg1"/>
                </a:solidFill>
                <a:latin typeface="Arial" panose="020B0604020202020204" pitchFamily="34" charset="0"/>
              </a:rPr>
              <a:t>direction</a:t>
            </a:r>
            <a:endParaRPr lang="en-US" sz="1200" dirty="0">
              <a:solidFill>
                <a:schemeClr val="bg1"/>
              </a:solidFill>
              <a:latin typeface="Arial" panose="020B0604020202020204" pitchFamily="34" charset="0"/>
            </a:endParaRPr>
          </a:p>
        </p:txBody>
      </p:sp>
      <p:sp>
        <p:nvSpPr>
          <p:cNvPr id="1101" name="Textfeld 13">
            <a:extLst>
              <a:ext uri="{FF2B5EF4-FFF2-40B4-BE49-F238E27FC236}">
                <a16:creationId xmlns:a16="http://schemas.microsoft.com/office/drawing/2014/main" id="{034ADEA7-2D3A-D747-85ED-4420A61CEBB5}"/>
              </a:ext>
            </a:extLst>
          </p:cNvPr>
          <p:cNvSpPr txBox="1"/>
          <p:nvPr/>
        </p:nvSpPr>
        <p:spPr>
          <a:xfrm>
            <a:off x="4065750" y="5259717"/>
            <a:ext cx="2378148" cy="830997"/>
          </a:xfrm>
          <a:prstGeom prst="rect">
            <a:avLst/>
          </a:prstGeom>
          <a:noFill/>
        </p:spPr>
        <p:txBody>
          <a:bodyPr wrap="square" rtlCol="0">
            <a:spAutoFit/>
          </a:bodyPr>
          <a:lstStyle/>
          <a:p>
            <a:pPr marL="285750" indent="-285750">
              <a:buFontTx/>
              <a:buChar char="-"/>
            </a:pPr>
            <a:r>
              <a:rPr lang="de-DE" sz="1200" dirty="0">
                <a:solidFill>
                  <a:schemeClr val="bg1"/>
                </a:solidFill>
                <a:latin typeface="Arial" panose="020B0604020202020204" pitchFamily="34" charset="0"/>
              </a:rPr>
              <a:t>The </a:t>
            </a:r>
            <a:r>
              <a:rPr lang="de-DE" sz="1200" dirty="0" err="1">
                <a:solidFill>
                  <a:schemeClr val="bg1"/>
                </a:solidFill>
                <a:latin typeface="Arial" panose="020B0604020202020204" pitchFamily="34" charset="0"/>
              </a:rPr>
              <a:t>points</a:t>
            </a:r>
            <a:r>
              <a:rPr lang="de-DE" sz="1200" dirty="0">
                <a:solidFill>
                  <a:schemeClr val="bg1"/>
                </a:solidFill>
                <a:latin typeface="Arial" panose="020B0604020202020204" pitchFamily="34" charset="0"/>
              </a:rPr>
              <a:t> </a:t>
            </a:r>
            <a:r>
              <a:rPr lang="de-DE" sz="1200" dirty="0" err="1">
                <a:solidFill>
                  <a:schemeClr val="bg1"/>
                </a:solidFill>
                <a:latin typeface="Arial" panose="020B0604020202020204" pitchFamily="34" charset="0"/>
              </a:rPr>
              <a:t>are</a:t>
            </a:r>
            <a:r>
              <a:rPr lang="de-DE" sz="1200" dirty="0">
                <a:solidFill>
                  <a:schemeClr val="bg1"/>
                </a:solidFill>
                <a:latin typeface="Arial" panose="020B0604020202020204" pitchFamily="34" charset="0"/>
              </a:rPr>
              <a:t> in 3D </a:t>
            </a:r>
            <a:r>
              <a:rPr lang="de-DE" sz="1200" dirty="0" err="1">
                <a:solidFill>
                  <a:schemeClr val="bg1"/>
                </a:solidFill>
                <a:latin typeface="Arial" panose="020B0604020202020204" pitchFamily="34" charset="0"/>
              </a:rPr>
              <a:t>space</a:t>
            </a:r>
            <a:endParaRPr lang="de-DE" sz="1200" dirty="0">
              <a:solidFill>
                <a:schemeClr val="bg1"/>
              </a:solidFill>
              <a:latin typeface="Arial" panose="020B0604020202020204" pitchFamily="34" charset="0"/>
            </a:endParaRPr>
          </a:p>
          <a:p>
            <a:pPr marL="285750" indent="-285750">
              <a:buFontTx/>
              <a:buChar char="-"/>
            </a:pPr>
            <a:r>
              <a:rPr lang="de-DE" sz="1200" dirty="0" err="1">
                <a:solidFill>
                  <a:schemeClr val="bg1"/>
                </a:solidFill>
                <a:latin typeface="Arial" panose="020B0604020202020204" pitchFamily="34" charset="0"/>
              </a:rPr>
              <a:t>Each</a:t>
            </a:r>
            <a:r>
              <a:rPr lang="de-DE" sz="1200" dirty="0">
                <a:solidFill>
                  <a:schemeClr val="bg1"/>
                </a:solidFill>
                <a:latin typeface="Arial" panose="020B0604020202020204" pitchFamily="34" charset="0"/>
              </a:rPr>
              <a:t> </a:t>
            </a:r>
            <a:r>
              <a:rPr lang="de-DE" sz="1200" dirty="0" err="1">
                <a:solidFill>
                  <a:schemeClr val="bg1"/>
                </a:solidFill>
                <a:latin typeface="Arial" panose="020B0604020202020204" pitchFamily="34" charset="0"/>
              </a:rPr>
              <a:t>point</a:t>
            </a:r>
            <a:r>
              <a:rPr lang="de-DE" sz="1200" dirty="0">
                <a:solidFill>
                  <a:schemeClr val="bg1"/>
                </a:solidFill>
                <a:latin typeface="Arial" panose="020B0604020202020204" pitchFamily="34" charset="0"/>
              </a:rPr>
              <a:t> </a:t>
            </a:r>
            <a:r>
              <a:rPr lang="de-DE" sz="1200" dirty="0" err="1">
                <a:solidFill>
                  <a:schemeClr val="bg1"/>
                </a:solidFill>
                <a:latin typeface="Arial" panose="020B0604020202020204" pitchFamily="34" charset="0"/>
              </a:rPr>
              <a:t>corresponds</a:t>
            </a:r>
            <a:r>
              <a:rPr lang="de-DE" sz="1200" dirty="0">
                <a:solidFill>
                  <a:schemeClr val="bg1"/>
                </a:solidFill>
                <a:latin typeface="Arial" panose="020B0604020202020204" pitchFamily="34" charset="0"/>
              </a:rPr>
              <a:t> a </a:t>
            </a:r>
            <a:r>
              <a:rPr lang="de-DE" sz="1200" dirty="0" err="1">
                <a:solidFill>
                  <a:schemeClr val="bg1"/>
                </a:solidFill>
                <a:latin typeface="Arial" panose="020B0604020202020204" pitchFamily="34" charset="0"/>
              </a:rPr>
              <a:t>pixel</a:t>
            </a:r>
            <a:r>
              <a:rPr lang="de-DE" sz="1200" dirty="0">
                <a:solidFill>
                  <a:schemeClr val="bg1"/>
                </a:solidFill>
                <a:latin typeface="Arial" panose="020B0604020202020204" pitchFamily="34" charset="0"/>
              </a:rPr>
              <a:t> in </a:t>
            </a:r>
            <a:r>
              <a:rPr lang="de-DE" sz="1200" dirty="0" err="1">
                <a:solidFill>
                  <a:schemeClr val="bg1"/>
                </a:solidFill>
                <a:latin typeface="Arial" panose="020B0604020202020204" pitchFamily="34" charset="0"/>
              </a:rPr>
              <a:t>the</a:t>
            </a:r>
            <a:r>
              <a:rPr lang="de-DE" sz="1200" dirty="0">
                <a:solidFill>
                  <a:schemeClr val="bg1"/>
                </a:solidFill>
                <a:latin typeface="Arial" panose="020B0604020202020204" pitchFamily="34" charset="0"/>
              </a:rPr>
              <a:t> </a:t>
            </a:r>
            <a:r>
              <a:rPr lang="de-DE" sz="1200" dirty="0" err="1">
                <a:solidFill>
                  <a:schemeClr val="bg1"/>
                </a:solidFill>
                <a:latin typeface="Arial" panose="020B0604020202020204" pitchFamily="34" charset="0"/>
              </a:rPr>
              <a:t>gray-scale</a:t>
            </a:r>
            <a:r>
              <a:rPr lang="de-DE" sz="1200" dirty="0">
                <a:solidFill>
                  <a:schemeClr val="bg1"/>
                </a:solidFill>
                <a:latin typeface="Arial" panose="020B0604020202020204" pitchFamily="34" charset="0"/>
              </a:rPr>
              <a:t> </a:t>
            </a:r>
            <a:r>
              <a:rPr lang="de-DE" sz="1200" dirty="0" err="1">
                <a:solidFill>
                  <a:schemeClr val="bg1"/>
                </a:solidFill>
                <a:latin typeface="Arial" panose="020B0604020202020204" pitchFamily="34" charset="0"/>
              </a:rPr>
              <a:t>image</a:t>
            </a:r>
            <a:endParaRPr lang="en-US" sz="1200" dirty="0">
              <a:solidFill>
                <a:schemeClr val="bg1"/>
              </a:solidFill>
              <a:latin typeface="Arial" panose="020B0604020202020204" pitchFamily="34" charset="0"/>
            </a:endParaRPr>
          </a:p>
        </p:txBody>
      </p:sp>
      <p:sp>
        <p:nvSpPr>
          <p:cNvPr id="2" name="Arrow: Right 1">
            <a:extLst>
              <a:ext uri="{FF2B5EF4-FFF2-40B4-BE49-F238E27FC236}">
                <a16:creationId xmlns:a16="http://schemas.microsoft.com/office/drawing/2014/main" id="{93E045D4-F1F1-6AD7-F030-9BB9B3957041}"/>
              </a:ext>
            </a:extLst>
          </p:cNvPr>
          <p:cNvSpPr/>
          <p:nvPr/>
        </p:nvSpPr>
        <p:spPr>
          <a:xfrm>
            <a:off x="3185406" y="3314453"/>
            <a:ext cx="597159" cy="177282"/>
          </a:xfrm>
          <a:prstGeom prst="rightArrow">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a:p>
        </p:txBody>
      </p:sp>
      <p:sp>
        <p:nvSpPr>
          <p:cNvPr id="3" name="Arrow: Right 2">
            <a:extLst>
              <a:ext uri="{FF2B5EF4-FFF2-40B4-BE49-F238E27FC236}">
                <a16:creationId xmlns:a16="http://schemas.microsoft.com/office/drawing/2014/main" id="{C1B933E8-1897-33C4-46B8-46CAEE72A84A}"/>
              </a:ext>
            </a:extLst>
          </p:cNvPr>
          <p:cNvSpPr/>
          <p:nvPr/>
        </p:nvSpPr>
        <p:spPr>
          <a:xfrm>
            <a:off x="7059872" y="3359268"/>
            <a:ext cx="597159" cy="264934"/>
          </a:xfrm>
          <a:prstGeom prst="rightArrow">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8039010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bg>
      <p:bgPr>
        <a:solidFill>
          <a:schemeClr val="bg1">
            <a:lumMod val="65000"/>
            <a:alpha val="70000"/>
          </a:schemeClr>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FB146D06-B830-0AC5-8C36-37F88C62896B}"/>
              </a:ext>
            </a:extLst>
          </p:cNvPr>
          <p:cNvGrpSpPr/>
          <p:nvPr/>
        </p:nvGrpSpPr>
        <p:grpSpPr>
          <a:xfrm>
            <a:off x="7328935" y="289462"/>
            <a:ext cx="5085999" cy="5085999"/>
            <a:chOff x="7644389" y="813948"/>
            <a:chExt cx="5085999" cy="5085999"/>
          </a:xfrm>
        </p:grpSpPr>
        <p:pic>
          <p:nvPicPr>
            <p:cNvPr id="14" name="Picture 13">
              <a:extLst>
                <a:ext uri="{FF2B5EF4-FFF2-40B4-BE49-F238E27FC236}">
                  <a16:creationId xmlns:a16="http://schemas.microsoft.com/office/drawing/2014/main" id="{37BC2621-0A31-949D-EC6A-0580C80B20CC}"/>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9961" b="79492" l="35938" r="73828"/>
                      </a14:imgEffect>
                    </a14:imgLayer>
                  </a14:imgProps>
                </a:ext>
                <a:ext uri="{28A0092B-C50C-407E-A947-70E740481C1C}">
                  <a14:useLocalDpi xmlns:a14="http://schemas.microsoft.com/office/drawing/2010/main" val="0"/>
                </a:ext>
              </a:extLst>
            </a:blip>
            <a:stretch>
              <a:fillRect/>
            </a:stretch>
          </p:blipFill>
          <p:spPr>
            <a:xfrm>
              <a:off x="7644389" y="813948"/>
              <a:ext cx="5085999" cy="5085999"/>
            </a:xfrm>
            <a:prstGeom prst="rect">
              <a:avLst/>
            </a:prstGeom>
          </p:spPr>
        </p:pic>
        <p:sp>
          <p:nvSpPr>
            <p:cNvPr id="15" name="Textfeld 13">
              <a:extLst>
                <a:ext uri="{FF2B5EF4-FFF2-40B4-BE49-F238E27FC236}">
                  <a16:creationId xmlns:a16="http://schemas.microsoft.com/office/drawing/2014/main" id="{68EC8694-A44E-98EB-6205-B1B030F649C1}"/>
                </a:ext>
              </a:extLst>
            </p:cNvPr>
            <p:cNvSpPr txBox="1"/>
            <p:nvPr/>
          </p:nvSpPr>
          <p:spPr>
            <a:xfrm>
              <a:off x="9966283" y="4852057"/>
              <a:ext cx="1175461" cy="307777"/>
            </a:xfrm>
            <a:prstGeom prst="rect">
              <a:avLst/>
            </a:prstGeom>
            <a:noFill/>
          </p:spPr>
          <p:txBody>
            <a:bodyPr wrap="square" rtlCol="0">
              <a:spAutoFit/>
            </a:bodyPr>
            <a:lstStyle/>
            <a:p>
              <a:r>
                <a:rPr lang="de-DE" altLang="zh-CN" sz="1400" b="1" dirty="0">
                  <a:solidFill>
                    <a:schemeClr val="bg1"/>
                  </a:solidFill>
                  <a:latin typeface="Calibri" panose="020F0502020204030204" pitchFamily="34" charset="0"/>
                  <a:cs typeface="Calibri" panose="020F0502020204030204" pitchFamily="34" charset="0"/>
                </a:rPr>
                <a:t>Normal </a:t>
              </a:r>
              <a:r>
                <a:rPr lang="de-DE" altLang="zh-CN" sz="1400" b="1" dirty="0" err="1">
                  <a:solidFill>
                    <a:schemeClr val="bg1"/>
                  </a:solidFill>
                  <a:latin typeface="Calibri" panose="020F0502020204030204" pitchFamily="34" charset="0"/>
                  <a:cs typeface="Calibri" panose="020F0502020204030204" pitchFamily="34" charset="0"/>
                </a:rPr>
                <a:t>Map</a:t>
              </a:r>
              <a:endParaRPr lang="en-US" sz="1400" b="1" dirty="0">
                <a:solidFill>
                  <a:schemeClr val="bg1"/>
                </a:solidFill>
                <a:latin typeface="Calibri" panose="020F0502020204030204" pitchFamily="34" charset="0"/>
                <a:cs typeface="Calibri" panose="020F0502020204030204" pitchFamily="34" charset="0"/>
              </a:endParaRPr>
            </a:p>
          </p:txBody>
        </p:sp>
      </p:grpSp>
      <p:sp>
        <p:nvSpPr>
          <p:cNvPr id="4" name="Datumsplatzhalter 3">
            <a:extLst>
              <a:ext uri="{FF2B5EF4-FFF2-40B4-BE49-F238E27FC236}">
                <a16:creationId xmlns:a16="http://schemas.microsoft.com/office/drawing/2014/main" id="{805F55DF-5B79-EA42-3DBC-A9739B75EBC6}"/>
              </a:ext>
            </a:extLst>
          </p:cNvPr>
          <p:cNvSpPr>
            <a:spLocks noGrp="1"/>
          </p:cNvSpPr>
          <p:nvPr>
            <p:ph type="dt" sz="half" idx="10"/>
          </p:nvPr>
        </p:nvSpPr>
        <p:spPr>
          <a:xfrm>
            <a:off x="11078772" y="841075"/>
            <a:ext cx="988304" cy="365125"/>
          </a:xfrm>
        </p:spPr>
        <p:txBody>
          <a:bodyPr/>
          <a:lstStyle/>
          <a:p>
            <a:pPr rtl="0"/>
            <a:fld id="{83627DD0-092D-4AD9-AAE0-0513E170352E}" type="datetime1">
              <a:rPr lang="de-DE" smtClean="0"/>
              <a:t>04.09.2022</a:t>
            </a:fld>
            <a:endParaRPr lang="en-US" dirty="0"/>
          </a:p>
        </p:txBody>
      </p:sp>
      <p:pic>
        <p:nvPicPr>
          <p:cNvPr id="1057" name="Picture 1056">
            <a:extLst>
              <a:ext uri="{FF2B5EF4-FFF2-40B4-BE49-F238E27FC236}">
                <a16:creationId xmlns:a16="http://schemas.microsoft.com/office/drawing/2014/main" id="{DCC012B1-2B2E-4781-DA71-9DD66633AE9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141744" y="34266"/>
            <a:ext cx="867931" cy="867931"/>
          </a:xfrm>
          <a:prstGeom prst="rect">
            <a:avLst/>
          </a:prstGeom>
        </p:spPr>
      </p:pic>
      <p:sp>
        <p:nvSpPr>
          <p:cNvPr id="41" name="TextBox 40">
            <a:extLst>
              <a:ext uri="{FF2B5EF4-FFF2-40B4-BE49-F238E27FC236}">
                <a16:creationId xmlns:a16="http://schemas.microsoft.com/office/drawing/2014/main" id="{B8231253-B3AB-47D8-08FF-4642110F35DF}"/>
              </a:ext>
            </a:extLst>
          </p:cNvPr>
          <p:cNvSpPr txBox="1"/>
          <p:nvPr/>
        </p:nvSpPr>
        <p:spPr>
          <a:xfrm>
            <a:off x="223295" y="144468"/>
            <a:ext cx="5540910" cy="584775"/>
          </a:xfrm>
          <a:prstGeom prst="rect">
            <a:avLst/>
          </a:prstGeom>
          <a:noFill/>
        </p:spPr>
        <p:txBody>
          <a:bodyPr wrap="square" rtlCol="0">
            <a:spAutoFit/>
          </a:bodyPr>
          <a:lstStyle/>
          <a:p>
            <a:r>
              <a:rPr lang="en-US" sz="3200" b="1" dirty="0">
                <a:solidFill>
                  <a:schemeClr val="bg1"/>
                </a:solidFill>
                <a:latin typeface="Candara" panose="020E0502030303020204" pitchFamily="34" charset="0"/>
              </a:rPr>
              <a:t>Surface Normal Estimation</a:t>
            </a:r>
            <a:endParaRPr lang="en-US" sz="3200" dirty="0">
              <a:solidFill>
                <a:schemeClr val="bg1"/>
              </a:solidFill>
              <a:latin typeface="Candara" panose="020E0502030303020204" pitchFamily="34" charset="0"/>
            </a:endParaRPr>
          </a:p>
        </p:txBody>
      </p:sp>
      <p:sp>
        <p:nvSpPr>
          <p:cNvPr id="1102" name="Textfeld 13">
            <a:extLst>
              <a:ext uri="{FF2B5EF4-FFF2-40B4-BE49-F238E27FC236}">
                <a16:creationId xmlns:a16="http://schemas.microsoft.com/office/drawing/2014/main" id="{52E2DED1-A4A1-7D1E-8583-8AFB9F176CDC}"/>
              </a:ext>
            </a:extLst>
          </p:cNvPr>
          <p:cNvSpPr txBox="1"/>
          <p:nvPr/>
        </p:nvSpPr>
        <p:spPr>
          <a:xfrm>
            <a:off x="182325" y="578963"/>
            <a:ext cx="2882926" cy="338554"/>
          </a:xfrm>
          <a:prstGeom prst="rect">
            <a:avLst/>
          </a:prstGeom>
          <a:noFill/>
        </p:spPr>
        <p:txBody>
          <a:bodyPr wrap="square" rtlCol="0">
            <a:spAutoFit/>
          </a:bodyPr>
          <a:lstStyle/>
          <a:p>
            <a:r>
              <a:rPr lang="de-DE" sz="1600" dirty="0">
                <a:solidFill>
                  <a:schemeClr val="bg1"/>
                </a:solidFill>
                <a:latin typeface="Arial" panose="020B0604020202020204" pitchFamily="34" charset="0"/>
              </a:rPr>
              <a:t>(</a:t>
            </a:r>
            <a:r>
              <a:rPr lang="de-DE" sz="1600" dirty="0" err="1">
                <a:solidFill>
                  <a:schemeClr val="bg1"/>
                </a:solidFill>
                <a:latin typeface="Arial" panose="020B0604020202020204" pitchFamily="34" charset="0"/>
              </a:rPr>
              <a:t>Geometry-based</a:t>
            </a:r>
            <a:r>
              <a:rPr lang="de-DE" sz="1600" dirty="0">
                <a:solidFill>
                  <a:schemeClr val="bg1"/>
                </a:solidFill>
                <a:latin typeface="Arial" panose="020B0604020202020204" pitchFamily="34" charset="0"/>
              </a:rPr>
              <a:t> Approach)</a:t>
            </a:r>
            <a:endParaRPr lang="en-US" sz="1600" b="0" i="0" dirty="0">
              <a:solidFill>
                <a:schemeClr val="bg1"/>
              </a:solidFill>
              <a:effectLst/>
              <a:latin typeface="Arial" panose="020B0604020202020204" pitchFamily="34" charset="0"/>
            </a:endParaRPr>
          </a:p>
        </p:txBody>
      </p:sp>
      <p:grpSp>
        <p:nvGrpSpPr>
          <p:cNvPr id="36" name="Group 35">
            <a:extLst>
              <a:ext uri="{FF2B5EF4-FFF2-40B4-BE49-F238E27FC236}">
                <a16:creationId xmlns:a16="http://schemas.microsoft.com/office/drawing/2014/main" id="{CB5453E3-8D0B-F4D3-93BA-A21DDE8919F3}"/>
              </a:ext>
            </a:extLst>
          </p:cNvPr>
          <p:cNvGrpSpPr/>
          <p:nvPr/>
        </p:nvGrpSpPr>
        <p:grpSpPr>
          <a:xfrm>
            <a:off x="421338" y="1965024"/>
            <a:ext cx="2242410" cy="2690342"/>
            <a:chOff x="-244126" y="2249006"/>
            <a:chExt cx="2242410" cy="2690342"/>
          </a:xfrm>
        </p:grpSpPr>
        <p:pic>
          <p:nvPicPr>
            <p:cNvPr id="1090" name="Picture 1089">
              <a:extLst>
                <a:ext uri="{FF2B5EF4-FFF2-40B4-BE49-F238E27FC236}">
                  <a16:creationId xmlns:a16="http://schemas.microsoft.com/office/drawing/2014/main" id="{24AA3D15-B84F-F089-DE18-64BB928E3164}"/>
                </a:ext>
              </a:extLst>
            </p:cNvPr>
            <p:cNvPicPr>
              <a:picLocks noChangeAspect="1"/>
            </p:cNvPicPr>
            <p:nvPr/>
          </p:nvPicPr>
          <p:blipFill rotWithShape="1">
            <a:blip r:embed="rId6">
              <a:extLst>
                <a:ext uri="{28A0092B-C50C-407E-A947-70E740481C1C}">
                  <a14:useLocalDpi xmlns:a14="http://schemas.microsoft.com/office/drawing/2010/main" val="0"/>
                </a:ext>
              </a:extLst>
            </a:blip>
            <a:srcRect l="12820" t="11338" r="46263" b="15245"/>
            <a:stretch/>
          </p:blipFill>
          <p:spPr>
            <a:xfrm>
              <a:off x="-244126" y="2249006"/>
              <a:ext cx="2242410" cy="2359987"/>
            </a:xfrm>
            <a:prstGeom prst="rect">
              <a:avLst/>
            </a:prstGeom>
          </p:spPr>
        </p:pic>
        <p:sp>
          <p:nvSpPr>
            <p:cNvPr id="1091" name="Textfeld 13">
              <a:extLst>
                <a:ext uri="{FF2B5EF4-FFF2-40B4-BE49-F238E27FC236}">
                  <a16:creationId xmlns:a16="http://schemas.microsoft.com/office/drawing/2014/main" id="{E218D29D-2F90-B1AF-584C-BA6C83AD0DAD}"/>
                </a:ext>
              </a:extLst>
            </p:cNvPr>
            <p:cNvSpPr txBox="1"/>
            <p:nvPr/>
          </p:nvSpPr>
          <p:spPr>
            <a:xfrm>
              <a:off x="425624" y="4631571"/>
              <a:ext cx="1175461" cy="307777"/>
            </a:xfrm>
            <a:prstGeom prst="rect">
              <a:avLst/>
            </a:prstGeom>
            <a:noFill/>
          </p:spPr>
          <p:txBody>
            <a:bodyPr wrap="square" rtlCol="0">
              <a:spAutoFit/>
            </a:bodyPr>
            <a:lstStyle/>
            <a:p>
              <a:r>
                <a:rPr lang="de-DE" altLang="zh-CN" sz="1400" b="1" dirty="0">
                  <a:solidFill>
                    <a:schemeClr val="bg1"/>
                  </a:solidFill>
                  <a:latin typeface="Calibri" panose="020F0502020204030204" pitchFamily="34" charset="0"/>
                  <a:cs typeface="Calibri" panose="020F0502020204030204" pitchFamily="34" charset="0"/>
                </a:rPr>
                <a:t>Point Cloud </a:t>
              </a:r>
              <a:endParaRPr lang="en-US" sz="1400" b="1" dirty="0">
                <a:solidFill>
                  <a:schemeClr val="bg1"/>
                </a:solidFill>
                <a:latin typeface="Calibri" panose="020F0502020204030204" pitchFamily="34" charset="0"/>
                <a:cs typeface="Calibri" panose="020F0502020204030204" pitchFamily="34" charset="0"/>
              </a:endParaRPr>
            </a:p>
          </p:txBody>
        </p:sp>
        <p:sp>
          <p:nvSpPr>
            <p:cNvPr id="28" name="Flowchart: Connector 27">
              <a:extLst>
                <a:ext uri="{FF2B5EF4-FFF2-40B4-BE49-F238E27FC236}">
                  <a16:creationId xmlns:a16="http://schemas.microsoft.com/office/drawing/2014/main" id="{5D57B572-7EAD-F3DD-AEBF-BC1CE3325B35}"/>
                </a:ext>
              </a:extLst>
            </p:cNvPr>
            <p:cNvSpPr/>
            <p:nvPr/>
          </p:nvSpPr>
          <p:spPr>
            <a:xfrm>
              <a:off x="1408925" y="3937518"/>
              <a:ext cx="72000" cy="72000"/>
            </a:xfrm>
            <a:prstGeom prst="flowChartConnector">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8" name="Arrow: Right 37">
            <a:extLst>
              <a:ext uri="{FF2B5EF4-FFF2-40B4-BE49-F238E27FC236}">
                <a16:creationId xmlns:a16="http://schemas.microsoft.com/office/drawing/2014/main" id="{8994EB8A-C1A7-776A-8EE1-66830D4E5B62}"/>
              </a:ext>
            </a:extLst>
          </p:cNvPr>
          <p:cNvSpPr/>
          <p:nvPr/>
        </p:nvSpPr>
        <p:spPr>
          <a:xfrm>
            <a:off x="2373705" y="3198437"/>
            <a:ext cx="476084" cy="117137"/>
          </a:xfrm>
          <a:prstGeom prst="rightArrow">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
            <a:extLst>
              <a:ext uri="{FF2B5EF4-FFF2-40B4-BE49-F238E27FC236}">
                <a16:creationId xmlns:a16="http://schemas.microsoft.com/office/drawing/2014/main" id="{2B7F9B78-A3F7-4A79-22FD-2D439C10A8F1}"/>
              </a:ext>
            </a:extLst>
          </p:cNvPr>
          <p:cNvGrpSpPr/>
          <p:nvPr/>
        </p:nvGrpSpPr>
        <p:grpSpPr>
          <a:xfrm>
            <a:off x="-76331" y="938342"/>
            <a:ext cx="7897313" cy="5959952"/>
            <a:chOff x="-261230" y="1416075"/>
            <a:chExt cx="7897313" cy="5959952"/>
          </a:xfrm>
        </p:grpSpPr>
        <p:grpSp>
          <p:nvGrpSpPr>
            <p:cNvPr id="27" name="Group 26">
              <a:extLst>
                <a:ext uri="{FF2B5EF4-FFF2-40B4-BE49-F238E27FC236}">
                  <a16:creationId xmlns:a16="http://schemas.microsoft.com/office/drawing/2014/main" id="{F9A3162D-9A1B-25F0-CE12-9CA8409E4318}"/>
                </a:ext>
              </a:extLst>
            </p:cNvPr>
            <p:cNvGrpSpPr/>
            <p:nvPr/>
          </p:nvGrpSpPr>
          <p:grpSpPr>
            <a:xfrm>
              <a:off x="-261230" y="1629614"/>
              <a:ext cx="7654717" cy="5746413"/>
              <a:chOff x="319811" y="1895035"/>
              <a:chExt cx="7654717" cy="5746413"/>
            </a:xfrm>
          </p:grpSpPr>
          <p:sp>
            <p:nvSpPr>
              <p:cNvPr id="12" name="TextBox 11">
                <a:extLst>
                  <a:ext uri="{FF2B5EF4-FFF2-40B4-BE49-F238E27FC236}">
                    <a16:creationId xmlns:a16="http://schemas.microsoft.com/office/drawing/2014/main" id="{EA975A46-8AD0-0FE8-5428-69A2DB1FF9CC}"/>
                  </a:ext>
                </a:extLst>
              </p:cNvPr>
              <p:cNvSpPr txBox="1"/>
              <p:nvPr/>
            </p:nvSpPr>
            <p:spPr>
              <a:xfrm>
                <a:off x="319811" y="7364449"/>
                <a:ext cx="7654717" cy="276999"/>
              </a:xfrm>
              <a:prstGeom prst="rect">
                <a:avLst/>
              </a:prstGeom>
              <a:noFill/>
            </p:spPr>
            <p:txBody>
              <a:bodyPr wrap="square">
                <a:spAutoFit/>
              </a:bodyPr>
              <a:lstStyle/>
              <a:p>
                <a:r>
                  <a:rPr lang="en-US" sz="1200" dirty="0">
                    <a:solidFill>
                      <a:schemeClr val="bg2">
                        <a:lumMod val="75000"/>
                      </a:schemeClr>
                    </a:solidFill>
                  </a:rPr>
                  <a:t>Image Source: https://upload.wikimedia.org/wikipedia/commons/7/7e/Surface_normal_illustration.png</a:t>
                </a:r>
              </a:p>
            </p:txBody>
          </p:sp>
          <p:grpSp>
            <p:nvGrpSpPr>
              <p:cNvPr id="26" name="Group 25">
                <a:extLst>
                  <a:ext uri="{FF2B5EF4-FFF2-40B4-BE49-F238E27FC236}">
                    <a16:creationId xmlns:a16="http://schemas.microsoft.com/office/drawing/2014/main" id="{43030CA8-3430-0669-72A0-2E29FEA62AD0}"/>
                  </a:ext>
                </a:extLst>
              </p:cNvPr>
              <p:cNvGrpSpPr/>
              <p:nvPr/>
            </p:nvGrpSpPr>
            <p:grpSpPr>
              <a:xfrm>
                <a:off x="3761477" y="1895035"/>
                <a:ext cx="3824170" cy="3706224"/>
                <a:chOff x="4518377" y="2641484"/>
                <a:chExt cx="3824170" cy="3706224"/>
              </a:xfrm>
            </p:grpSpPr>
            <p:pic>
              <p:nvPicPr>
                <p:cNvPr id="11" name="Picture 2">
                  <a:extLst>
                    <a:ext uri="{FF2B5EF4-FFF2-40B4-BE49-F238E27FC236}">
                      <a16:creationId xmlns:a16="http://schemas.microsoft.com/office/drawing/2014/main" id="{157F8602-8D4F-0F7B-F55F-A8B4C6C3F427}"/>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9812" b="100000" l="0" r="100000"/>
                          </a14:imgEffect>
                        </a14:imgLayer>
                      </a14:imgProps>
                    </a:ext>
                    <a:ext uri="{28A0092B-C50C-407E-A947-70E740481C1C}">
                      <a14:useLocalDpi xmlns:a14="http://schemas.microsoft.com/office/drawing/2010/main" val="0"/>
                    </a:ext>
                  </a:extLst>
                </a:blip>
                <a:srcRect/>
                <a:stretch>
                  <a:fillRect/>
                </a:stretch>
              </p:blipFill>
              <p:spPr bwMode="auto">
                <a:xfrm>
                  <a:off x="5248611" y="2641484"/>
                  <a:ext cx="3093936" cy="3494975"/>
                </a:xfrm>
                <a:prstGeom prst="rect">
                  <a:avLst/>
                </a:prstGeom>
                <a:noFill/>
                <a:extLst>
                  <a:ext uri="{909E8E84-426E-40DD-AFC4-6F175D3DCCD1}">
                    <a14:hiddenFill xmlns:a14="http://schemas.microsoft.com/office/drawing/2010/main">
                      <a:solidFill>
                        <a:srgbClr val="FFFFFF"/>
                      </a:solidFill>
                    </a14:hiddenFill>
                  </a:ext>
                </a:extLst>
              </p:spPr>
            </p:pic>
            <p:sp>
              <p:nvSpPr>
                <p:cNvPr id="5" name="Textfeld 13">
                  <a:extLst>
                    <a:ext uri="{FF2B5EF4-FFF2-40B4-BE49-F238E27FC236}">
                      <a16:creationId xmlns:a16="http://schemas.microsoft.com/office/drawing/2014/main" id="{4B04533E-C46E-1E3C-C088-7BE65C3BF3CF}"/>
                    </a:ext>
                  </a:extLst>
                </p:cNvPr>
                <p:cNvSpPr txBox="1"/>
                <p:nvPr/>
              </p:nvSpPr>
              <p:spPr>
                <a:xfrm>
                  <a:off x="4518377" y="4168177"/>
                  <a:ext cx="1247930" cy="307777"/>
                </a:xfrm>
                <a:prstGeom prst="rect">
                  <a:avLst/>
                </a:prstGeom>
                <a:noFill/>
              </p:spPr>
              <p:txBody>
                <a:bodyPr wrap="square" rtlCol="0">
                  <a:spAutoFit/>
                </a:bodyPr>
                <a:lstStyle/>
                <a:p>
                  <a:r>
                    <a:rPr lang="en-US" sz="1400" dirty="0">
                      <a:solidFill>
                        <a:schemeClr val="bg1"/>
                      </a:solidFill>
                      <a:latin typeface="Calibri" panose="020F0502020204030204" pitchFamily="34" charset="0"/>
                      <a:cs typeface="Calibri" panose="020F0502020204030204" pitchFamily="34" charset="0"/>
                    </a:rPr>
                    <a:t>Tangent plane</a:t>
                  </a:r>
                </a:p>
              </p:txBody>
            </p:sp>
            <p:cxnSp>
              <p:nvCxnSpPr>
                <p:cNvPr id="6" name="Straight Connector 5">
                  <a:extLst>
                    <a:ext uri="{FF2B5EF4-FFF2-40B4-BE49-F238E27FC236}">
                      <a16:creationId xmlns:a16="http://schemas.microsoft.com/office/drawing/2014/main" id="{E3B81A04-E074-B0F3-ACBE-A83167D085A0}"/>
                    </a:ext>
                  </a:extLst>
                </p:cNvPr>
                <p:cNvCxnSpPr>
                  <a:cxnSpLocks/>
                </p:cNvCxnSpPr>
                <p:nvPr/>
              </p:nvCxnSpPr>
              <p:spPr>
                <a:xfrm>
                  <a:off x="5541652" y="4523806"/>
                  <a:ext cx="73290" cy="292540"/>
                </a:xfrm>
                <a:prstGeom prst="line">
                  <a:avLst/>
                </a:prstGeom>
                <a:ln w="6350">
                  <a:solidFill>
                    <a:srgbClr val="FFFF00"/>
                  </a:solidFill>
                </a:ln>
              </p:spPr>
              <p:style>
                <a:lnRef idx="1">
                  <a:schemeClr val="accent1"/>
                </a:lnRef>
                <a:fillRef idx="0">
                  <a:schemeClr val="accent1"/>
                </a:fillRef>
                <a:effectRef idx="0">
                  <a:schemeClr val="accent1"/>
                </a:effectRef>
                <a:fontRef idx="minor">
                  <a:schemeClr val="tx1"/>
                </a:fontRef>
              </p:style>
            </p:cxnSp>
            <p:sp>
              <p:nvSpPr>
                <p:cNvPr id="7" name="Flowchart: Connector 6">
                  <a:extLst>
                    <a:ext uri="{FF2B5EF4-FFF2-40B4-BE49-F238E27FC236}">
                      <a16:creationId xmlns:a16="http://schemas.microsoft.com/office/drawing/2014/main" id="{BD6DF278-417C-070B-89EE-6523E5BDCD32}"/>
                    </a:ext>
                  </a:extLst>
                </p:cNvPr>
                <p:cNvSpPr/>
                <p:nvPr/>
              </p:nvSpPr>
              <p:spPr>
                <a:xfrm>
                  <a:off x="6759570" y="4876569"/>
                  <a:ext cx="54671" cy="58017"/>
                </a:xfrm>
                <a:prstGeom prst="flowChartConnector">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feld 13">
                  <a:extLst>
                    <a:ext uri="{FF2B5EF4-FFF2-40B4-BE49-F238E27FC236}">
                      <a16:creationId xmlns:a16="http://schemas.microsoft.com/office/drawing/2014/main" id="{E3505CD9-56DA-FB68-30B5-FE6A1D5F227F}"/>
                    </a:ext>
                  </a:extLst>
                </p:cNvPr>
                <p:cNvSpPr txBox="1"/>
                <p:nvPr/>
              </p:nvSpPr>
              <p:spPr>
                <a:xfrm>
                  <a:off x="6250773" y="6039931"/>
                  <a:ext cx="1033993" cy="307777"/>
                </a:xfrm>
                <a:prstGeom prst="rect">
                  <a:avLst/>
                </a:prstGeom>
                <a:noFill/>
              </p:spPr>
              <p:txBody>
                <a:bodyPr wrap="square" rtlCol="0">
                  <a:spAutoFit/>
                </a:bodyPr>
                <a:lstStyle/>
                <a:p>
                  <a:r>
                    <a:rPr lang="en-US" sz="1400" dirty="0">
                      <a:solidFill>
                        <a:schemeClr val="bg1"/>
                      </a:solidFill>
                      <a:latin typeface="Calibri" panose="020F0502020204030204" pitchFamily="34" charset="0"/>
                      <a:cs typeface="Calibri" panose="020F0502020204030204" pitchFamily="34" charset="0"/>
                    </a:rPr>
                    <a:t>Surface</a:t>
                  </a:r>
                </a:p>
              </p:txBody>
            </p:sp>
            <p:sp>
              <p:nvSpPr>
                <p:cNvPr id="10" name="Textfeld 13">
                  <a:extLst>
                    <a:ext uri="{FF2B5EF4-FFF2-40B4-BE49-F238E27FC236}">
                      <a16:creationId xmlns:a16="http://schemas.microsoft.com/office/drawing/2014/main" id="{DE4B9826-ABCD-C175-3E95-54AB356A24D9}"/>
                    </a:ext>
                  </a:extLst>
                </p:cNvPr>
                <p:cNvSpPr txBox="1"/>
                <p:nvPr/>
              </p:nvSpPr>
              <p:spPr>
                <a:xfrm>
                  <a:off x="7042711" y="3335912"/>
                  <a:ext cx="1299836" cy="307777"/>
                </a:xfrm>
                <a:prstGeom prst="rect">
                  <a:avLst/>
                </a:prstGeom>
                <a:noFill/>
              </p:spPr>
              <p:txBody>
                <a:bodyPr wrap="square" rtlCol="0">
                  <a:spAutoFit/>
                </a:bodyPr>
                <a:lstStyle/>
                <a:p>
                  <a:r>
                    <a:rPr lang="en-US" sz="1400" dirty="0">
                      <a:solidFill>
                        <a:schemeClr val="bg1"/>
                      </a:solidFill>
                      <a:latin typeface="Calibri" panose="020F0502020204030204" pitchFamily="34" charset="0"/>
                      <a:cs typeface="Calibri" panose="020F0502020204030204" pitchFamily="34" charset="0"/>
                    </a:rPr>
                    <a:t>Surface Normal</a:t>
                  </a:r>
                </a:p>
              </p:txBody>
            </p:sp>
            <p:sp>
              <p:nvSpPr>
                <p:cNvPr id="18" name="Flowchart: Connector 17">
                  <a:extLst>
                    <a:ext uri="{FF2B5EF4-FFF2-40B4-BE49-F238E27FC236}">
                      <a16:creationId xmlns:a16="http://schemas.microsoft.com/office/drawing/2014/main" id="{DACBA52D-DAEF-68D1-06D2-6B99F72BA707}"/>
                    </a:ext>
                  </a:extLst>
                </p:cNvPr>
                <p:cNvSpPr/>
                <p:nvPr/>
              </p:nvSpPr>
              <p:spPr>
                <a:xfrm>
                  <a:off x="6089010" y="5385585"/>
                  <a:ext cx="54671" cy="58017"/>
                </a:xfrm>
                <a:prstGeom prst="flowChartConnector">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lowchart: Connector 18">
                  <a:extLst>
                    <a:ext uri="{FF2B5EF4-FFF2-40B4-BE49-F238E27FC236}">
                      <a16:creationId xmlns:a16="http://schemas.microsoft.com/office/drawing/2014/main" id="{72C8BB48-A5EA-4D28-5D25-57D97960D90F}"/>
                    </a:ext>
                  </a:extLst>
                </p:cNvPr>
                <p:cNvSpPr/>
                <p:nvPr/>
              </p:nvSpPr>
              <p:spPr>
                <a:xfrm>
                  <a:off x="6241410" y="5537985"/>
                  <a:ext cx="54671" cy="58017"/>
                </a:xfrm>
                <a:prstGeom prst="flowChartConnector">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lowchart: Connector 19">
                  <a:extLst>
                    <a:ext uri="{FF2B5EF4-FFF2-40B4-BE49-F238E27FC236}">
                      <a16:creationId xmlns:a16="http://schemas.microsoft.com/office/drawing/2014/main" id="{47A7D76F-9689-C442-5D1B-BFECE2CDB562}"/>
                    </a:ext>
                  </a:extLst>
                </p:cNvPr>
                <p:cNvSpPr/>
                <p:nvPr/>
              </p:nvSpPr>
              <p:spPr>
                <a:xfrm>
                  <a:off x="7381362" y="5342913"/>
                  <a:ext cx="54671" cy="54000"/>
                </a:xfrm>
                <a:prstGeom prst="flowChartConnector">
                  <a:avLst/>
                </a:prstGeom>
                <a:solidFill>
                  <a:srgbClr val="9740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lowchart: Connector 20">
                  <a:extLst>
                    <a:ext uri="{FF2B5EF4-FFF2-40B4-BE49-F238E27FC236}">
                      <a16:creationId xmlns:a16="http://schemas.microsoft.com/office/drawing/2014/main" id="{9272DCEF-4462-9209-08CC-E2D6D298720E}"/>
                    </a:ext>
                  </a:extLst>
                </p:cNvPr>
                <p:cNvSpPr/>
                <p:nvPr/>
              </p:nvSpPr>
              <p:spPr>
                <a:xfrm>
                  <a:off x="7097898" y="5013729"/>
                  <a:ext cx="54671" cy="58017"/>
                </a:xfrm>
                <a:prstGeom prst="flowChartConnector">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lowchart: Connector 21">
                  <a:extLst>
                    <a:ext uri="{FF2B5EF4-FFF2-40B4-BE49-F238E27FC236}">
                      <a16:creationId xmlns:a16="http://schemas.microsoft.com/office/drawing/2014/main" id="{121AF1C6-1399-8F97-FEB2-68549260A523}"/>
                    </a:ext>
                  </a:extLst>
                </p:cNvPr>
                <p:cNvSpPr/>
                <p:nvPr/>
              </p:nvSpPr>
              <p:spPr>
                <a:xfrm>
                  <a:off x="6402954" y="4931433"/>
                  <a:ext cx="54671" cy="58017"/>
                </a:xfrm>
                <a:prstGeom prst="flowChartConnector">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lowchart: Connector 22">
                  <a:extLst>
                    <a:ext uri="{FF2B5EF4-FFF2-40B4-BE49-F238E27FC236}">
                      <a16:creationId xmlns:a16="http://schemas.microsoft.com/office/drawing/2014/main" id="{66D0465D-4811-DC98-5249-6FC2AAF8D3AC}"/>
                    </a:ext>
                  </a:extLst>
                </p:cNvPr>
                <p:cNvSpPr/>
                <p:nvPr/>
              </p:nvSpPr>
              <p:spPr>
                <a:xfrm>
                  <a:off x="6722994" y="5086881"/>
                  <a:ext cx="54671" cy="58017"/>
                </a:xfrm>
                <a:prstGeom prst="flowChartConnector">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lowchart: Connector 23">
                  <a:extLst>
                    <a:ext uri="{FF2B5EF4-FFF2-40B4-BE49-F238E27FC236}">
                      <a16:creationId xmlns:a16="http://schemas.microsoft.com/office/drawing/2014/main" id="{937BE1AD-EB15-CAA2-528B-120F620BF5F9}"/>
                    </a:ext>
                  </a:extLst>
                </p:cNvPr>
                <p:cNvSpPr/>
                <p:nvPr/>
              </p:nvSpPr>
              <p:spPr>
                <a:xfrm>
                  <a:off x="7820274" y="5406921"/>
                  <a:ext cx="54671" cy="58017"/>
                </a:xfrm>
                <a:prstGeom prst="flowChartConnector">
                  <a:avLst/>
                </a:prstGeom>
                <a:solidFill>
                  <a:srgbClr val="9740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lowchart: Connector 24">
                  <a:extLst>
                    <a:ext uri="{FF2B5EF4-FFF2-40B4-BE49-F238E27FC236}">
                      <a16:creationId xmlns:a16="http://schemas.microsoft.com/office/drawing/2014/main" id="{79DEDD4D-6AFC-E02F-CFF4-278F61161F57}"/>
                    </a:ext>
                  </a:extLst>
                </p:cNvPr>
                <p:cNvSpPr/>
                <p:nvPr/>
              </p:nvSpPr>
              <p:spPr>
                <a:xfrm>
                  <a:off x="6476106" y="5388633"/>
                  <a:ext cx="54671" cy="58017"/>
                </a:xfrm>
                <a:prstGeom prst="flowChartConnector">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39" name="Flowchart: Connector 38">
              <a:extLst>
                <a:ext uri="{FF2B5EF4-FFF2-40B4-BE49-F238E27FC236}">
                  <a16:creationId xmlns:a16="http://schemas.microsoft.com/office/drawing/2014/main" id="{B4DCCF44-F7E1-4AF9-8F2B-F9D1A9702EBD}"/>
                </a:ext>
              </a:extLst>
            </p:cNvPr>
            <p:cNvSpPr/>
            <p:nvPr/>
          </p:nvSpPr>
          <p:spPr>
            <a:xfrm>
              <a:off x="2956083" y="1416075"/>
              <a:ext cx="4680000" cy="4680000"/>
            </a:xfrm>
            <a:prstGeom prst="flowChartConnector">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Textfeld 13">
            <a:extLst>
              <a:ext uri="{FF2B5EF4-FFF2-40B4-BE49-F238E27FC236}">
                <a16:creationId xmlns:a16="http://schemas.microsoft.com/office/drawing/2014/main" id="{0FC97082-DC75-98F3-CC0B-2B0428348C23}"/>
              </a:ext>
            </a:extLst>
          </p:cNvPr>
          <p:cNvSpPr txBox="1"/>
          <p:nvPr/>
        </p:nvSpPr>
        <p:spPr>
          <a:xfrm>
            <a:off x="251582" y="5574855"/>
            <a:ext cx="5527342" cy="1323439"/>
          </a:xfrm>
          <a:prstGeom prst="rect">
            <a:avLst/>
          </a:prstGeom>
          <a:noFill/>
        </p:spPr>
        <p:txBody>
          <a:bodyPr wrap="square" rtlCol="0">
            <a:spAutoFit/>
          </a:bodyPr>
          <a:lstStyle/>
          <a:p>
            <a:pPr marL="285750" indent="-285750">
              <a:buFontTx/>
              <a:buChar char="-"/>
            </a:pPr>
            <a:r>
              <a:rPr lang="de-DE" sz="1600" dirty="0" err="1">
                <a:solidFill>
                  <a:schemeClr val="bg1"/>
                </a:solidFill>
                <a:latin typeface="Calibri" panose="020F0502020204030204" pitchFamily="34" charset="0"/>
                <a:cs typeface="Calibri" panose="020F0502020204030204" pitchFamily="34" charset="0"/>
              </a:rPr>
              <a:t>Assume</a:t>
            </a:r>
            <a:r>
              <a:rPr lang="de-DE" sz="1600" dirty="0">
                <a:solidFill>
                  <a:schemeClr val="bg1"/>
                </a:solidFill>
                <a:latin typeface="Calibri" panose="020F0502020204030204" pitchFamily="34" charset="0"/>
                <a:cs typeface="Calibri" panose="020F0502020204030204" pitchFamily="34" charset="0"/>
              </a:rPr>
              <a:t> </a:t>
            </a:r>
            <a:r>
              <a:rPr lang="de-DE" sz="1600" dirty="0" err="1">
                <a:solidFill>
                  <a:schemeClr val="bg1"/>
                </a:solidFill>
                <a:latin typeface="Calibri" panose="020F0502020204030204" pitchFamily="34" charset="0"/>
                <a:cs typeface="Calibri" panose="020F0502020204030204" pitchFamily="34" charset="0"/>
              </a:rPr>
              <a:t>neighbors</a:t>
            </a:r>
            <a:r>
              <a:rPr lang="de-DE" sz="1600" dirty="0">
                <a:solidFill>
                  <a:schemeClr val="bg1"/>
                </a:solidFill>
                <a:latin typeface="Calibri" panose="020F0502020204030204" pitchFamily="34" charset="0"/>
                <a:cs typeface="Calibri" panose="020F0502020204030204" pitchFamily="34" charset="0"/>
              </a:rPr>
              <a:t> </a:t>
            </a:r>
            <a:r>
              <a:rPr lang="de-DE" sz="1600" dirty="0" err="1">
                <a:solidFill>
                  <a:schemeClr val="bg1"/>
                </a:solidFill>
                <a:latin typeface="Calibri" panose="020F0502020204030204" pitchFamily="34" charset="0"/>
                <a:cs typeface="Calibri" panose="020F0502020204030204" pitchFamily="34" charset="0"/>
              </a:rPr>
              <a:t>of</a:t>
            </a:r>
            <a:r>
              <a:rPr lang="de-DE" sz="1600" dirty="0">
                <a:solidFill>
                  <a:schemeClr val="bg1"/>
                </a:solidFill>
                <a:latin typeface="Calibri" panose="020F0502020204030204" pitchFamily="34" charset="0"/>
                <a:cs typeface="Calibri" panose="020F0502020204030204" pitchFamily="34" charset="0"/>
              </a:rPr>
              <a:t> </a:t>
            </a:r>
            <a:r>
              <a:rPr lang="de-DE" sz="1600" dirty="0" err="1">
                <a:solidFill>
                  <a:schemeClr val="bg1"/>
                </a:solidFill>
                <a:latin typeface="Calibri" panose="020F0502020204030204" pitchFamily="34" charset="0"/>
                <a:cs typeface="Calibri" panose="020F0502020204030204" pitchFamily="34" charset="0"/>
              </a:rPr>
              <a:t>each</a:t>
            </a:r>
            <a:r>
              <a:rPr lang="de-DE" sz="1600" dirty="0">
                <a:solidFill>
                  <a:schemeClr val="bg1"/>
                </a:solidFill>
                <a:latin typeface="Calibri" panose="020F0502020204030204" pitchFamily="34" charset="0"/>
                <a:cs typeface="Calibri" panose="020F0502020204030204" pitchFamily="34" charset="0"/>
              </a:rPr>
              <a:t> </a:t>
            </a:r>
            <a:r>
              <a:rPr lang="de-DE" sz="1600" dirty="0" err="1">
                <a:solidFill>
                  <a:schemeClr val="bg1"/>
                </a:solidFill>
                <a:latin typeface="Calibri" panose="020F0502020204030204" pitchFamily="34" charset="0"/>
                <a:cs typeface="Calibri" panose="020F0502020204030204" pitchFamily="34" charset="0"/>
              </a:rPr>
              <a:t>point</a:t>
            </a:r>
            <a:r>
              <a:rPr lang="de-DE" sz="1600" dirty="0">
                <a:solidFill>
                  <a:schemeClr val="bg1"/>
                </a:solidFill>
                <a:latin typeface="Calibri" panose="020F0502020204030204" pitchFamily="34" charset="0"/>
                <a:cs typeface="Calibri" panose="020F0502020204030204" pitchFamily="34" charset="0"/>
              </a:rPr>
              <a:t> </a:t>
            </a:r>
            <a:r>
              <a:rPr lang="de-DE" sz="1600" dirty="0" err="1">
                <a:solidFill>
                  <a:schemeClr val="bg1"/>
                </a:solidFill>
                <a:latin typeface="Calibri" panose="020F0502020204030204" pitchFamily="34" charset="0"/>
                <a:cs typeface="Calibri" panose="020F0502020204030204" pitchFamily="34" charset="0"/>
              </a:rPr>
              <a:t>are</a:t>
            </a:r>
            <a:r>
              <a:rPr lang="de-DE" sz="1600" dirty="0">
                <a:solidFill>
                  <a:schemeClr val="bg1"/>
                </a:solidFill>
                <a:latin typeface="Calibri" panose="020F0502020204030204" pitchFamily="34" charset="0"/>
                <a:cs typeface="Calibri" panose="020F0502020204030204" pitchFamily="34" charset="0"/>
              </a:rPr>
              <a:t> on </a:t>
            </a:r>
            <a:r>
              <a:rPr lang="de-DE" sz="1600" dirty="0" err="1">
                <a:solidFill>
                  <a:schemeClr val="bg1"/>
                </a:solidFill>
                <a:latin typeface="Calibri" panose="020F0502020204030204" pitchFamily="34" charset="0"/>
                <a:cs typeface="Calibri" panose="020F0502020204030204" pitchFamily="34" charset="0"/>
              </a:rPr>
              <a:t>the</a:t>
            </a:r>
            <a:r>
              <a:rPr lang="de-DE" sz="1600" dirty="0">
                <a:solidFill>
                  <a:schemeClr val="bg1"/>
                </a:solidFill>
                <a:latin typeface="Calibri" panose="020F0502020204030204" pitchFamily="34" charset="0"/>
                <a:cs typeface="Calibri" panose="020F0502020204030204" pitchFamily="34" charset="0"/>
              </a:rPr>
              <a:t> same plane, </a:t>
            </a:r>
            <a:r>
              <a:rPr lang="de-DE" sz="1600" dirty="0" err="1">
                <a:solidFill>
                  <a:schemeClr val="bg1"/>
                </a:solidFill>
                <a:latin typeface="Calibri" panose="020F0502020204030204" pitchFamily="34" charset="0"/>
                <a:cs typeface="Calibri" panose="020F0502020204030204" pitchFamily="34" charset="0"/>
              </a:rPr>
              <a:t>then</a:t>
            </a:r>
            <a:r>
              <a:rPr lang="de-DE" sz="1600" dirty="0">
                <a:solidFill>
                  <a:schemeClr val="bg1"/>
                </a:solidFill>
                <a:latin typeface="Calibri" panose="020F0502020204030204" pitchFamily="34" charset="0"/>
                <a:cs typeface="Calibri" panose="020F0502020204030204" pitchFamily="34" charset="0"/>
              </a:rPr>
              <a:t> </a:t>
            </a:r>
            <a:r>
              <a:rPr lang="de-DE" sz="1600" dirty="0" err="1">
                <a:solidFill>
                  <a:schemeClr val="bg1"/>
                </a:solidFill>
                <a:latin typeface="Calibri" panose="020F0502020204030204" pitchFamily="34" charset="0"/>
                <a:cs typeface="Calibri" panose="020F0502020204030204" pitchFamily="34" charset="0"/>
              </a:rPr>
              <a:t>construct</a:t>
            </a:r>
            <a:r>
              <a:rPr lang="de-DE" sz="1600" dirty="0">
                <a:solidFill>
                  <a:schemeClr val="bg1"/>
                </a:solidFill>
                <a:latin typeface="Calibri" panose="020F0502020204030204" pitchFamily="34" charset="0"/>
                <a:cs typeface="Calibri" panose="020F0502020204030204" pitchFamily="34" charset="0"/>
              </a:rPr>
              <a:t> </a:t>
            </a:r>
            <a:r>
              <a:rPr lang="de-DE" sz="1600" dirty="0" err="1">
                <a:solidFill>
                  <a:schemeClr val="bg1"/>
                </a:solidFill>
                <a:latin typeface="Calibri" panose="020F0502020204030204" pitchFamily="34" charset="0"/>
                <a:cs typeface="Calibri" panose="020F0502020204030204" pitchFamily="34" charset="0"/>
              </a:rPr>
              <a:t>the</a:t>
            </a:r>
            <a:r>
              <a:rPr lang="de-DE" sz="1600" dirty="0">
                <a:solidFill>
                  <a:schemeClr val="bg1"/>
                </a:solidFill>
                <a:latin typeface="Calibri" panose="020F0502020204030204" pitchFamily="34" charset="0"/>
                <a:cs typeface="Calibri" panose="020F0502020204030204" pitchFamily="34" charset="0"/>
              </a:rPr>
              <a:t> </a:t>
            </a:r>
            <a:r>
              <a:rPr lang="de-DE" sz="1600" dirty="0" err="1">
                <a:solidFill>
                  <a:schemeClr val="bg1"/>
                </a:solidFill>
                <a:latin typeface="Calibri" panose="020F0502020204030204" pitchFamily="34" charset="0"/>
                <a:cs typeface="Calibri" panose="020F0502020204030204" pitchFamily="34" charset="0"/>
              </a:rPr>
              <a:t>tangent</a:t>
            </a:r>
            <a:r>
              <a:rPr lang="de-DE" sz="1600" dirty="0">
                <a:solidFill>
                  <a:schemeClr val="bg1"/>
                </a:solidFill>
                <a:latin typeface="Calibri" panose="020F0502020204030204" pitchFamily="34" charset="0"/>
                <a:cs typeface="Calibri" panose="020F0502020204030204" pitchFamily="34" charset="0"/>
              </a:rPr>
              <a:t> plane </a:t>
            </a:r>
            <a:r>
              <a:rPr lang="de-DE" sz="1600" dirty="0" err="1">
                <a:solidFill>
                  <a:schemeClr val="bg1"/>
                </a:solidFill>
                <a:latin typeface="Calibri" panose="020F0502020204030204" pitchFamily="34" charset="0"/>
                <a:cs typeface="Calibri" panose="020F0502020204030204" pitchFamily="34" charset="0"/>
              </a:rPr>
              <a:t>based</a:t>
            </a:r>
            <a:r>
              <a:rPr lang="de-DE" sz="1600" dirty="0">
                <a:solidFill>
                  <a:schemeClr val="bg1"/>
                </a:solidFill>
                <a:latin typeface="Calibri" panose="020F0502020204030204" pitchFamily="34" charset="0"/>
                <a:cs typeface="Calibri" panose="020F0502020204030204" pitchFamily="34" charset="0"/>
              </a:rPr>
              <a:t> on </a:t>
            </a:r>
            <a:r>
              <a:rPr lang="de-DE" sz="1600" dirty="0" err="1">
                <a:solidFill>
                  <a:schemeClr val="bg1"/>
                </a:solidFill>
                <a:latin typeface="Calibri" panose="020F0502020204030204" pitchFamily="34" charset="0"/>
                <a:cs typeface="Calibri" panose="020F0502020204030204" pitchFamily="34" charset="0"/>
              </a:rPr>
              <a:t>these</a:t>
            </a:r>
            <a:r>
              <a:rPr lang="de-DE" sz="1600" dirty="0">
                <a:solidFill>
                  <a:schemeClr val="bg1"/>
                </a:solidFill>
                <a:latin typeface="Calibri" panose="020F0502020204030204" pitchFamily="34" charset="0"/>
                <a:cs typeface="Calibri" panose="020F0502020204030204" pitchFamily="34" charset="0"/>
              </a:rPr>
              <a:t> </a:t>
            </a:r>
            <a:r>
              <a:rPr lang="de-DE" sz="1600" dirty="0" err="1">
                <a:solidFill>
                  <a:schemeClr val="bg1"/>
                </a:solidFill>
                <a:latin typeface="Calibri" panose="020F0502020204030204" pitchFamily="34" charset="0"/>
                <a:cs typeface="Calibri" panose="020F0502020204030204" pitchFamily="34" charset="0"/>
              </a:rPr>
              <a:t>points</a:t>
            </a:r>
            <a:endParaRPr lang="de-DE" sz="1600" dirty="0">
              <a:solidFill>
                <a:schemeClr val="bg1"/>
              </a:solidFill>
              <a:latin typeface="Calibri" panose="020F0502020204030204" pitchFamily="34" charset="0"/>
              <a:cs typeface="Calibri" panose="020F0502020204030204" pitchFamily="34" charset="0"/>
            </a:endParaRPr>
          </a:p>
          <a:p>
            <a:pPr marL="285750" indent="-285750">
              <a:buFontTx/>
              <a:buChar char="-"/>
            </a:pPr>
            <a:r>
              <a:rPr lang="de-DE" sz="1600" dirty="0">
                <a:solidFill>
                  <a:schemeClr val="bg1"/>
                </a:solidFill>
                <a:latin typeface="Calibri" panose="020F0502020204030204" pitchFamily="34" charset="0"/>
                <a:cs typeface="Calibri" panose="020F0502020204030204" pitchFamily="34" charset="0"/>
              </a:rPr>
              <a:t>The normal </a:t>
            </a:r>
            <a:r>
              <a:rPr lang="de-DE" sz="1600" dirty="0" err="1">
                <a:solidFill>
                  <a:schemeClr val="bg1"/>
                </a:solidFill>
                <a:latin typeface="Calibri" panose="020F0502020204030204" pitchFamily="34" charset="0"/>
                <a:cs typeface="Calibri" panose="020F0502020204030204" pitchFamily="34" charset="0"/>
              </a:rPr>
              <a:t>of</a:t>
            </a:r>
            <a:r>
              <a:rPr lang="de-DE" sz="1600" dirty="0">
                <a:solidFill>
                  <a:schemeClr val="bg1"/>
                </a:solidFill>
                <a:latin typeface="Calibri" panose="020F0502020204030204" pitchFamily="34" charset="0"/>
                <a:cs typeface="Calibri" panose="020F0502020204030204" pitchFamily="34" charset="0"/>
              </a:rPr>
              <a:t> </a:t>
            </a:r>
            <a:r>
              <a:rPr lang="de-DE" sz="1600" dirty="0" err="1">
                <a:solidFill>
                  <a:schemeClr val="bg1"/>
                </a:solidFill>
                <a:latin typeface="Calibri" panose="020F0502020204030204" pitchFamily="34" charset="0"/>
                <a:cs typeface="Calibri" panose="020F0502020204030204" pitchFamily="34" charset="0"/>
              </a:rPr>
              <a:t>the</a:t>
            </a:r>
            <a:r>
              <a:rPr lang="de-DE" sz="1600" dirty="0">
                <a:solidFill>
                  <a:schemeClr val="bg1"/>
                </a:solidFill>
                <a:latin typeface="Calibri" panose="020F0502020204030204" pitchFamily="34" charset="0"/>
                <a:cs typeface="Calibri" panose="020F0502020204030204" pitchFamily="34" charset="0"/>
              </a:rPr>
              <a:t> </a:t>
            </a:r>
            <a:r>
              <a:rPr lang="de-DE" sz="1600" dirty="0" err="1">
                <a:solidFill>
                  <a:schemeClr val="bg1"/>
                </a:solidFill>
                <a:latin typeface="Calibri" panose="020F0502020204030204" pitchFamily="34" charset="0"/>
                <a:cs typeface="Calibri" panose="020F0502020204030204" pitchFamily="34" charset="0"/>
              </a:rPr>
              <a:t>tangent</a:t>
            </a:r>
            <a:r>
              <a:rPr lang="de-DE" sz="1600" dirty="0">
                <a:solidFill>
                  <a:schemeClr val="bg1"/>
                </a:solidFill>
                <a:latin typeface="Calibri" panose="020F0502020204030204" pitchFamily="34" charset="0"/>
                <a:cs typeface="Calibri" panose="020F0502020204030204" pitchFamily="34" charset="0"/>
              </a:rPr>
              <a:t> plane </a:t>
            </a:r>
            <a:r>
              <a:rPr lang="de-DE" sz="1600" dirty="0" err="1">
                <a:solidFill>
                  <a:schemeClr val="bg1"/>
                </a:solidFill>
                <a:latin typeface="Calibri" panose="020F0502020204030204" pitchFamily="34" charset="0"/>
                <a:cs typeface="Calibri" panose="020F0502020204030204" pitchFamily="34" charset="0"/>
              </a:rPr>
              <a:t>is</a:t>
            </a:r>
            <a:r>
              <a:rPr lang="de-DE" sz="1600" dirty="0">
                <a:solidFill>
                  <a:schemeClr val="bg1"/>
                </a:solidFill>
                <a:latin typeface="Calibri" panose="020F0502020204030204" pitchFamily="34" charset="0"/>
                <a:cs typeface="Calibri" panose="020F0502020204030204" pitchFamily="34" charset="0"/>
              </a:rPr>
              <a:t> </a:t>
            </a:r>
            <a:r>
              <a:rPr lang="de-DE" sz="1600" dirty="0" err="1">
                <a:solidFill>
                  <a:schemeClr val="bg1"/>
                </a:solidFill>
                <a:latin typeface="Calibri" panose="020F0502020204030204" pitchFamily="34" charset="0"/>
                <a:cs typeface="Calibri" panose="020F0502020204030204" pitchFamily="34" charset="0"/>
              </a:rPr>
              <a:t>the</a:t>
            </a:r>
            <a:r>
              <a:rPr lang="de-DE" sz="1600" dirty="0">
                <a:solidFill>
                  <a:schemeClr val="bg1"/>
                </a:solidFill>
                <a:latin typeface="Calibri" panose="020F0502020204030204" pitchFamily="34" charset="0"/>
                <a:cs typeface="Calibri" panose="020F0502020204030204" pitchFamily="34" charset="0"/>
              </a:rPr>
              <a:t> </a:t>
            </a:r>
            <a:r>
              <a:rPr lang="de-DE" sz="1600" dirty="0" err="1">
                <a:solidFill>
                  <a:schemeClr val="bg1"/>
                </a:solidFill>
                <a:latin typeface="Calibri" panose="020F0502020204030204" pitchFamily="34" charset="0"/>
                <a:cs typeface="Calibri" panose="020F0502020204030204" pitchFamily="34" charset="0"/>
              </a:rPr>
              <a:t>approximation</a:t>
            </a:r>
            <a:r>
              <a:rPr lang="de-DE" sz="1600" dirty="0">
                <a:solidFill>
                  <a:schemeClr val="bg1"/>
                </a:solidFill>
                <a:latin typeface="Calibri" panose="020F0502020204030204" pitchFamily="34" charset="0"/>
                <a:cs typeface="Calibri" panose="020F0502020204030204" pitchFamily="34" charset="0"/>
              </a:rPr>
              <a:t> </a:t>
            </a:r>
            <a:r>
              <a:rPr lang="de-DE" sz="1600" dirty="0" err="1">
                <a:solidFill>
                  <a:schemeClr val="bg1"/>
                </a:solidFill>
                <a:latin typeface="Calibri" panose="020F0502020204030204" pitchFamily="34" charset="0"/>
                <a:cs typeface="Calibri" panose="020F0502020204030204" pitchFamily="34" charset="0"/>
              </a:rPr>
              <a:t>of</a:t>
            </a:r>
            <a:r>
              <a:rPr lang="de-DE" sz="1600" dirty="0">
                <a:solidFill>
                  <a:schemeClr val="bg1"/>
                </a:solidFill>
                <a:latin typeface="Calibri" panose="020F0502020204030204" pitchFamily="34" charset="0"/>
                <a:cs typeface="Calibri" panose="020F0502020204030204" pitchFamily="34" charset="0"/>
              </a:rPr>
              <a:t> </a:t>
            </a:r>
            <a:r>
              <a:rPr lang="de-DE" sz="1600" dirty="0" err="1">
                <a:solidFill>
                  <a:schemeClr val="bg1"/>
                </a:solidFill>
                <a:latin typeface="Calibri" panose="020F0502020204030204" pitchFamily="34" charset="0"/>
                <a:cs typeface="Calibri" panose="020F0502020204030204" pitchFamily="34" charset="0"/>
              </a:rPr>
              <a:t>corresponding</a:t>
            </a:r>
            <a:r>
              <a:rPr lang="de-DE" sz="1600" dirty="0">
                <a:solidFill>
                  <a:schemeClr val="bg1"/>
                </a:solidFill>
                <a:latin typeface="Calibri" panose="020F0502020204030204" pitchFamily="34" charset="0"/>
                <a:cs typeface="Calibri" panose="020F0502020204030204" pitchFamily="34" charset="0"/>
              </a:rPr>
              <a:t> </a:t>
            </a:r>
            <a:r>
              <a:rPr lang="de-DE" sz="1600" dirty="0" err="1">
                <a:solidFill>
                  <a:schemeClr val="bg1"/>
                </a:solidFill>
                <a:latin typeface="Calibri" panose="020F0502020204030204" pitchFamily="34" charset="0"/>
                <a:cs typeface="Calibri" panose="020F0502020204030204" pitchFamily="34" charset="0"/>
              </a:rPr>
              <a:t>surface</a:t>
            </a:r>
            <a:r>
              <a:rPr lang="de-DE" sz="1600" dirty="0">
                <a:solidFill>
                  <a:schemeClr val="bg1"/>
                </a:solidFill>
                <a:latin typeface="Calibri" panose="020F0502020204030204" pitchFamily="34" charset="0"/>
                <a:cs typeface="Calibri" panose="020F0502020204030204" pitchFamily="34" charset="0"/>
              </a:rPr>
              <a:t> normal</a:t>
            </a:r>
          </a:p>
          <a:p>
            <a:endParaRPr lang="en-US" sz="1600" dirty="0">
              <a:solidFill>
                <a:schemeClr val="bg1"/>
              </a:solidFill>
              <a:latin typeface="Calibri" panose="020F0502020204030204" pitchFamily="34" charset="0"/>
              <a:cs typeface="Calibri" panose="020F0502020204030204" pitchFamily="34" charset="0"/>
            </a:endParaRPr>
          </a:p>
        </p:txBody>
      </p:sp>
      <p:sp>
        <p:nvSpPr>
          <p:cNvPr id="8" name="Arrow: Right 7">
            <a:extLst>
              <a:ext uri="{FF2B5EF4-FFF2-40B4-BE49-F238E27FC236}">
                <a16:creationId xmlns:a16="http://schemas.microsoft.com/office/drawing/2014/main" id="{6D951C52-3B6D-FE21-FA90-FAEB17454D85}"/>
              </a:ext>
            </a:extLst>
          </p:cNvPr>
          <p:cNvSpPr/>
          <p:nvPr/>
        </p:nvSpPr>
        <p:spPr>
          <a:xfrm>
            <a:off x="8538730" y="3290350"/>
            <a:ext cx="476084" cy="117137"/>
          </a:xfrm>
          <a:prstGeom prst="rightArrow">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7" name="Group 36">
            <a:extLst>
              <a:ext uri="{FF2B5EF4-FFF2-40B4-BE49-F238E27FC236}">
                <a16:creationId xmlns:a16="http://schemas.microsoft.com/office/drawing/2014/main" id="{2BB9538C-B117-944D-A2DA-8D062FDF5CCA}"/>
              </a:ext>
            </a:extLst>
          </p:cNvPr>
          <p:cNvGrpSpPr/>
          <p:nvPr/>
        </p:nvGrpSpPr>
        <p:grpSpPr>
          <a:xfrm>
            <a:off x="10485148" y="6714261"/>
            <a:ext cx="3049054" cy="2094705"/>
            <a:chOff x="6506713" y="4648786"/>
            <a:chExt cx="3049054" cy="2094705"/>
          </a:xfrm>
        </p:grpSpPr>
        <p:sp>
          <p:nvSpPr>
            <p:cNvPr id="16" name="Arc 15">
              <a:extLst>
                <a:ext uri="{FF2B5EF4-FFF2-40B4-BE49-F238E27FC236}">
                  <a16:creationId xmlns:a16="http://schemas.microsoft.com/office/drawing/2014/main" id="{757CE652-6F06-243C-07A2-E9319FAB104B}"/>
                </a:ext>
              </a:extLst>
            </p:cNvPr>
            <p:cNvSpPr/>
            <p:nvPr/>
          </p:nvSpPr>
          <p:spPr>
            <a:xfrm rot="18372481">
              <a:off x="7198564" y="4604849"/>
              <a:ext cx="2094705" cy="2182579"/>
            </a:xfrm>
            <a:custGeom>
              <a:avLst/>
              <a:gdLst>
                <a:gd name="connsiteX0" fmla="*/ 1081512 w 2066185"/>
                <a:gd name="connsiteY0" fmla="*/ 1339 h 2436778"/>
                <a:gd name="connsiteX1" fmla="*/ 2064656 w 2066185"/>
                <a:gd name="connsiteY1" fmla="*/ 1152105 h 2436778"/>
                <a:gd name="connsiteX2" fmla="*/ 1033093 w 2066185"/>
                <a:gd name="connsiteY2" fmla="*/ 1218389 h 2436778"/>
                <a:gd name="connsiteX3" fmla="*/ 1081512 w 2066185"/>
                <a:gd name="connsiteY3" fmla="*/ 1339 h 2436778"/>
                <a:gd name="connsiteX0" fmla="*/ 1081512 w 2066185"/>
                <a:gd name="connsiteY0" fmla="*/ 1339 h 2436778"/>
                <a:gd name="connsiteX1" fmla="*/ 2064656 w 2066185"/>
                <a:gd name="connsiteY1" fmla="*/ 1152105 h 2436778"/>
                <a:gd name="connsiteX0" fmla="*/ 603 w 983747"/>
                <a:gd name="connsiteY0" fmla="*/ 0 h 1150766"/>
                <a:gd name="connsiteX1" fmla="*/ 983747 w 983747"/>
                <a:gd name="connsiteY1" fmla="*/ 1150766 h 1150766"/>
                <a:gd name="connsiteX2" fmla="*/ 281752 w 983747"/>
                <a:gd name="connsiteY2" fmla="*/ 959583 h 1150766"/>
                <a:gd name="connsiteX3" fmla="*/ 603 w 983747"/>
                <a:gd name="connsiteY3" fmla="*/ 0 h 1150766"/>
                <a:gd name="connsiteX0" fmla="*/ 603 w 983747"/>
                <a:gd name="connsiteY0" fmla="*/ 0 h 1150766"/>
                <a:gd name="connsiteX1" fmla="*/ 983747 w 983747"/>
                <a:gd name="connsiteY1" fmla="*/ 1150766 h 1150766"/>
                <a:gd name="connsiteX0" fmla="*/ 4361 w 987505"/>
                <a:gd name="connsiteY0" fmla="*/ 0 h 1309088"/>
                <a:gd name="connsiteX1" fmla="*/ 987505 w 987505"/>
                <a:gd name="connsiteY1" fmla="*/ 1150766 h 1309088"/>
                <a:gd name="connsiteX2" fmla="*/ 7134 w 987505"/>
                <a:gd name="connsiteY2" fmla="*/ 1309088 h 1309088"/>
                <a:gd name="connsiteX3" fmla="*/ 4361 w 987505"/>
                <a:gd name="connsiteY3" fmla="*/ 0 h 1309088"/>
                <a:gd name="connsiteX0" fmla="*/ 4361 w 987505"/>
                <a:gd name="connsiteY0" fmla="*/ 0 h 1309088"/>
                <a:gd name="connsiteX1" fmla="*/ 987505 w 987505"/>
                <a:gd name="connsiteY1" fmla="*/ 1150766 h 1309088"/>
                <a:gd name="connsiteX0" fmla="*/ 4361 w 1220508"/>
                <a:gd name="connsiteY0" fmla="*/ 0 h 1336351"/>
                <a:gd name="connsiteX1" fmla="*/ 987505 w 1220508"/>
                <a:gd name="connsiteY1" fmla="*/ 1150766 h 1336351"/>
                <a:gd name="connsiteX2" fmla="*/ 7134 w 1220508"/>
                <a:gd name="connsiteY2" fmla="*/ 1309088 h 1336351"/>
                <a:gd name="connsiteX3" fmla="*/ 4361 w 1220508"/>
                <a:gd name="connsiteY3" fmla="*/ 0 h 1336351"/>
                <a:gd name="connsiteX0" fmla="*/ 4361 w 1220508"/>
                <a:gd name="connsiteY0" fmla="*/ 0 h 1336351"/>
                <a:gd name="connsiteX1" fmla="*/ 1220508 w 1220508"/>
                <a:gd name="connsiteY1" fmla="*/ 1336351 h 1336351"/>
                <a:gd name="connsiteX0" fmla="*/ 281371 w 1497518"/>
                <a:gd name="connsiteY0" fmla="*/ 295877 h 1632228"/>
                <a:gd name="connsiteX1" fmla="*/ 1264515 w 1497518"/>
                <a:gd name="connsiteY1" fmla="*/ 1446643 h 1632228"/>
                <a:gd name="connsiteX2" fmla="*/ 284144 w 1497518"/>
                <a:gd name="connsiteY2" fmla="*/ 1604965 h 1632228"/>
                <a:gd name="connsiteX3" fmla="*/ 281371 w 1497518"/>
                <a:gd name="connsiteY3" fmla="*/ 295877 h 1632228"/>
                <a:gd name="connsiteX0" fmla="*/ 0 w 1497518"/>
                <a:gd name="connsiteY0" fmla="*/ 0 h 1632228"/>
                <a:gd name="connsiteX1" fmla="*/ 1497518 w 1497518"/>
                <a:gd name="connsiteY1" fmla="*/ 1632228 h 1632228"/>
                <a:gd name="connsiteX0" fmla="*/ 281371 w 1986674"/>
                <a:gd name="connsiteY0" fmla="*/ 295877 h 2035017"/>
                <a:gd name="connsiteX1" fmla="*/ 1264515 w 1986674"/>
                <a:gd name="connsiteY1" fmla="*/ 1446643 h 2035017"/>
                <a:gd name="connsiteX2" fmla="*/ 284144 w 1986674"/>
                <a:gd name="connsiteY2" fmla="*/ 1604965 h 2035017"/>
                <a:gd name="connsiteX3" fmla="*/ 281371 w 1986674"/>
                <a:gd name="connsiteY3" fmla="*/ 295877 h 2035017"/>
                <a:gd name="connsiteX0" fmla="*/ 0 w 1986674"/>
                <a:gd name="connsiteY0" fmla="*/ 0 h 2035017"/>
                <a:gd name="connsiteX1" fmla="*/ 1986674 w 1986674"/>
                <a:gd name="connsiteY1" fmla="*/ 2035017 h 2035017"/>
                <a:gd name="connsiteX0" fmla="*/ 389402 w 2094705"/>
                <a:gd name="connsiteY0" fmla="*/ 443439 h 2182579"/>
                <a:gd name="connsiteX1" fmla="*/ 1372546 w 2094705"/>
                <a:gd name="connsiteY1" fmla="*/ 1594205 h 2182579"/>
                <a:gd name="connsiteX2" fmla="*/ 392175 w 2094705"/>
                <a:gd name="connsiteY2" fmla="*/ 1752527 h 2182579"/>
                <a:gd name="connsiteX3" fmla="*/ 389402 w 2094705"/>
                <a:gd name="connsiteY3" fmla="*/ 443439 h 2182579"/>
                <a:gd name="connsiteX0" fmla="*/ 0 w 2094705"/>
                <a:gd name="connsiteY0" fmla="*/ 0 h 2182579"/>
                <a:gd name="connsiteX1" fmla="*/ 2094705 w 2094705"/>
                <a:gd name="connsiteY1" fmla="*/ 2182579 h 2182579"/>
              </a:gdLst>
              <a:ahLst/>
              <a:cxnLst>
                <a:cxn ang="0">
                  <a:pos x="connsiteX0" y="connsiteY0"/>
                </a:cxn>
                <a:cxn ang="0">
                  <a:pos x="connsiteX1" y="connsiteY1"/>
                </a:cxn>
              </a:cxnLst>
              <a:rect l="l" t="t" r="r" b="b"/>
              <a:pathLst>
                <a:path w="2094705" h="2182579" stroke="0" extrusionOk="0">
                  <a:moveTo>
                    <a:pt x="389402" y="443439"/>
                  </a:moveTo>
                  <a:cubicBezTo>
                    <a:pt x="918921" y="472740"/>
                    <a:pt x="1343707" y="969950"/>
                    <a:pt x="1372546" y="1594205"/>
                  </a:cubicBezTo>
                  <a:lnTo>
                    <a:pt x="392175" y="1752527"/>
                  </a:lnTo>
                  <a:cubicBezTo>
                    <a:pt x="408315" y="1346844"/>
                    <a:pt x="373262" y="849122"/>
                    <a:pt x="389402" y="443439"/>
                  </a:cubicBezTo>
                  <a:close/>
                </a:path>
                <a:path w="2094705" h="2182579" fill="none">
                  <a:moveTo>
                    <a:pt x="0" y="0"/>
                  </a:moveTo>
                  <a:cubicBezTo>
                    <a:pt x="529519" y="29301"/>
                    <a:pt x="2065866" y="1558324"/>
                    <a:pt x="2094705" y="2182579"/>
                  </a:cubicBezTo>
                </a:path>
              </a:pathLst>
            </a:cu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34" name="Straight Connector 33">
              <a:extLst>
                <a:ext uri="{FF2B5EF4-FFF2-40B4-BE49-F238E27FC236}">
                  <a16:creationId xmlns:a16="http://schemas.microsoft.com/office/drawing/2014/main" id="{B9EE524D-CCFA-2CE4-1343-F65AE82AD40C}"/>
                </a:ext>
              </a:extLst>
            </p:cNvPr>
            <p:cNvCxnSpPr>
              <a:cxnSpLocks/>
            </p:cNvCxnSpPr>
            <p:nvPr/>
          </p:nvCxnSpPr>
          <p:spPr>
            <a:xfrm flipV="1">
              <a:off x="6506713" y="5166660"/>
              <a:ext cx="3049054" cy="466315"/>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17" name="Flowchart: Connector 16">
              <a:extLst>
                <a:ext uri="{FF2B5EF4-FFF2-40B4-BE49-F238E27FC236}">
                  <a16:creationId xmlns:a16="http://schemas.microsoft.com/office/drawing/2014/main" id="{6C827BD0-44C8-8DB4-0A2B-930500153DD3}"/>
                </a:ext>
              </a:extLst>
            </p:cNvPr>
            <p:cNvSpPr/>
            <p:nvPr/>
          </p:nvSpPr>
          <p:spPr>
            <a:xfrm>
              <a:off x="7993528" y="5390877"/>
              <a:ext cx="72000" cy="72000"/>
            </a:xfrm>
            <a:prstGeom prst="flowChartConnector">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lowchart: Connector 28">
              <a:extLst>
                <a:ext uri="{FF2B5EF4-FFF2-40B4-BE49-F238E27FC236}">
                  <a16:creationId xmlns:a16="http://schemas.microsoft.com/office/drawing/2014/main" id="{14C9829B-B074-D971-98DA-9B634E01C815}"/>
                </a:ext>
              </a:extLst>
            </p:cNvPr>
            <p:cNvSpPr/>
            <p:nvPr/>
          </p:nvSpPr>
          <p:spPr>
            <a:xfrm>
              <a:off x="8661453" y="5340716"/>
              <a:ext cx="72000" cy="72000"/>
            </a:xfrm>
            <a:prstGeom prst="flowChartConnector">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lowchart: Connector 29">
              <a:extLst>
                <a:ext uri="{FF2B5EF4-FFF2-40B4-BE49-F238E27FC236}">
                  <a16:creationId xmlns:a16="http://schemas.microsoft.com/office/drawing/2014/main" id="{3053E4CB-7C37-A078-7E9C-A0D47776193F}"/>
                </a:ext>
              </a:extLst>
            </p:cNvPr>
            <p:cNvSpPr/>
            <p:nvPr/>
          </p:nvSpPr>
          <p:spPr>
            <a:xfrm>
              <a:off x="7599007" y="5480052"/>
              <a:ext cx="72000" cy="72000"/>
            </a:xfrm>
            <a:prstGeom prst="flowChartConnector">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lowchart: Connector 30">
              <a:extLst>
                <a:ext uri="{FF2B5EF4-FFF2-40B4-BE49-F238E27FC236}">
                  <a16:creationId xmlns:a16="http://schemas.microsoft.com/office/drawing/2014/main" id="{F6AA24C3-FC3E-A845-A8EE-F408338A974E}"/>
                </a:ext>
              </a:extLst>
            </p:cNvPr>
            <p:cNvSpPr/>
            <p:nvPr/>
          </p:nvSpPr>
          <p:spPr>
            <a:xfrm>
              <a:off x="7324687" y="5571494"/>
              <a:ext cx="72000" cy="72000"/>
            </a:xfrm>
            <a:prstGeom prst="flowChartConnector">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lowchart: Connector 31">
              <a:extLst>
                <a:ext uri="{FF2B5EF4-FFF2-40B4-BE49-F238E27FC236}">
                  <a16:creationId xmlns:a16="http://schemas.microsoft.com/office/drawing/2014/main" id="{6C677F22-0A7B-7511-FE29-C2E2ED35F00E}"/>
                </a:ext>
              </a:extLst>
            </p:cNvPr>
            <p:cNvSpPr/>
            <p:nvPr/>
          </p:nvSpPr>
          <p:spPr>
            <a:xfrm>
              <a:off x="8356651" y="5349421"/>
              <a:ext cx="72000" cy="72000"/>
            </a:xfrm>
            <a:prstGeom prst="flowChartConnector">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0" name="Textfeld 13">
            <a:extLst>
              <a:ext uri="{FF2B5EF4-FFF2-40B4-BE49-F238E27FC236}">
                <a16:creationId xmlns:a16="http://schemas.microsoft.com/office/drawing/2014/main" id="{2DA14E5F-F48C-B31B-268C-FAA3DB7F027F}"/>
              </a:ext>
            </a:extLst>
          </p:cNvPr>
          <p:cNvSpPr txBox="1"/>
          <p:nvPr/>
        </p:nvSpPr>
        <p:spPr>
          <a:xfrm>
            <a:off x="8168115" y="5276877"/>
            <a:ext cx="4140887" cy="1323439"/>
          </a:xfrm>
          <a:prstGeom prst="rect">
            <a:avLst/>
          </a:prstGeom>
          <a:noFill/>
        </p:spPr>
        <p:txBody>
          <a:bodyPr wrap="square" rtlCol="0">
            <a:spAutoFit/>
          </a:bodyPr>
          <a:lstStyle/>
          <a:p>
            <a:pPr marL="285750" indent="-285750">
              <a:buFontTx/>
              <a:buChar char="-"/>
            </a:pPr>
            <a:r>
              <a:rPr lang="de-DE" sz="1600" b="1" dirty="0" err="1">
                <a:solidFill>
                  <a:schemeClr val="bg1"/>
                </a:solidFill>
                <a:latin typeface="Calibri" panose="020F0502020204030204" pitchFamily="34" charset="0"/>
                <a:cs typeface="Calibri" panose="020F0502020204030204" pitchFamily="34" charset="0"/>
              </a:rPr>
              <a:t>Drawbacks</a:t>
            </a:r>
            <a:r>
              <a:rPr lang="de-DE" sz="1600" b="1" dirty="0">
                <a:solidFill>
                  <a:schemeClr val="bg1"/>
                </a:solidFill>
                <a:latin typeface="Calibri" panose="020F0502020204030204" pitchFamily="34" charset="0"/>
                <a:cs typeface="Calibri" panose="020F0502020204030204" pitchFamily="34" charset="0"/>
              </a:rPr>
              <a:t>:</a:t>
            </a:r>
          </a:p>
          <a:p>
            <a:pPr marL="285750" indent="-285750">
              <a:buFontTx/>
              <a:buChar char="-"/>
            </a:pPr>
            <a:r>
              <a:rPr lang="en-US" sz="1600" b="1" dirty="0">
                <a:solidFill>
                  <a:schemeClr val="bg1"/>
                </a:solidFill>
                <a:latin typeface="Calibri" panose="020F0502020204030204" pitchFamily="34" charset="0"/>
                <a:cs typeface="Calibri" panose="020F0502020204030204" pitchFamily="34" charset="0"/>
              </a:rPr>
              <a:t>Normal Map are only semi-dense</a:t>
            </a:r>
          </a:p>
          <a:p>
            <a:pPr marL="285750" indent="-285750">
              <a:buFontTx/>
              <a:buChar char="-"/>
            </a:pPr>
            <a:r>
              <a:rPr lang="de-DE" sz="1600" b="1" dirty="0" err="1">
                <a:solidFill>
                  <a:schemeClr val="bg1"/>
                </a:solidFill>
                <a:latin typeface="Calibri" panose="020F0502020204030204" pitchFamily="34" charset="0"/>
                <a:cs typeface="Calibri" panose="020F0502020204030204" pitchFamily="34" charset="0"/>
              </a:rPr>
              <a:t>Depends</a:t>
            </a:r>
            <a:r>
              <a:rPr lang="de-DE" sz="1600" b="1" dirty="0">
                <a:solidFill>
                  <a:schemeClr val="bg1"/>
                </a:solidFill>
                <a:latin typeface="Calibri" panose="020F0502020204030204" pitchFamily="34" charset="0"/>
                <a:cs typeface="Calibri" panose="020F0502020204030204" pitchFamily="34" charset="0"/>
              </a:rPr>
              <a:t> on </a:t>
            </a:r>
            <a:r>
              <a:rPr lang="de-DE" sz="1600" b="1" dirty="0" err="1">
                <a:solidFill>
                  <a:schemeClr val="bg1"/>
                </a:solidFill>
                <a:latin typeface="Calibri" panose="020F0502020204030204" pitchFamily="34" charset="0"/>
                <a:cs typeface="Calibri" panose="020F0502020204030204" pitchFamily="34" charset="0"/>
              </a:rPr>
              <a:t>chosen</a:t>
            </a:r>
            <a:r>
              <a:rPr lang="de-DE" sz="1600" b="1" dirty="0">
                <a:solidFill>
                  <a:schemeClr val="bg1"/>
                </a:solidFill>
                <a:latin typeface="Calibri" panose="020F0502020204030204" pitchFamily="34" charset="0"/>
                <a:cs typeface="Calibri" panose="020F0502020204030204" pitchFamily="34" charset="0"/>
              </a:rPr>
              <a:t> </a:t>
            </a:r>
            <a:r>
              <a:rPr lang="de-DE" sz="1600" b="1" dirty="0" err="1">
                <a:solidFill>
                  <a:schemeClr val="bg1"/>
                </a:solidFill>
                <a:latin typeface="Calibri" panose="020F0502020204030204" pitchFamily="34" charset="0"/>
                <a:cs typeface="Calibri" panose="020F0502020204030204" pitchFamily="34" charset="0"/>
              </a:rPr>
              <a:t>neighbor</a:t>
            </a:r>
            <a:r>
              <a:rPr lang="de-DE" sz="1600" b="1" dirty="0">
                <a:solidFill>
                  <a:schemeClr val="bg1"/>
                </a:solidFill>
                <a:latin typeface="Calibri" panose="020F0502020204030204" pitchFamily="34" charset="0"/>
                <a:cs typeface="Calibri" panose="020F0502020204030204" pitchFamily="34" charset="0"/>
              </a:rPr>
              <a:t> </a:t>
            </a:r>
            <a:r>
              <a:rPr lang="de-DE" sz="1600" b="1" dirty="0" err="1">
                <a:solidFill>
                  <a:schemeClr val="bg1"/>
                </a:solidFill>
                <a:latin typeface="Calibri" panose="020F0502020204030204" pitchFamily="34" charset="0"/>
                <a:cs typeface="Calibri" panose="020F0502020204030204" pitchFamily="34" charset="0"/>
              </a:rPr>
              <a:t>size</a:t>
            </a:r>
            <a:r>
              <a:rPr lang="de-DE" sz="1600" b="1" dirty="0">
                <a:solidFill>
                  <a:schemeClr val="bg1"/>
                </a:solidFill>
                <a:latin typeface="Calibri" panose="020F0502020204030204" pitchFamily="34" charset="0"/>
                <a:cs typeface="Calibri" panose="020F0502020204030204" pitchFamily="34" charset="0"/>
              </a:rPr>
              <a:t>, </a:t>
            </a:r>
          </a:p>
          <a:p>
            <a:pPr marL="285750" indent="-285750">
              <a:buFontTx/>
              <a:buChar char="-"/>
            </a:pPr>
            <a:r>
              <a:rPr lang="de-DE" sz="1600" b="1" dirty="0" err="1">
                <a:solidFill>
                  <a:schemeClr val="bg1"/>
                </a:solidFill>
                <a:latin typeface="Calibri" panose="020F0502020204030204" pitchFamily="34" charset="0"/>
                <a:cs typeface="Calibri" panose="020F0502020204030204" pitchFamily="34" charset="0"/>
              </a:rPr>
              <a:t>if</a:t>
            </a:r>
            <a:r>
              <a:rPr lang="de-DE" sz="1600" b="1" dirty="0">
                <a:solidFill>
                  <a:schemeClr val="bg1"/>
                </a:solidFill>
                <a:latin typeface="Calibri" panose="020F0502020204030204" pitchFamily="34" charset="0"/>
                <a:cs typeface="Calibri" panose="020F0502020204030204" pitchFamily="34" charset="0"/>
              </a:rPr>
              <a:t> </a:t>
            </a:r>
            <a:r>
              <a:rPr lang="de-DE" sz="1600" b="1" dirty="0" err="1">
                <a:solidFill>
                  <a:schemeClr val="bg1"/>
                </a:solidFill>
                <a:latin typeface="Calibri" panose="020F0502020204030204" pitchFamily="34" charset="0"/>
                <a:cs typeface="Calibri" panose="020F0502020204030204" pitchFamily="34" charset="0"/>
              </a:rPr>
              <a:t>it</a:t>
            </a:r>
            <a:r>
              <a:rPr lang="de-DE" sz="1600" b="1" dirty="0">
                <a:solidFill>
                  <a:schemeClr val="bg1"/>
                </a:solidFill>
                <a:latin typeface="Calibri" panose="020F0502020204030204" pitchFamily="34" charset="0"/>
                <a:cs typeface="Calibri" panose="020F0502020204030204" pitchFamily="34" charset="0"/>
              </a:rPr>
              <a:t> </a:t>
            </a:r>
            <a:r>
              <a:rPr lang="de-DE" sz="1600" b="1" dirty="0" err="1">
                <a:solidFill>
                  <a:schemeClr val="bg1"/>
                </a:solidFill>
                <a:latin typeface="Calibri" panose="020F0502020204030204" pitchFamily="34" charset="0"/>
                <a:cs typeface="Calibri" panose="020F0502020204030204" pitchFamily="34" charset="0"/>
              </a:rPr>
              <a:t>is</a:t>
            </a:r>
            <a:r>
              <a:rPr lang="de-DE" sz="1600" b="1" dirty="0">
                <a:solidFill>
                  <a:schemeClr val="bg1"/>
                </a:solidFill>
                <a:latin typeface="Calibri" panose="020F0502020204030204" pitchFamily="34" charset="0"/>
                <a:cs typeface="Calibri" panose="020F0502020204030204" pitchFamily="34" charset="0"/>
              </a:rPr>
              <a:t> </a:t>
            </a:r>
            <a:r>
              <a:rPr lang="de-DE" sz="1600" b="1" dirty="0" err="1">
                <a:solidFill>
                  <a:schemeClr val="bg1"/>
                </a:solidFill>
                <a:latin typeface="Calibri" panose="020F0502020204030204" pitchFamily="34" charset="0"/>
                <a:cs typeface="Calibri" panose="020F0502020204030204" pitchFamily="34" charset="0"/>
              </a:rPr>
              <a:t>too</a:t>
            </a:r>
            <a:r>
              <a:rPr lang="de-DE" sz="1600" b="1" dirty="0">
                <a:solidFill>
                  <a:schemeClr val="bg1"/>
                </a:solidFill>
                <a:latin typeface="Calibri" panose="020F0502020204030204" pitchFamily="34" charset="0"/>
                <a:cs typeface="Calibri" panose="020F0502020204030204" pitchFamily="34" charset="0"/>
              </a:rPr>
              <a:t> </a:t>
            </a:r>
            <a:r>
              <a:rPr lang="de-DE" sz="1600" b="1" dirty="0" err="1">
                <a:solidFill>
                  <a:schemeClr val="bg1"/>
                </a:solidFill>
                <a:latin typeface="Calibri" panose="020F0502020204030204" pitchFamily="34" charset="0"/>
                <a:cs typeface="Calibri" panose="020F0502020204030204" pitchFamily="34" charset="0"/>
              </a:rPr>
              <a:t>small</a:t>
            </a:r>
            <a:r>
              <a:rPr lang="de-DE" sz="1600" b="1" dirty="0">
                <a:solidFill>
                  <a:schemeClr val="bg1"/>
                </a:solidFill>
                <a:latin typeface="Calibri" panose="020F0502020204030204" pitchFamily="34" charset="0"/>
                <a:cs typeface="Calibri" panose="020F0502020204030204" pitchFamily="34" charset="0"/>
              </a:rPr>
              <a:t> </a:t>
            </a:r>
            <a:r>
              <a:rPr lang="en-US" sz="1600" b="1" dirty="0">
                <a:solidFill>
                  <a:schemeClr val="bg1"/>
                </a:solidFill>
                <a:latin typeface="Calibri" panose="020F0502020204030204" pitchFamily="34" charset="0"/>
                <a:cs typeface="Calibri" panose="020F0502020204030204" pitchFamily="34" charset="0"/>
              </a:rPr>
              <a:t>→ noise sensitive, </a:t>
            </a:r>
          </a:p>
          <a:p>
            <a:pPr marL="285750" indent="-285750">
              <a:buFontTx/>
              <a:buChar char="-"/>
            </a:pPr>
            <a:r>
              <a:rPr lang="en-US" sz="1600" b="1" dirty="0">
                <a:solidFill>
                  <a:schemeClr val="bg1"/>
                </a:solidFill>
                <a:latin typeface="Calibri" panose="020F0502020204030204" pitchFamily="34" charset="0"/>
                <a:cs typeface="Calibri" panose="020F0502020204030204" pitchFamily="34" charset="0"/>
              </a:rPr>
              <a:t>If too large → too smooth and not crispy</a:t>
            </a:r>
            <a:endParaRPr lang="de-DE" sz="1600" b="1" dirty="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96500108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bg>
      <p:bgPr>
        <a:solidFill>
          <a:schemeClr val="bg1">
            <a:lumMod val="65000"/>
            <a:alpha val="70000"/>
          </a:schemeClr>
        </a:solidFill>
        <a:effectLst/>
      </p:bgPr>
    </p:bg>
    <p:spTree>
      <p:nvGrpSpPr>
        <p:cNvPr id="1" name=""/>
        <p:cNvGrpSpPr/>
        <p:nvPr/>
      </p:nvGrpSpPr>
      <p:grpSpPr>
        <a:xfrm>
          <a:off x="0" y="0"/>
          <a:ext cx="0" cy="0"/>
          <a:chOff x="0" y="0"/>
          <a:chExt cx="0" cy="0"/>
        </a:xfrm>
      </p:grpSpPr>
      <p:sp>
        <p:nvSpPr>
          <p:cNvPr id="4" name="Datumsplatzhalter 3">
            <a:extLst>
              <a:ext uri="{FF2B5EF4-FFF2-40B4-BE49-F238E27FC236}">
                <a16:creationId xmlns:a16="http://schemas.microsoft.com/office/drawing/2014/main" id="{805F55DF-5B79-EA42-3DBC-A9739B75EBC6}"/>
              </a:ext>
            </a:extLst>
          </p:cNvPr>
          <p:cNvSpPr>
            <a:spLocks noGrp="1"/>
          </p:cNvSpPr>
          <p:nvPr>
            <p:ph type="dt" sz="half" idx="10"/>
          </p:nvPr>
        </p:nvSpPr>
        <p:spPr/>
        <p:txBody>
          <a:bodyPr/>
          <a:lstStyle/>
          <a:p>
            <a:pPr rtl="0"/>
            <a:fld id="{83627DD0-092D-4AD9-AAE0-0513E170352E}" type="datetime1">
              <a:rPr lang="de-DE" smtClean="0"/>
              <a:t>04.09.2022</a:t>
            </a:fld>
            <a:endParaRPr lang="en-US" dirty="0"/>
          </a:p>
        </p:txBody>
      </p:sp>
      <p:sp>
        <p:nvSpPr>
          <p:cNvPr id="14" name="Textfeld 13">
            <a:extLst>
              <a:ext uri="{FF2B5EF4-FFF2-40B4-BE49-F238E27FC236}">
                <a16:creationId xmlns:a16="http://schemas.microsoft.com/office/drawing/2014/main" id="{BD44CF49-5CF0-39BC-0AA3-23FE5CF01BEB}"/>
              </a:ext>
            </a:extLst>
          </p:cNvPr>
          <p:cNvSpPr txBox="1"/>
          <p:nvPr/>
        </p:nvSpPr>
        <p:spPr>
          <a:xfrm>
            <a:off x="709044" y="4853251"/>
            <a:ext cx="1155386" cy="307777"/>
          </a:xfrm>
          <a:prstGeom prst="rect">
            <a:avLst/>
          </a:prstGeom>
          <a:noFill/>
        </p:spPr>
        <p:txBody>
          <a:bodyPr wrap="square" rtlCol="0">
            <a:spAutoFit/>
          </a:bodyPr>
          <a:lstStyle/>
          <a:p>
            <a:r>
              <a:rPr lang="de-DE" sz="1400" dirty="0">
                <a:latin typeface="Calibri" panose="020F0502020204030204" pitchFamily="34" charset="0"/>
                <a:cs typeface="Calibri" panose="020F0502020204030204" pitchFamily="34" charset="0"/>
              </a:rPr>
              <a:t>3D </a:t>
            </a:r>
            <a:r>
              <a:rPr lang="de-DE" sz="1400" dirty="0" err="1">
                <a:latin typeface="Calibri" panose="020F0502020204030204" pitchFamily="34" charset="0"/>
                <a:cs typeface="Calibri" panose="020F0502020204030204" pitchFamily="34" charset="0"/>
              </a:rPr>
              <a:t>Object</a:t>
            </a:r>
            <a:endParaRPr lang="en-US" sz="1400" dirty="0">
              <a:latin typeface="Calibri" panose="020F0502020204030204" pitchFamily="34" charset="0"/>
              <a:cs typeface="Calibri" panose="020F0502020204030204" pitchFamily="34" charset="0"/>
            </a:endParaRPr>
          </a:p>
        </p:txBody>
      </p:sp>
      <p:sp>
        <p:nvSpPr>
          <p:cNvPr id="5" name="Arrow: Right 4">
            <a:extLst>
              <a:ext uri="{FF2B5EF4-FFF2-40B4-BE49-F238E27FC236}">
                <a16:creationId xmlns:a16="http://schemas.microsoft.com/office/drawing/2014/main" id="{BCCBEB97-831B-9FD1-0A7C-873CD499E92B}"/>
              </a:ext>
            </a:extLst>
          </p:cNvPr>
          <p:cNvSpPr/>
          <p:nvPr/>
        </p:nvSpPr>
        <p:spPr>
          <a:xfrm>
            <a:off x="5996990" y="3124245"/>
            <a:ext cx="306943" cy="26210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feld 13">
            <a:extLst>
              <a:ext uri="{FF2B5EF4-FFF2-40B4-BE49-F238E27FC236}">
                <a16:creationId xmlns:a16="http://schemas.microsoft.com/office/drawing/2014/main" id="{365F151C-13F5-6187-CD63-257406A1678F}"/>
              </a:ext>
            </a:extLst>
          </p:cNvPr>
          <p:cNvSpPr txBox="1"/>
          <p:nvPr/>
        </p:nvSpPr>
        <p:spPr>
          <a:xfrm>
            <a:off x="10093409" y="4853250"/>
            <a:ext cx="1235159"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Normal Map</a:t>
            </a:r>
          </a:p>
        </p:txBody>
      </p:sp>
      <p:sp>
        <p:nvSpPr>
          <p:cNvPr id="9" name="Textfeld 13">
            <a:extLst>
              <a:ext uri="{FF2B5EF4-FFF2-40B4-BE49-F238E27FC236}">
                <a16:creationId xmlns:a16="http://schemas.microsoft.com/office/drawing/2014/main" id="{62FAAFF6-C83A-947D-C2F7-024B1122D5B5}"/>
              </a:ext>
            </a:extLst>
          </p:cNvPr>
          <p:cNvSpPr txBox="1"/>
          <p:nvPr/>
        </p:nvSpPr>
        <p:spPr>
          <a:xfrm>
            <a:off x="6750783" y="4853250"/>
            <a:ext cx="1155386" cy="307777"/>
          </a:xfrm>
          <a:prstGeom prst="rect">
            <a:avLst/>
          </a:prstGeom>
          <a:noFill/>
        </p:spPr>
        <p:txBody>
          <a:bodyPr wrap="square" rtlCol="0">
            <a:spAutoFit/>
          </a:bodyPr>
          <a:lstStyle/>
          <a:p>
            <a:r>
              <a:rPr lang="de-DE" sz="1400" dirty="0">
                <a:latin typeface="Calibri" panose="020F0502020204030204" pitchFamily="34" charset="0"/>
                <a:cs typeface="Calibri" panose="020F0502020204030204" pitchFamily="34" charset="0"/>
              </a:rPr>
              <a:t>Point </a:t>
            </a:r>
            <a:r>
              <a:rPr lang="de-DE" sz="1400" dirty="0" err="1">
                <a:latin typeface="Calibri" panose="020F0502020204030204" pitchFamily="34" charset="0"/>
                <a:cs typeface="Calibri" panose="020F0502020204030204" pitchFamily="34" charset="0"/>
              </a:rPr>
              <a:t>cloud</a:t>
            </a:r>
            <a:endParaRPr lang="en-US" sz="1400" dirty="0">
              <a:latin typeface="Calibri" panose="020F0502020204030204" pitchFamily="34" charset="0"/>
              <a:cs typeface="Calibri" panose="020F0502020204030204" pitchFamily="34" charset="0"/>
            </a:endParaRPr>
          </a:p>
        </p:txBody>
      </p:sp>
      <p:sp>
        <p:nvSpPr>
          <p:cNvPr id="35" name="Textfeld 13">
            <a:extLst>
              <a:ext uri="{FF2B5EF4-FFF2-40B4-BE49-F238E27FC236}">
                <a16:creationId xmlns:a16="http://schemas.microsoft.com/office/drawing/2014/main" id="{66A9B6A9-E740-A479-FFB8-8293707896BF}"/>
              </a:ext>
            </a:extLst>
          </p:cNvPr>
          <p:cNvSpPr txBox="1"/>
          <p:nvPr/>
        </p:nvSpPr>
        <p:spPr>
          <a:xfrm>
            <a:off x="3784107" y="4778900"/>
            <a:ext cx="1235159"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Depth Map</a:t>
            </a:r>
          </a:p>
        </p:txBody>
      </p:sp>
      <p:sp>
        <p:nvSpPr>
          <p:cNvPr id="41" name="TextBox 40">
            <a:extLst>
              <a:ext uri="{FF2B5EF4-FFF2-40B4-BE49-F238E27FC236}">
                <a16:creationId xmlns:a16="http://schemas.microsoft.com/office/drawing/2014/main" id="{B8231253-B3AB-47D8-08FF-4642110F35DF}"/>
              </a:ext>
            </a:extLst>
          </p:cNvPr>
          <p:cNvSpPr txBox="1"/>
          <p:nvPr/>
        </p:nvSpPr>
        <p:spPr>
          <a:xfrm>
            <a:off x="203139" y="296600"/>
            <a:ext cx="5159435" cy="584775"/>
          </a:xfrm>
          <a:prstGeom prst="rect">
            <a:avLst/>
          </a:prstGeom>
          <a:noFill/>
        </p:spPr>
        <p:txBody>
          <a:bodyPr wrap="square" rtlCol="0">
            <a:spAutoFit/>
          </a:bodyPr>
          <a:lstStyle/>
          <a:p>
            <a:r>
              <a:rPr lang="en-US" sz="3200" b="1" dirty="0">
                <a:latin typeface="Candara" panose="020E0502030303020204" pitchFamily="34" charset="0"/>
              </a:rPr>
              <a:t>Geometry-based Approach</a:t>
            </a:r>
            <a:endParaRPr lang="en-US" sz="3200" dirty="0">
              <a:latin typeface="Candara" panose="020E0502030303020204" pitchFamily="34" charset="0"/>
            </a:endParaRPr>
          </a:p>
        </p:txBody>
      </p:sp>
      <p:cxnSp>
        <p:nvCxnSpPr>
          <p:cNvPr id="2" name="Straight Connector 1">
            <a:extLst>
              <a:ext uri="{FF2B5EF4-FFF2-40B4-BE49-F238E27FC236}">
                <a16:creationId xmlns:a16="http://schemas.microsoft.com/office/drawing/2014/main" id="{AC1A9050-FCD0-77DC-17FB-F94D4BB349C5}"/>
              </a:ext>
            </a:extLst>
          </p:cNvPr>
          <p:cNvCxnSpPr>
            <a:cxnSpLocks/>
          </p:cNvCxnSpPr>
          <p:nvPr/>
        </p:nvCxnSpPr>
        <p:spPr>
          <a:xfrm>
            <a:off x="2824268" y="1143000"/>
            <a:ext cx="0" cy="4432300"/>
          </a:xfrm>
          <a:prstGeom prst="line">
            <a:avLst/>
          </a:prstGeom>
          <a:ln w="15875"/>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72BD3892-87E4-F264-A4A7-BE160140D5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03933" y="2261328"/>
            <a:ext cx="2265222" cy="2269578"/>
          </a:xfrm>
          <a:prstGeom prst="rect">
            <a:avLst/>
          </a:prstGeom>
        </p:spPr>
      </p:pic>
      <p:pic>
        <p:nvPicPr>
          <p:cNvPr id="10" name="Picture 9">
            <a:extLst>
              <a:ext uri="{FF2B5EF4-FFF2-40B4-BE49-F238E27FC236}">
                <a16:creationId xmlns:a16="http://schemas.microsoft.com/office/drawing/2014/main" id="{49343EAB-A4DD-5504-73D2-66253FCD48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822" y="2015790"/>
            <a:ext cx="2515116" cy="2515116"/>
          </a:xfrm>
          <a:prstGeom prst="rect">
            <a:avLst/>
          </a:prstGeom>
        </p:spPr>
      </p:pic>
      <p:pic>
        <p:nvPicPr>
          <p:cNvPr id="13" name="Picture 12">
            <a:extLst>
              <a:ext uri="{FF2B5EF4-FFF2-40B4-BE49-F238E27FC236}">
                <a16:creationId xmlns:a16="http://schemas.microsoft.com/office/drawing/2014/main" id="{1BE24825-9506-325F-8967-BCD4B83D7DB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64520" y="2015790"/>
            <a:ext cx="2515116" cy="2515116"/>
          </a:xfrm>
          <a:prstGeom prst="rect">
            <a:avLst/>
          </a:prstGeom>
        </p:spPr>
      </p:pic>
      <p:pic>
        <p:nvPicPr>
          <p:cNvPr id="21" name="Picture 20">
            <a:extLst>
              <a:ext uri="{FF2B5EF4-FFF2-40B4-BE49-F238E27FC236}">
                <a16:creationId xmlns:a16="http://schemas.microsoft.com/office/drawing/2014/main" id="{96D9116E-C758-FC4F-1A30-8248973318E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453431" y="1866687"/>
            <a:ext cx="2515116" cy="2515116"/>
          </a:xfrm>
          <a:prstGeom prst="rect">
            <a:avLst/>
          </a:prstGeom>
        </p:spPr>
      </p:pic>
      <p:sp>
        <p:nvSpPr>
          <p:cNvPr id="22" name="Arrow: Right 21">
            <a:extLst>
              <a:ext uri="{FF2B5EF4-FFF2-40B4-BE49-F238E27FC236}">
                <a16:creationId xmlns:a16="http://schemas.microsoft.com/office/drawing/2014/main" id="{3C9093DA-C3C9-A211-883E-9660D9176D87}"/>
              </a:ext>
            </a:extLst>
          </p:cNvPr>
          <p:cNvSpPr/>
          <p:nvPr/>
        </p:nvSpPr>
        <p:spPr>
          <a:xfrm>
            <a:off x="8722625" y="3166896"/>
            <a:ext cx="306943" cy="26210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feld 13">
            <a:extLst>
              <a:ext uri="{FF2B5EF4-FFF2-40B4-BE49-F238E27FC236}">
                <a16:creationId xmlns:a16="http://schemas.microsoft.com/office/drawing/2014/main" id="{D4A5567D-C3E5-29B3-4892-A3AE7B354DF6}"/>
              </a:ext>
            </a:extLst>
          </p:cNvPr>
          <p:cNvSpPr txBox="1"/>
          <p:nvPr/>
        </p:nvSpPr>
        <p:spPr>
          <a:xfrm>
            <a:off x="8335081" y="2552114"/>
            <a:ext cx="1082033" cy="523220"/>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Neighbor information</a:t>
            </a:r>
          </a:p>
        </p:txBody>
      </p:sp>
      <p:sp>
        <p:nvSpPr>
          <p:cNvPr id="33" name="Textfeld 13">
            <a:extLst>
              <a:ext uri="{FF2B5EF4-FFF2-40B4-BE49-F238E27FC236}">
                <a16:creationId xmlns:a16="http://schemas.microsoft.com/office/drawing/2014/main" id="{B8E73121-DFF0-FFFA-8841-64A12B03FA0D}"/>
              </a:ext>
            </a:extLst>
          </p:cNvPr>
          <p:cNvSpPr txBox="1"/>
          <p:nvPr/>
        </p:nvSpPr>
        <p:spPr>
          <a:xfrm>
            <a:off x="5819887" y="2767557"/>
            <a:ext cx="644025" cy="307777"/>
          </a:xfrm>
          <a:prstGeom prst="rect">
            <a:avLst/>
          </a:prstGeom>
          <a:noFill/>
        </p:spPr>
        <p:txBody>
          <a:bodyPr wrap="square" rtlCol="0">
            <a:spAutoFit/>
          </a:bodyPr>
          <a:lstStyle/>
          <a:p>
            <a:r>
              <a:rPr lang="de-DE" sz="1400" dirty="0">
                <a:latin typeface="Calibri" panose="020F0502020204030204" pitchFamily="34" charset="0"/>
                <a:cs typeface="Calibri" panose="020F0502020204030204" pitchFamily="34" charset="0"/>
              </a:rPr>
              <a:t>K</a:t>
            </a:r>
            <a:r>
              <a:rPr lang="en-US" sz="1400" dirty="0">
                <a:latin typeface="Calibri" panose="020F0502020204030204" pitchFamily="34" charset="0"/>
                <a:cs typeface="Calibri" panose="020F0502020204030204" pitchFamily="34" charset="0"/>
              </a:rPr>
              <a:t>,</a:t>
            </a:r>
            <a:r>
              <a:rPr lang="en-US" sz="1400" dirty="0" err="1">
                <a:latin typeface="Calibri" panose="020F0502020204030204" pitchFamily="34" charset="0"/>
                <a:cs typeface="Calibri" panose="020F0502020204030204" pitchFamily="34" charset="0"/>
              </a:rPr>
              <a:t>R,t</a:t>
            </a:r>
            <a:endParaRPr lang="en-US" sz="1400" dirty="0">
              <a:latin typeface="Calibri" panose="020F0502020204030204" pitchFamily="34" charset="0"/>
              <a:cs typeface="Calibri" panose="020F0502020204030204" pitchFamily="34" charset="0"/>
            </a:endParaRPr>
          </a:p>
        </p:txBody>
      </p:sp>
      <p:sp>
        <p:nvSpPr>
          <p:cNvPr id="43" name="Textfeld 13">
            <a:extLst>
              <a:ext uri="{FF2B5EF4-FFF2-40B4-BE49-F238E27FC236}">
                <a16:creationId xmlns:a16="http://schemas.microsoft.com/office/drawing/2014/main" id="{9684B34A-5214-C3C3-60F0-CCBEF7BB0610}"/>
              </a:ext>
            </a:extLst>
          </p:cNvPr>
          <p:cNvSpPr txBox="1"/>
          <p:nvPr/>
        </p:nvSpPr>
        <p:spPr>
          <a:xfrm>
            <a:off x="4012826" y="1642323"/>
            <a:ext cx="774700" cy="307777"/>
          </a:xfrm>
          <a:prstGeom prst="rect">
            <a:avLst/>
          </a:prstGeom>
          <a:noFill/>
        </p:spPr>
        <p:txBody>
          <a:bodyPr wrap="square" rtlCol="0">
            <a:spAutoFit/>
          </a:bodyPr>
          <a:lstStyle/>
          <a:p>
            <a:r>
              <a:rPr lang="en-US" sz="1400" b="1" dirty="0">
                <a:latin typeface="Calibri" panose="020F0502020204030204" pitchFamily="34" charset="0"/>
                <a:cs typeface="Calibri" panose="020F0502020204030204" pitchFamily="34" charset="0"/>
              </a:rPr>
              <a:t>Input</a:t>
            </a:r>
          </a:p>
        </p:txBody>
      </p:sp>
      <p:sp>
        <p:nvSpPr>
          <p:cNvPr id="44" name="Textfeld 13">
            <a:extLst>
              <a:ext uri="{FF2B5EF4-FFF2-40B4-BE49-F238E27FC236}">
                <a16:creationId xmlns:a16="http://schemas.microsoft.com/office/drawing/2014/main" id="{B457121B-82F2-9143-7280-BBB1E0C410BF}"/>
              </a:ext>
            </a:extLst>
          </p:cNvPr>
          <p:cNvSpPr txBox="1"/>
          <p:nvPr/>
        </p:nvSpPr>
        <p:spPr>
          <a:xfrm>
            <a:off x="10452268" y="1538815"/>
            <a:ext cx="774700" cy="307777"/>
          </a:xfrm>
          <a:prstGeom prst="rect">
            <a:avLst/>
          </a:prstGeom>
          <a:noFill/>
        </p:spPr>
        <p:txBody>
          <a:bodyPr wrap="square" rtlCol="0">
            <a:spAutoFit/>
          </a:bodyPr>
          <a:lstStyle/>
          <a:p>
            <a:r>
              <a:rPr lang="en-US" sz="1400" b="1" dirty="0">
                <a:latin typeface="Calibri" panose="020F0502020204030204" pitchFamily="34" charset="0"/>
                <a:cs typeface="Calibri" panose="020F0502020204030204" pitchFamily="34" charset="0"/>
              </a:rPr>
              <a:t>Output</a:t>
            </a:r>
          </a:p>
        </p:txBody>
      </p:sp>
      <p:sp>
        <p:nvSpPr>
          <p:cNvPr id="45" name="Textfeld 13">
            <a:extLst>
              <a:ext uri="{FF2B5EF4-FFF2-40B4-BE49-F238E27FC236}">
                <a16:creationId xmlns:a16="http://schemas.microsoft.com/office/drawing/2014/main" id="{CE314C3D-7A69-7D5A-407B-524826F243D2}"/>
              </a:ext>
            </a:extLst>
          </p:cNvPr>
          <p:cNvSpPr txBox="1"/>
          <p:nvPr/>
        </p:nvSpPr>
        <p:spPr>
          <a:xfrm>
            <a:off x="2379305" y="5899680"/>
            <a:ext cx="10368477" cy="1323439"/>
          </a:xfrm>
          <a:prstGeom prst="rect">
            <a:avLst/>
          </a:prstGeom>
          <a:noFill/>
        </p:spPr>
        <p:txBody>
          <a:bodyPr wrap="square" rtlCol="0">
            <a:spAutoFit/>
          </a:bodyPr>
          <a:lstStyle/>
          <a:p>
            <a:pPr marL="285750" indent="-285750">
              <a:buFontTx/>
              <a:buChar char="-"/>
            </a:pPr>
            <a:r>
              <a:rPr lang="de-DE" sz="1600" dirty="0" err="1">
                <a:latin typeface="Calibri" panose="020F0502020204030204" pitchFamily="34" charset="0"/>
                <a:cs typeface="Calibri" panose="020F0502020204030204" pitchFamily="34" charset="0"/>
              </a:rPr>
              <a:t>Optimization</a:t>
            </a:r>
            <a:r>
              <a:rPr lang="de-DE" sz="1600" dirty="0">
                <a:latin typeface="Calibri" panose="020F0502020204030204" pitchFamily="34" charset="0"/>
                <a:cs typeface="Calibri" panose="020F0502020204030204" pitchFamily="34" charset="0"/>
              </a:rPr>
              <a:t> </a:t>
            </a:r>
            <a:r>
              <a:rPr lang="de-DE" sz="1600" dirty="0" err="1">
                <a:latin typeface="Calibri" panose="020F0502020204030204" pitchFamily="34" charset="0"/>
                <a:cs typeface="Calibri" panose="020F0502020204030204" pitchFamily="34" charset="0"/>
              </a:rPr>
              <a:t>based</a:t>
            </a:r>
            <a:endParaRPr lang="de-DE" sz="1600" dirty="0">
              <a:latin typeface="Calibri" panose="020F0502020204030204" pitchFamily="34" charset="0"/>
              <a:cs typeface="Calibri" panose="020F0502020204030204" pitchFamily="34" charset="0"/>
            </a:endParaRPr>
          </a:p>
          <a:p>
            <a:pPr marL="285750" indent="-285750">
              <a:buFontTx/>
              <a:buChar char="-"/>
            </a:pPr>
            <a:r>
              <a:rPr lang="en-US" sz="1600" dirty="0">
                <a:latin typeface="Calibri" panose="020F0502020204030204" pitchFamily="34" charset="0"/>
                <a:cs typeface="Calibri" panose="020F0502020204030204" pitchFamily="34" charset="0"/>
              </a:rPr>
              <a:t>Normal Map are only semi-dense, if mapped on mesh (dense), that is not good at all</a:t>
            </a:r>
            <a:endParaRPr lang="de-DE" sz="1600" dirty="0">
              <a:latin typeface="Calibri" panose="020F0502020204030204" pitchFamily="34" charset="0"/>
              <a:cs typeface="Calibri" panose="020F0502020204030204" pitchFamily="34" charset="0"/>
            </a:endParaRPr>
          </a:p>
          <a:p>
            <a:pPr marL="285750" indent="-285750">
              <a:buFontTx/>
              <a:buChar char="-"/>
            </a:pPr>
            <a:r>
              <a:rPr lang="de-DE" sz="1600" dirty="0" err="1">
                <a:latin typeface="Calibri" panose="020F0502020204030204" pitchFamily="34" charset="0"/>
                <a:cs typeface="Calibri" panose="020F0502020204030204" pitchFamily="34" charset="0"/>
              </a:rPr>
              <a:t>Depends</a:t>
            </a:r>
            <a:r>
              <a:rPr lang="de-DE" sz="1600" dirty="0">
                <a:latin typeface="Calibri" panose="020F0502020204030204" pitchFamily="34" charset="0"/>
                <a:cs typeface="Calibri" panose="020F0502020204030204" pitchFamily="34" charset="0"/>
              </a:rPr>
              <a:t> on </a:t>
            </a:r>
            <a:r>
              <a:rPr lang="de-DE" sz="1600" dirty="0" err="1">
                <a:latin typeface="Calibri" panose="020F0502020204030204" pitchFamily="34" charset="0"/>
                <a:cs typeface="Calibri" panose="020F0502020204030204" pitchFamily="34" charset="0"/>
              </a:rPr>
              <a:t>chosen</a:t>
            </a:r>
            <a:r>
              <a:rPr lang="de-DE" sz="1600" dirty="0">
                <a:latin typeface="Calibri" panose="020F0502020204030204" pitchFamily="34" charset="0"/>
                <a:cs typeface="Calibri" panose="020F0502020204030204" pitchFamily="34" charset="0"/>
              </a:rPr>
              <a:t> </a:t>
            </a:r>
            <a:r>
              <a:rPr lang="de-DE" sz="1600" dirty="0" err="1">
                <a:latin typeface="Calibri" panose="020F0502020204030204" pitchFamily="34" charset="0"/>
                <a:cs typeface="Calibri" panose="020F0502020204030204" pitchFamily="34" charset="0"/>
              </a:rPr>
              <a:t>neighbor</a:t>
            </a:r>
            <a:r>
              <a:rPr lang="de-DE" sz="1600" dirty="0">
                <a:latin typeface="Calibri" panose="020F0502020204030204" pitchFamily="34" charset="0"/>
                <a:cs typeface="Calibri" panose="020F0502020204030204" pitchFamily="34" charset="0"/>
              </a:rPr>
              <a:t> </a:t>
            </a:r>
            <a:r>
              <a:rPr lang="de-DE" sz="1600" dirty="0" err="1">
                <a:latin typeface="Calibri" panose="020F0502020204030204" pitchFamily="34" charset="0"/>
                <a:cs typeface="Calibri" panose="020F0502020204030204" pitchFamily="34" charset="0"/>
              </a:rPr>
              <a:t>size</a:t>
            </a:r>
            <a:r>
              <a:rPr lang="de-DE" sz="1600" dirty="0">
                <a:latin typeface="Calibri" panose="020F0502020204030204" pitchFamily="34" charset="0"/>
                <a:cs typeface="Calibri" panose="020F0502020204030204" pitchFamily="34" charset="0"/>
              </a:rPr>
              <a:t>, </a:t>
            </a:r>
            <a:r>
              <a:rPr lang="de-DE" sz="1600" dirty="0" err="1">
                <a:latin typeface="Calibri" panose="020F0502020204030204" pitchFamily="34" charset="0"/>
                <a:cs typeface="Calibri" panose="020F0502020204030204" pitchFamily="34" charset="0"/>
              </a:rPr>
              <a:t>if</a:t>
            </a:r>
            <a:r>
              <a:rPr lang="de-DE" sz="1600" dirty="0">
                <a:latin typeface="Calibri" panose="020F0502020204030204" pitchFamily="34" charset="0"/>
                <a:cs typeface="Calibri" panose="020F0502020204030204" pitchFamily="34" charset="0"/>
              </a:rPr>
              <a:t> </a:t>
            </a:r>
            <a:r>
              <a:rPr lang="de-DE" sz="1600" dirty="0" err="1">
                <a:latin typeface="Calibri" panose="020F0502020204030204" pitchFamily="34" charset="0"/>
                <a:cs typeface="Calibri" panose="020F0502020204030204" pitchFamily="34" charset="0"/>
              </a:rPr>
              <a:t>it</a:t>
            </a:r>
            <a:r>
              <a:rPr lang="de-DE" sz="1600" dirty="0">
                <a:latin typeface="Calibri" panose="020F0502020204030204" pitchFamily="34" charset="0"/>
                <a:cs typeface="Calibri" panose="020F0502020204030204" pitchFamily="34" charset="0"/>
              </a:rPr>
              <a:t> </a:t>
            </a:r>
            <a:r>
              <a:rPr lang="de-DE" sz="1600" dirty="0" err="1">
                <a:latin typeface="Calibri" panose="020F0502020204030204" pitchFamily="34" charset="0"/>
                <a:cs typeface="Calibri" panose="020F0502020204030204" pitchFamily="34" charset="0"/>
              </a:rPr>
              <a:t>is</a:t>
            </a:r>
            <a:r>
              <a:rPr lang="de-DE" sz="1600" dirty="0">
                <a:latin typeface="Calibri" panose="020F0502020204030204" pitchFamily="34" charset="0"/>
                <a:cs typeface="Calibri" panose="020F0502020204030204" pitchFamily="34" charset="0"/>
              </a:rPr>
              <a:t> </a:t>
            </a:r>
            <a:r>
              <a:rPr lang="de-DE" sz="1600" dirty="0" err="1">
                <a:latin typeface="Calibri" panose="020F0502020204030204" pitchFamily="34" charset="0"/>
                <a:cs typeface="Calibri" panose="020F0502020204030204" pitchFamily="34" charset="0"/>
              </a:rPr>
              <a:t>too</a:t>
            </a:r>
            <a:r>
              <a:rPr lang="de-DE" sz="1600" dirty="0">
                <a:latin typeface="Calibri" panose="020F0502020204030204" pitchFamily="34" charset="0"/>
                <a:cs typeface="Calibri" panose="020F0502020204030204" pitchFamily="34" charset="0"/>
              </a:rPr>
              <a:t> </a:t>
            </a:r>
            <a:r>
              <a:rPr lang="de-DE" sz="1600" dirty="0" err="1">
                <a:latin typeface="Calibri" panose="020F0502020204030204" pitchFamily="34" charset="0"/>
                <a:cs typeface="Calibri" panose="020F0502020204030204" pitchFamily="34" charset="0"/>
              </a:rPr>
              <a:t>small</a:t>
            </a:r>
            <a:r>
              <a:rPr lang="de-DE" sz="1600" dirty="0">
                <a:latin typeface="Calibri" panose="020F0502020204030204" pitchFamily="34" charset="0"/>
                <a:cs typeface="Calibri" panose="020F0502020204030204" pitchFamily="34" charset="0"/>
              </a:rPr>
              <a:t> </a:t>
            </a:r>
            <a:r>
              <a:rPr lang="en-US" sz="1600" dirty="0">
                <a:latin typeface="Calibri" panose="020F0502020204030204" pitchFamily="34" charset="0"/>
                <a:cs typeface="Calibri" panose="020F0502020204030204" pitchFamily="34" charset="0"/>
              </a:rPr>
              <a:t>→ noise sensitive, If too large → too smooth and not crispy</a:t>
            </a:r>
            <a:endParaRPr lang="de-DE" sz="1600" dirty="0">
              <a:latin typeface="Calibri" panose="020F0502020204030204" pitchFamily="34" charset="0"/>
              <a:cs typeface="Calibri" panose="020F0502020204030204" pitchFamily="34" charset="0"/>
            </a:endParaRPr>
          </a:p>
          <a:p>
            <a:pPr marL="285750" indent="-285750">
              <a:buFontTx/>
              <a:buChar char="-"/>
            </a:pPr>
            <a:endParaRPr lang="de-DE" sz="1600" dirty="0">
              <a:latin typeface="Calibri" panose="020F0502020204030204" pitchFamily="34" charset="0"/>
              <a:cs typeface="Calibri" panose="020F0502020204030204" pitchFamily="34" charset="0"/>
            </a:endParaRPr>
          </a:p>
          <a:p>
            <a:endParaRPr lang="en-US" sz="16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23296657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bg>
      <p:bgPr>
        <a:solidFill>
          <a:schemeClr val="bg1">
            <a:lumMod val="65000"/>
            <a:alpha val="70000"/>
          </a:schemeClr>
        </a:solidFill>
        <a:effectLst/>
      </p:bgPr>
    </p:bg>
    <p:spTree>
      <p:nvGrpSpPr>
        <p:cNvPr id="1" name=""/>
        <p:cNvGrpSpPr/>
        <p:nvPr/>
      </p:nvGrpSpPr>
      <p:grpSpPr>
        <a:xfrm>
          <a:off x="0" y="0"/>
          <a:ext cx="0" cy="0"/>
          <a:chOff x="0" y="0"/>
          <a:chExt cx="0" cy="0"/>
        </a:xfrm>
      </p:grpSpPr>
      <p:sp>
        <p:nvSpPr>
          <p:cNvPr id="4" name="Datumsplatzhalter 3">
            <a:extLst>
              <a:ext uri="{FF2B5EF4-FFF2-40B4-BE49-F238E27FC236}">
                <a16:creationId xmlns:a16="http://schemas.microsoft.com/office/drawing/2014/main" id="{805F55DF-5B79-EA42-3DBC-A9739B75EBC6}"/>
              </a:ext>
            </a:extLst>
          </p:cNvPr>
          <p:cNvSpPr>
            <a:spLocks noGrp="1"/>
          </p:cNvSpPr>
          <p:nvPr>
            <p:ph type="dt" sz="half" idx="10"/>
          </p:nvPr>
        </p:nvSpPr>
        <p:spPr/>
        <p:txBody>
          <a:bodyPr/>
          <a:lstStyle/>
          <a:p>
            <a:pPr rtl="0"/>
            <a:fld id="{83627DD0-092D-4AD9-AAE0-0513E170352E}" type="datetime1">
              <a:rPr lang="de-DE" smtClean="0"/>
              <a:t>04.09.2022</a:t>
            </a:fld>
            <a:endParaRPr lang="en-US" dirty="0"/>
          </a:p>
        </p:txBody>
      </p:sp>
      <p:sp>
        <p:nvSpPr>
          <p:cNvPr id="14" name="Textfeld 13">
            <a:extLst>
              <a:ext uri="{FF2B5EF4-FFF2-40B4-BE49-F238E27FC236}">
                <a16:creationId xmlns:a16="http://schemas.microsoft.com/office/drawing/2014/main" id="{BD44CF49-5CF0-39BC-0AA3-23FE5CF01BEB}"/>
              </a:ext>
            </a:extLst>
          </p:cNvPr>
          <p:cNvSpPr txBox="1"/>
          <p:nvPr/>
        </p:nvSpPr>
        <p:spPr>
          <a:xfrm>
            <a:off x="492057" y="4516787"/>
            <a:ext cx="1155386" cy="307777"/>
          </a:xfrm>
          <a:prstGeom prst="rect">
            <a:avLst/>
          </a:prstGeom>
          <a:noFill/>
        </p:spPr>
        <p:txBody>
          <a:bodyPr wrap="square" rtlCol="0">
            <a:spAutoFit/>
          </a:bodyPr>
          <a:lstStyle/>
          <a:p>
            <a:r>
              <a:rPr lang="de-DE" sz="1400" dirty="0">
                <a:latin typeface="Calibri" panose="020F0502020204030204" pitchFamily="34" charset="0"/>
                <a:cs typeface="Calibri" panose="020F0502020204030204" pitchFamily="34" charset="0"/>
              </a:rPr>
              <a:t>3D </a:t>
            </a:r>
            <a:r>
              <a:rPr lang="de-DE" sz="1400" dirty="0" err="1">
                <a:latin typeface="Calibri" panose="020F0502020204030204" pitchFamily="34" charset="0"/>
                <a:cs typeface="Calibri" panose="020F0502020204030204" pitchFamily="34" charset="0"/>
              </a:rPr>
              <a:t>Object</a:t>
            </a:r>
            <a:endParaRPr lang="en-US" sz="1400" dirty="0">
              <a:latin typeface="Calibri" panose="020F0502020204030204" pitchFamily="34" charset="0"/>
              <a:cs typeface="Calibri" panose="020F0502020204030204" pitchFamily="34" charset="0"/>
            </a:endParaRPr>
          </a:p>
        </p:txBody>
      </p:sp>
      <p:sp>
        <p:nvSpPr>
          <p:cNvPr id="5" name="Arrow: Right 4">
            <a:extLst>
              <a:ext uri="{FF2B5EF4-FFF2-40B4-BE49-F238E27FC236}">
                <a16:creationId xmlns:a16="http://schemas.microsoft.com/office/drawing/2014/main" id="{BCCBEB97-831B-9FD1-0A7C-873CD499E92B}"/>
              </a:ext>
            </a:extLst>
          </p:cNvPr>
          <p:cNvSpPr/>
          <p:nvPr/>
        </p:nvSpPr>
        <p:spPr>
          <a:xfrm>
            <a:off x="4621427" y="2070631"/>
            <a:ext cx="955627" cy="3651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feld 13">
            <a:extLst>
              <a:ext uri="{FF2B5EF4-FFF2-40B4-BE49-F238E27FC236}">
                <a16:creationId xmlns:a16="http://schemas.microsoft.com/office/drawing/2014/main" id="{365F151C-13F5-6187-CD63-257406A1678F}"/>
              </a:ext>
            </a:extLst>
          </p:cNvPr>
          <p:cNvSpPr txBox="1"/>
          <p:nvPr/>
        </p:nvSpPr>
        <p:spPr>
          <a:xfrm>
            <a:off x="10154281" y="3254269"/>
            <a:ext cx="1235159"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Normal Map</a:t>
            </a:r>
          </a:p>
        </p:txBody>
      </p:sp>
      <p:pic>
        <p:nvPicPr>
          <p:cNvPr id="23" name="Picture 2">
            <a:extLst>
              <a:ext uri="{FF2B5EF4-FFF2-40B4-BE49-F238E27FC236}">
                <a16:creationId xmlns:a16="http://schemas.microsoft.com/office/drawing/2014/main" id="{19955E31-A58E-3EB2-6F80-A4590491975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600" t="4678" r="74557" b="74947"/>
          <a:stretch/>
        </p:blipFill>
        <p:spPr bwMode="auto">
          <a:xfrm>
            <a:off x="0" y="6130211"/>
            <a:ext cx="2906881" cy="727789"/>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a:extLst>
              <a:ext uri="{FF2B5EF4-FFF2-40B4-BE49-F238E27FC236}">
                <a16:creationId xmlns:a16="http://schemas.microsoft.com/office/drawing/2014/main" id="{5ED4CF3C-83C6-6F21-5349-DFAEEEE323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19938" y="1495191"/>
            <a:ext cx="1623635" cy="1623635"/>
          </a:xfrm>
          <a:prstGeom prst="rect">
            <a:avLst/>
          </a:prstGeom>
        </p:spPr>
      </p:pic>
      <p:pic>
        <p:nvPicPr>
          <p:cNvPr id="25" name="Picture 24">
            <a:extLst>
              <a:ext uri="{FF2B5EF4-FFF2-40B4-BE49-F238E27FC236}">
                <a16:creationId xmlns:a16="http://schemas.microsoft.com/office/drawing/2014/main" id="{E2638A82-6424-B98E-142B-AC31D9D06CA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88316" y="1495191"/>
            <a:ext cx="1533242" cy="1533242"/>
          </a:xfrm>
          <a:prstGeom prst="rect">
            <a:avLst/>
          </a:prstGeom>
        </p:spPr>
      </p:pic>
      <p:pic>
        <p:nvPicPr>
          <p:cNvPr id="8" name="Picture 7">
            <a:extLst>
              <a:ext uri="{FF2B5EF4-FFF2-40B4-BE49-F238E27FC236}">
                <a16:creationId xmlns:a16="http://schemas.microsoft.com/office/drawing/2014/main" id="{61C42EE6-4C1C-EDDC-14F7-F55C1BA6235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8200" y="2391040"/>
            <a:ext cx="2042427" cy="2042427"/>
          </a:xfrm>
          <a:prstGeom prst="rect">
            <a:avLst/>
          </a:prstGeom>
        </p:spPr>
      </p:pic>
      <p:sp>
        <p:nvSpPr>
          <p:cNvPr id="9" name="Textfeld 13">
            <a:extLst>
              <a:ext uri="{FF2B5EF4-FFF2-40B4-BE49-F238E27FC236}">
                <a16:creationId xmlns:a16="http://schemas.microsoft.com/office/drawing/2014/main" id="{62FAAFF6-C83A-947D-C2F7-024B1122D5B5}"/>
              </a:ext>
            </a:extLst>
          </p:cNvPr>
          <p:cNvSpPr txBox="1"/>
          <p:nvPr/>
        </p:nvSpPr>
        <p:spPr>
          <a:xfrm>
            <a:off x="6324655" y="3142931"/>
            <a:ext cx="1155386" cy="307777"/>
          </a:xfrm>
          <a:prstGeom prst="rect">
            <a:avLst/>
          </a:prstGeom>
          <a:noFill/>
        </p:spPr>
        <p:txBody>
          <a:bodyPr wrap="square" rtlCol="0">
            <a:spAutoFit/>
          </a:bodyPr>
          <a:lstStyle/>
          <a:p>
            <a:r>
              <a:rPr lang="de-DE" sz="1400" dirty="0">
                <a:latin typeface="Calibri" panose="020F0502020204030204" pitchFamily="34" charset="0"/>
                <a:cs typeface="Calibri" panose="020F0502020204030204" pitchFamily="34" charset="0"/>
              </a:rPr>
              <a:t>Point </a:t>
            </a:r>
            <a:r>
              <a:rPr lang="de-DE" sz="1400" dirty="0" err="1">
                <a:latin typeface="Calibri" panose="020F0502020204030204" pitchFamily="34" charset="0"/>
                <a:cs typeface="Calibri" panose="020F0502020204030204" pitchFamily="34" charset="0"/>
              </a:rPr>
              <a:t>cloud</a:t>
            </a:r>
            <a:endParaRPr lang="en-US" sz="1400" dirty="0">
              <a:latin typeface="Calibri" panose="020F0502020204030204" pitchFamily="34" charset="0"/>
              <a:cs typeface="Calibri" panose="020F0502020204030204" pitchFamily="34" charset="0"/>
            </a:endParaRPr>
          </a:p>
        </p:txBody>
      </p:sp>
      <p:cxnSp>
        <p:nvCxnSpPr>
          <p:cNvPr id="12" name="Straight Connector 11">
            <a:extLst>
              <a:ext uri="{FF2B5EF4-FFF2-40B4-BE49-F238E27FC236}">
                <a16:creationId xmlns:a16="http://schemas.microsoft.com/office/drawing/2014/main" id="{2D313A64-109D-ECBA-0274-8CB42F665E31}"/>
              </a:ext>
            </a:extLst>
          </p:cNvPr>
          <p:cNvCxnSpPr>
            <a:cxnSpLocks/>
          </p:cNvCxnSpPr>
          <p:nvPr/>
        </p:nvCxnSpPr>
        <p:spPr>
          <a:xfrm>
            <a:off x="2319582" y="1419046"/>
            <a:ext cx="0" cy="4309370"/>
          </a:xfrm>
          <a:prstGeom prst="line">
            <a:avLst/>
          </a:prstGeom>
          <a:ln w="15875"/>
        </p:spPr>
        <p:style>
          <a:lnRef idx="1">
            <a:schemeClr val="accent1"/>
          </a:lnRef>
          <a:fillRef idx="0">
            <a:schemeClr val="accent1"/>
          </a:fillRef>
          <a:effectRef idx="0">
            <a:schemeClr val="accent1"/>
          </a:effectRef>
          <a:fontRef idx="minor">
            <a:schemeClr val="tx1"/>
          </a:fontRef>
        </p:style>
      </p:cxnSp>
      <p:sp>
        <p:nvSpPr>
          <p:cNvPr id="16" name="Arrow: Right 15">
            <a:extLst>
              <a:ext uri="{FF2B5EF4-FFF2-40B4-BE49-F238E27FC236}">
                <a16:creationId xmlns:a16="http://schemas.microsoft.com/office/drawing/2014/main" id="{D5193FFC-F781-472F-4057-42A043F6EC62}"/>
              </a:ext>
            </a:extLst>
          </p:cNvPr>
          <p:cNvSpPr/>
          <p:nvPr/>
        </p:nvSpPr>
        <p:spPr>
          <a:xfrm>
            <a:off x="8747272" y="5067149"/>
            <a:ext cx="955627" cy="3651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feld 13">
            <a:extLst>
              <a:ext uri="{FF2B5EF4-FFF2-40B4-BE49-F238E27FC236}">
                <a16:creationId xmlns:a16="http://schemas.microsoft.com/office/drawing/2014/main" id="{349C3904-B7EE-80D5-3E14-79FCAC705996}"/>
              </a:ext>
            </a:extLst>
          </p:cNvPr>
          <p:cNvSpPr txBox="1"/>
          <p:nvPr/>
        </p:nvSpPr>
        <p:spPr>
          <a:xfrm>
            <a:off x="10270547" y="6226496"/>
            <a:ext cx="1235159"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Normal Map</a:t>
            </a:r>
          </a:p>
        </p:txBody>
      </p:sp>
      <p:pic>
        <p:nvPicPr>
          <p:cNvPr id="24" name="Picture 23">
            <a:extLst>
              <a:ext uri="{FF2B5EF4-FFF2-40B4-BE49-F238E27FC236}">
                <a16:creationId xmlns:a16="http://schemas.microsoft.com/office/drawing/2014/main" id="{30B4F741-72E9-42D1-7B1B-8B18EEBCF3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76309" y="4419216"/>
            <a:ext cx="1623634" cy="1623634"/>
          </a:xfrm>
          <a:prstGeom prst="rect">
            <a:avLst/>
          </a:prstGeom>
        </p:spPr>
      </p:pic>
      <p:sp>
        <p:nvSpPr>
          <p:cNvPr id="27" name="Textfeld 13">
            <a:extLst>
              <a:ext uri="{FF2B5EF4-FFF2-40B4-BE49-F238E27FC236}">
                <a16:creationId xmlns:a16="http://schemas.microsoft.com/office/drawing/2014/main" id="{5192886C-3FAC-A229-FE33-97536F544F2B}"/>
              </a:ext>
            </a:extLst>
          </p:cNvPr>
          <p:cNvSpPr txBox="1"/>
          <p:nvPr/>
        </p:nvSpPr>
        <p:spPr>
          <a:xfrm>
            <a:off x="2996488" y="6205651"/>
            <a:ext cx="874847" cy="307777"/>
          </a:xfrm>
          <a:prstGeom prst="rect">
            <a:avLst/>
          </a:prstGeom>
          <a:noFill/>
        </p:spPr>
        <p:txBody>
          <a:bodyPr wrap="square" rtlCol="0">
            <a:spAutoFit/>
          </a:bodyPr>
          <a:lstStyle/>
          <a:p>
            <a:r>
              <a:rPr lang="de-DE" sz="1400" dirty="0">
                <a:latin typeface="Calibri" panose="020F0502020204030204" pitchFamily="34" charset="0"/>
                <a:cs typeface="Calibri" panose="020F0502020204030204" pitchFamily="34" charset="0"/>
              </a:rPr>
              <a:t>Image 01</a:t>
            </a:r>
            <a:endParaRPr lang="en-US" sz="1400" dirty="0">
              <a:latin typeface="Calibri" panose="020F0502020204030204" pitchFamily="34" charset="0"/>
              <a:cs typeface="Calibri" panose="020F0502020204030204" pitchFamily="34" charset="0"/>
            </a:endParaRPr>
          </a:p>
        </p:txBody>
      </p:sp>
      <p:sp>
        <p:nvSpPr>
          <p:cNvPr id="29" name="Textfeld 13">
            <a:extLst>
              <a:ext uri="{FF2B5EF4-FFF2-40B4-BE49-F238E27FC236}">
                <a16:creationId xmlns:a16="http://schemas.microsoft.com/office/drawing/2014/main" id="{66E7E0A8-F257-0DF3-AB07-C0FA58F260F3}"/>
              </a:ext>
            </a:extLst>
          </p:cNvPr>
          <p:cNvSpPr txBox="1"/>
          <p:nvPr/>
        </p:nvSpPr>
        <p:spPr>
          <a:xfrm>
            <a:off x="6228347" y="5124497"/>
            <a:ext cx="243585" cy="307777"/>
          </a:xfrm>
          <a:prstGeom prst="rect">
            <a:avLst/>
          </a:prstGeom>
          <a:noFill/>
        </p:spPr>
        <p:txBody>
          <a:bodyPr wrap="square" rtlCol="0">
            <a:spAutoFit/>
          </a:bodyPr>
          <a:lstStyle/>
          <a:p>
            <a:r>
              <a:rPr lang="de-DE" sz="1400" dirty="0">
                <a:latin typeface="Calibri" panose="020F0502020204030204" pitchFamily="34" charset="0"/>
                <a:cs typeface="Calibri" panose="020F0502020204030204" pitchFamily="34" charset="0"/>
              </a:rPr>
              <a:t>…</a:t>
            </a:r>
            <a:endParaRPr lang="en-US" sz="1400" dirty="0">
              <a:latin typeface="Calibri" panose="020F0502020204030204" pitchFamily="34" charset="0"/>
              <a:cs typeface="Calibri" panose="020F0502020204030204" pitchFamily="34" charset="0"/>
            </a:endParaRPr>
          </a:p>
        </p:txBody>
      </p:sp>
      <p:sp>
        <p:nvSpPr>
          <p:cNvPr id="31" name="Textfeld 13">
            <a:extLst>
              <a:ext uri="{FF2B5EF4-FFF2-40B4-BE49-F238E27FC236}">
                <a16:creationId xmlns:a16="http://schemas.microsoft.com/office/drawing/2014/main" id="{5DA79098-5B0C-A434-46C2-97AAA5070C35}"/>
              </a:ext>
            </a:extLst>
          </p:cNvPr>
          <p:cNvSpPr txBox="1"/>
          <p:nvPr/>
        </p:nvSpPr>
        <p:spPr>
          <a:xfrm>
            <a:off x="7042618" y="6226496"/>
            <a:ext cx="874847" cy="307777"/>
          </a:xfrm>
          <a:prstGeom prst="rect">
            <a:avLst/>
          </a:prstGeom>
          <a:noFill/>
        </p:spPr>
        <p:txBody>
          <a:bodyPr wrap="square" rtlCol="0">
            <a:spAutoFit/>
          </a:bodyPr>
          <a:lstStyle/>
          <a:p>
            <a:r>
              <a:rPr lang="de-DE" sz="1400" dirty="0">
                <a:latin typeface="Calibri" panose="020F0502020204030204" pitchFamily="34" charset="0"/>
                <a:cs typeface="Calibri" panose="020F0502020204030204" pitchFamily="34" charset="0"/>
              </a:rPr>
              <a:t>Image …</a:t>
            </a:r>
            <a:endParaRPr lang="en-US" sz="1400" dirty="0">
              <a:latin typeface="Calibri" panose="020F0502020204030204" pitchFamily="34" charset="0"/>
              <a:cs typeface="Calibri" panose="020F0502020204030204" pitchFamily="34" charset="0"/>
            </a:endParaRPr>
          </a:p>
        </p:txBody>
      </p:sp>
      <p:sp>
        <p:nvSpPr>
          <p:cNvPr id="32" name="Textfeld 13">
            <a:extLst>
              <a:ext uri="{FF2B5EF4-FFF2-40B4-BE49-F238E27FC236}">
                <a16:creationId xmlns:a16="http://schemas.microsoft.com/office/drawing/2014/main" id="{06148878-A37E-5B60-B061-5C0A6E04AE24}"/>
              </a:ext>
            </a:extLst>
          </p:cNvPr>
          <p:cNvSpPr txBox="1"/>
          <p:nvPr/>
        </p:nvSpPr>
        <p:spPr>
          <a:xfrm>
            <a:off x="4835790" y="6201048"/>
            <a:ext cx="874847" cy="307777"/>
          </a:xfrm>
          <a:prstGeom prst="rect">
            <a:avLst/>
          </a:prstGeom>
          <a:noFill/>
        </p:spPr>
        <p:txBody>
          <a:bodyPr wrap="square" rtlCol="0">
            <a:spAutoFit/>
          </a:bodyPr>
          <a:lstStyle/>
          <a:p>
            <a:r>
              <a:rPr lang="de-DE" sz="1400" dirty="0">
                <a:latin typeface="Calibri" panose="020F0502020204030204" pitchFamily="34" charset="0"/>
                <a:cs typeface="Calibri" panose="020F0502020204030204" pitchFamily="34" charset="0"/>
              </a:rPr>
              <a:t>Image 02</a:t>
            </a:r>
            <a:endParaRPr lang="en-US" sz="1400" dirty="0">
              <a:latin typeface="Calibri" panose="020F0502020204030204" pitchFamily="34" charset="0"/>
              <a:cs typeface="Calibri" panose="020F0502020204030204" pitchFamily="34" charset="0"/>
            </a:endParaRPr>
          </a:p>
        </p:txBody>
      </p:sp>
      <p:pic>
        <p:nvPicPr>
          <p:cNvPr id="34" name="Picture 33">
            <a:extLst>
              <a:ext uri="{FF2B5EF4-FFF2-40B4-BE49-F238E27FC236}">
                <a16:creationId xmlns:a16="http://schemas.microsoft.com/office/drawing/2014/main" id="{DE3E0940-389B-DF17-72D2-53CB7D049BE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02390" y="1520650"/>
            <a:ext cx="1391521" cy="1391521"/>
          </a:xfrm>
          <a:prstGeom prst="rect">
            <a:avLst/>
          </a:prstGeom>
        </p:spPr>
      </p:pic>
      <p:sp>
        <p:nvSpPr>
          <p:cNvPr id="35" name="Textfeld 13">
            <a:extLst>
              <a:ext uri="{FF2B5EF4-FFF2-40B4-BE49-F238E27FC236}">
                <a16:creationId xmlns:a16="http://schemas.microsoft.com/office/drawing/2014/main" id="{66A9B6A9-E740-A479-FFB8-8293707896BF}"/>
              </a:ext>
            </a:extLst>
          </p:cNvPr>
          <p:cNvSpPr txBox="1"/>
          <p:nvPr/>
        </p:nvSpPr>
        <p:spPr>
          <a:xfrm>
            <a:off x="2974328" y="3121223"/>
            <a:ext cx="1235159"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Depth Map</a:t>
            </a:r>
          </a:p>
        </p:txBody>
      </p:sp>
      <p:sp>
        <p:nvSpPr>
          <p:cNvPr id="36" name="Arrow: Right 35">
            <a:extLst>
              <a:ext uri="{FF2B5EF4-FFF2-40B4-BE49-F238E27FC236}">
                <a16:creationId xmlns:a16="http://schemas.microsoft.com/office/drawing/2014/main" id="{C3F1C226-3ABA-6EB6-370E-31A81A425922}"/>
              </a:ext>
            </a:extLst>
          </p:cNvPr>
          <p:cNvSpPr/>
          <p:nvPr/>
        </p:nvSpPr>
        <p:spPr>
          <a:xfrm>
            <a:off x="7906448" y="2163135"/>
            <a:ext cx="955627" cy="3651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C6FA35F3-1D52-0EA3-02EF-C574E12DFB7D}"/>
              </a:ext>
            </a:extLst>
          </p:cNvPr>
          <p:cNvSpPr txBox="1"/>
          <p:nvPr/>
        </p:nvSpPr>
        <p:spPr>
          <a:xfrm>
            <a:off x="5779899" y="3701893"/>
            <a:ext cx="2350323" cy="400110"/>
          </a:xfrm>
          <a:prstGeom prst="rect">
            <a:avLst/>
          </a:prstGeom>
          <a:noFill/>
        </p:spPr>
        <p:txBody>
          <a:bodyPr wrap="none" rtlCol="0">
            <a:spAutoFit/>
          </a:bodyPr>
          <a:lstStyle/>
          <a:p>
            <a:r>
              <a:rPr lang="en-US" sz="2000" b="1" dirty="0">
                <a:latin typeface="Candara" panose="020E0502030303020204" pitchFamily="34" charset="0"/>
              </a:rPr>
              <a:t>Photometric Stereo</a:t>
            </a:r>
          </a:p>
        </p:txBody>
      </p:sp>
      <p:sp>
        <p:nvSpPr>
          <p:cNvPr id="38" name="TextBox 37">
            <a:extLst>
              <a:ext uri="{FF2B5EF4-FFF2-40B4-BE49-F238E27FC236}">
                <a16:creationId xmlns:a16="http://schemas.microsoft.com/office/drawing/2014/main" id="{88CC4E92-D460-06C5-50FC-E294B408129D}"/>
              </a:ext>
            </a:extLst>
          </p:cNvPr>
          <p:cNvSpPr txBox="1"/>
          <p:nvPr/>
        </p:nvSpPr>
        <p:spPr>
          <a:xfrm>
            <a:off x="5474123" y="971174"/>
            <a:ext cx="3114955" cy="400110"/>
          </a:xfrm>
          <a:prstGeom prst="rect">
            <a:avLst/>
          </a:prstGeom>
          <a:noFill/>
        </p:spPr>
        <p:txBody>
          <a:bodyPr wrap="none" rtlCol="0">
            <a:spAutoFit/>
          </a:bodyPr>
          <a:lstStyle/>
          <a:p>
            <a:r>
              <a:rPr lang="en-US" sz="2000" b="1" dirty="0">
                <a:latin typeface="Candara" panose="020E0502030303020204" pitchFamily="34" charset="0"/>
              </a:rPr>
              <a:t>Geometry based Approach</a:t>
            </a:r>
          </a:p>
        </p:txBody>
      </p:sp>
      <p:sp>
        <p:nvSpPr>
          <p:cNvPr id="41" name="TextBox 40">
            <a:extLst>
              <a:ext uri="{FF2B5EF4-FFF2-40B4-BE49-F238E27FC236}">
                <a16:creationId xmlns:a16="http://schemas.microsoft.com/office/drawing/2014/main" id="{B8231253-B3AB-47D8-08FF-4642110F35DF}"/>
              </a:ext>
            </a:extLst>
          </p:cNvPr>
          <p:cNvSpPr txBox="1"/>
          <p:nvPr/>
        </p:nvSpPr>
        <p:spPr>
          <a:xfrm>
            <a:off x="203140" y="296600"/>
            <a:ext cx="4311710" cy="584775"/>
          </a:xfrm>
          <a:prstGeom prst="rect">
            <a:avLst/>
          </a:prstGeom>
          <a:noFill/>
        </p:spPr>
        <p:txBody>
          <a:bodyPr wrap="square" rtlCol="0">
            <a:spAutoFit/>
          </a:bodyPr>
          <a:lstStyle/>
          <a:p>
            <a:r>
              <a:rPr lang="en-US" sz="3200" b="1" dirty="0">
                <a:latin typeface="Candara" panose="020E0502030303020204" pitchFamily="34" charset="0"/>
              </a:rPr>
              <a:t>Traditional </a:t>
            </a:r>
            <a:r>
              <a:rPr lang="en-US" sz="3200" b="1" dirty="0" err="1">
                <a:latin typeface="Candara" panose="020E0502030303020204" pitchFamily="34" charset="0"/>
              </a:rPr>
              <a:t>Approches</a:t>
            </a:r>
            <a:endParaRPr lang="en-US" sz="3200" dirty="0">
              <a:latin typeface="Candara" panose="020E0502030303020204" pitchFamily="34" charset="0"/>
            </a:endParaRPr>
          </a:p>
        </p:txBody>
      </p:sp>
      <p:cxnSp>
        <p:nvCxnSpPr>
          <p:cNvPr id="42" name="Straight Connector 41">
            <a:extLst>
              <a:ext uri="{FF2B5EF4-FFF2-40B4-BE49-F238E27FC236}">
                <a16:creationId xmlns:a16="http://schemas.microsoft.com/office/drawing/2014/main" id="{0D157882-4526-C400-B968-EF3D1F5C4FAF}"/>
              </a:ext>
            </a:extLst>
          </p:cNvPr>
          <p:cNvCxnSpPr>
            <a:cxnSpLocks/>
          </p:cNvCxnSpPr>
          <p:nvPr/>
        </p:nvCxnSpPr>
        <p:spPr>
          <a:xfrm flipV="1">
            <a:off x="2319582" y="3573731"/>
            <a:ext cx="9758118" cy="20836"/>
          </a:xfrm>
          <a:prstGeom prst="line">
            <a:avLst/>
          </a:prstGeom>
          <a:ln w="15875">
            <a:solidFill>
              <a:schemeClr val="accent1">
                <a:alpha val="46000"/>
              </a:schemeClr>
            </a:solidFill>
          </a:ln>
        </p:spPr>
        <p:style>
          <a:lnRef idx="1">
            <a:schemeClr val="accent1"/>
          </a:lnRef>
          <a:fillRef idx="0">
            <a:schemeClr val="accent1"/>
          </a:fillRef>
          <a:effectRef idx="0">
            <a:schemeClr val="accent1"/>
          </a:effectRef>
          <a:fontRef idx="minor">
            <a:schemeClr val="tx1"/>
          </a:fontRef>
        </p:style>
      </p:cxnSp>
      <p:pic>
        <p:nvPicPr>
          <p:cNvPr id="46" name="Picture 45">
            <a:extLst>
              <a:ext uri="{FF2B5EF4-FFF2-40B4-BE49-F238E27FC236}">
                <a16:creationId xmlns:a16="http://schemas.microsoft.com/office/drawing/2014/main" id="{5096610C-E435-4591-F8D9-6F2CDF902CE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41092" y="4571536"/>
            <a:ext cx="1424132" cy="1424132"/>
          </a:xfrm>
          <a:prstGeom prst="rect">
            <a:avLst/>
          </a:prstGeom>
        </p:spPr>
      </p:pic>
      <p:pic>
        <p:nvPicPr>
          <p:cNvPr id="47" name="Picture 46">
            <a:extLst>
              <a:ext uri="{FF2B5EF4-FFF2-40B4-BE49-F238E27FC236}">
                <a16:creationId xmlns:a16="http://schemas.microsoft.com/office/drawing/2014/main" id="{9FC25C32-52F7-641E-352A-CA7D36583BA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14850" y="4561860"/>
            <a:ext cx="1424132" cy="1424132"/>
          </a:xfrm>
          <a:prstGeom prst="rect">
            <a:avLst/>
          </a:prstGeom>
        </p:spPr>
      </p:pic>
      <p:pic>
        <p:nvPicPr>
          <p:cNvPr id="48" name="Picture 47">
            <a:extLst>
              <a:ext uri="{FF2B5EF4-FFF2-40B4-BE49-F238E27FC236}">
                <a16:creationId xmlns:a16="http://schemas.microsoft.com/office/drawing/2014/main" id="{3CC534DB-C5CE-F7E9-C002-2F35322D010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13540" y="4533483"/>
            <a:ext cx="1424132" cy="1424132"/>
          </a:xfrm>
          <a:prstGeom prst="rect">
            <a:avLst/>
          </a:prstGeom>
        </p:spPr>
      </p:pic>
      <p:pic>
        <p:nvPicPr>
          <p:cNvPr id="50" name="Picture 49">
            <a:extLst>
              <a:ext uri="{FF2B5EF4-FFF2-40B4-BE49-F238E27FC236}">
                <a16:creationId xmlns:a16="http://schemas.microsoft.com/office/drawing/2014/main" id="{16252983-A68E-011D-1AE1-62C2C6716C9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9638327">
            <a:off x="2468965" y="4136735"/>
            <a:ext cx="457200" cy="457200"/>
          </a:xfrm>
          <a:prstGeom prst="rect">
            <a:avLst/>
          </a:prstGeom>
          <a:noFill/>
          <a:ln>
            <a:noFill/>
          </a:ln>
        </p:spPr>
      </p:pic>
      <p:pic>
        <p:nvPicPr>
          <p:cNvPr id="51" name="Picture 50">
            <a:extLst>
              <a:ext uri="{FF2B5EF4-FFF2-40B4-BE49-F238E27FC236}">
                <a16:creationId xmlns:a16="http://schemas.microsoft.com/office/drawing/2014/main" id="{03676F5B-C564-D937-4B6E-5EF64A11FF4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7176413">
            <a:off x="5935668" y="5366694"/>
            <a:ext cx="457200" cy="457200"/>
          </a:xfrm>
          <a:prstGeom prst="rect">
            <a:avLst/>
          </a:prstGeom>
          <a:noFill/>
          <a:ln>
            <a:noFill/>
          </a:ln>
        </p:spPr>
      </p:pic>
      <p:pic>
        <p:nvPicPr>
          <p:cNvPr id="52" name="Picture 51">
            <a:extLst>
              <a:ext uri="{FF2B5EF4-FFF2-40B4-BE49-F238E27FC236}">
                <a16:creationId xmlns:a16="http://schemas.microsoft.com/office/drawing/2014/main" id="{959FBD2D-0A45-3D16-A929-5A649E11947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4324267">
            <a:off x="8132527" y="4492737"/>
            <a:ext cx="457200" cy="457200"/>
          </a:xfrm>
          <a:prstGeom prst="rect">
            <a:avLst/>
          </a:prstGeom>
          <a:noFill/>
          <a:ln>
            <a:noFill/>
          </a:ln>
        </p:spPr>
      </p:pic>
      <p:sp>
        <p:nvSpPr>
          <p:cNvPr id="53" name="Rectangle 52">
            <a:extLst>
              <a:ext uri="{FF2B5EF4-FFF2-40B4-BE49-F238E27FC236}">
                <a16:creationId xmlns:a16="http://schemas.microsoft.com/office/drawing/2014/main" id="{F55B938D-6261-BCBE-B569-BE08459F2B59}"/>
              </a:ext>
            </a:extLst>
          </p:cNvPr>
          <p:cNvSpPr/>
          <p:nvPr/>
        </p:nvSpPr>
        <p:spPr>
          <a:xfrm>
            <a:off x="2354036" y="3621081"/>
            <a:ext cx="637686" cy="4283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2</a:t>
            </a:r>
            <a:endParaRPr lang="en-US" dirty="0"/>
          </a:p>
        </p:txBody>
      </p:sp>
      <p:sp>
        <p:nvSpPr>
          <p:cNvPr id="54" name="Rectangle 53">
            <a:extLst>
              <a:ext uri="{FF2B5EF4-FFF2-40B4-BE49-F238E27FC236}">
                <a16:creationId xmlns:a16="http://schemas.microsoft.com/office/drawing/2014/main" id="{8BC735C5-311A-B6AC-2A41-C23F82E45359}"/>
              </a:ext>
            </a:extLst>
          </p:cNvPr>
          <p:cNvSpPr/>
          <p:nvPr/>
        </p:nvSpPr>
        <p:spPr>
          <a:xfrm>
            <a:off x="2357402" y="918414"/>
            <a:ext cx="637686" cy="4283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1</a:t>
            </a:r>
            <a:endParaRPr lang="en-US" dirty="0"/>
          </a:p>
        </p:txBody>
      </p:sp>
    </p:spTree>
    <p:extLst>
      <p:ext uri="{BB962C8B-B14F-4D97-AF65-F5344CB8AC3E}">
        <p14:creationId xmlns:p14="http://schemas.microsoft.com/office/powerpoint/2010/main" val="356910730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bg>
      <p:bgPr>
        <a:solidFill>
          <a:schemeClr val="bg1">
            <a:lumMod val="65000"/>
            <a:alpha val="70000"/>
          </a:schemeClr>
        </a:solidFill>
        <a:effectLst/>
      </p:bgPr>
    </p:bg>
    <p:spTree>
      <p:nvGrpSpPr>
        <p:cNvPr id="1" name=""/>
        <p:cNvGrpSpPr/>
        <p:nvPr/>
      </p:nvGrpSpPr>
      <p:grpSpPr>
        <a:xfrm>
          <a:off x="0" y="0"/>
          <a:ext cx="0" cy="0"/>
          <a:chOff x="0" y="0"/>
          <a:chExt cx="0" cy="0"/>
        </a:xfrm>
      </p:grpSpPr>
      <p:sp>
        <p:nvSpPr>
          <p:cNvPr id="4" name="Datumsplatzhalter 3">
            <a:extLst>
              <a:ext uri="{FF2B5EF4-FFF2-40B4-BE49-F238E27FC236}">
                <a16:creationId xmlns:a16="http://schemas.microsoft.com/office/drawing/2014/main" id="{805F55DF-5B79-EA42-3DBC-A9739B75EBC6}"/>
              </a:ext>
            </a:extLst>
          </p:cNvPr>
          <p:cNvSpPr>
            <a:spLocks noGrp="1"/>
          </p:cNvSpPr>
          <p:nvPr>
            <p:ph type="dt" sz="half" idx="10"/>
          </p:nvPr>
        </p:nvSpPr>
        <p:spPr>
          <a:xfrm>
            <a:off x="152400" y="8184333"/>
            <a:ext cx="2743200" cy="365125"/>
          </a:xfrm>
        </p:spPr>
        <p:txBody>
          <a:bodyPr/>
          <a:lstStyle/>
          <a:p>
            <a:pPr rtl="0"/>
            <a:fld id="{83627DD0-092D-4AD9-AAE0-0513E170352E}" type="datetime1">
              <a:rPr lang="de-DE" smtClean="0"/>
              <a:t>04.09.2022</a:t>
            </a:fld>
            <a:endParaRPr lang="en-US" dirty="0"/>
          </a:p>
        </p:txBody>
      </p:sp>
      <p:sp>
        <p:nvSpPr>
          <p:cNvPr id="11" name="Textfeld 13">
            <a:extLst>
              <a:ext uri="{FF2B5EF4-FFF2-40B4-BE49-F238E27FC236}">
                <a16:creationId xmlns:a16="http://schemas.microsoft.com/office/drawing/2014/main" id="{970288CB-26E3-E361-8495-ED76CB3433BB}"/>
              </a:ext>
            </a:extLst>
          </p:cNvPr>
          <p:cNvSpPr txBox="1"/>
          <p:nvPr/>
        </p:nvSpPr>
        <p:spPr>
          <a:xfrm>
            <a:off x="167653" y="6596454"/>
            <a:ext cx="1469869"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Grayscale image </a:t>
            </a:r>
          </a:p>
        </p:txBody>
      </p:sp>
      <p:pic>
        <p:nvPicPr>
          <p:cNvPr id="23" name="Picture 2">
            <a:extLst>
              <a:ext uri="{FF2B5EF4-FFF2-40B4-BE49-F238E27FC236}">
                <a16:creationId xmlns:a16="http://schemas.microsoft.com/office/drawing/2014/main" id="{19955E31-A58E-3EB2-6F80-A4590491975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600" t="4678" r="74557" b="74947"/>
          <a:stretch/>
        </p:blipFill>
        <p:spPr bwMode="auto">
          <a:xfrm>
            <a:off x="0" y="6130211"/>
            <a:ext cx="2906881" cy="727789"/>
          </a:xfrm>
          <a:prstGeom prst="rect">
            <a:avLst/>
          </a:prstGeom>
          <a:noFill/>
          <a:extLst>
            <a:ext uri="{909E8E84-426E-40DD-AFC4-6F175D3DCCD1}">
              <a14:hiddenFill xmlns:a14="http://schemas.microsoft.com/office/drawing/2010/main">
                <a:solidFill>
                  <a:srgbClr val="FFFFFF"/>
                </a:solidFill>
              </a14:hiddenFill>
            </a:ext>
          </a:extLst>
        </p:spPr>
      </p:pic>
      <p:sp>
        <p:nvSpPr>
          <p:cNvPr id="29" name="Titel 1">
            <a:extLst>
              <a:ext uri="{FF2B5EF4-FFF2-40B4-BE49-F238E27FC236}">
                <a16:creationId xmlns:a16="http://schemas.microsoft.com/office/drawing/2014/main" id="{EEB9712B-6AA3-8428-E6BE-BC91CF1E53E7}"/>
              </a:ext>
            </a:extLst>
          </p:cNvPr>
          <p:cNvSpPr>
            <a:spLocks noGrp="1"/>
          </p:cNvSpPr>
          <p:nvPr>
            <p:ph type="title"/>
          </p:nvPr>
        </p:nvSpPr>
        <p:spPr>
          <a:xfrm>
            <a:off x="195088" y="555177"/>
            <a:ext cx="12107544" cy="545653"/>
          </a:xfrm>
        </p:spPr>
        <p:txBody>
          <a:bodyPr>
            <a:normAutofit/>
          </a:bodyPr>
          <a:lstStyle/>
          <a:p>
            <a:r>
              <a:rPr lang="de-DE" sz="3200" dirty="0"/>
              <a:t>P</a:t>
            </a:r>
            <a:r>
              <a:rPr lang="en-US" sz="3200" dirty="0" err="1"/>
              <a:t>oint</a:t>
            </a:r>
            <a:r>
              <a:rPr lang="en-US" sz="3200" dirty="0"/>
              <a:t> Cloud</a:t>
            </a:r>
          </a:p>
        </p:txBody>
      </p:sp>
      <p:pic>
        <p:nvPicPr>
          <p:cNvPr id="35" name="Picture 34">
            <a:extLst>
              <a:ext uri="{FF2B5EF4-FFF2-40B4-BE49-F238E27FC236}">
                <a16:creationId xmlns:a16="http://schemas.microsoft.com/office/drawing/2014/main" id="{E771BA6E-570A-A404-3D5C-E5C144046C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89155" y="992196"/>
            <a:ext cx="3059705" cy="3059705"/>
          </a:xfrm>
          <a:prstGeom prst="rect">
            <a:avLst/>
          </a:prstGeom>
        </p:spPr>
      </p:pic>
      <p:pic>
        <p:nvPicPr>
          <p:cNvPr id="39" name="Picture 38">
            <a:extLst>
              <a:ext uri="{FF2B5EF4-FFF2-40B4-BE49-F238E27FC236}">
                <a16:creationId xmlns:a16="http://schemas.microsoft.com/office/drawing/2014/main" id="{E19F9C0C-2838-41D2-9C76-C4A432CE379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9175" y="1100830"/>
            <a:ext cx="4804117" cy="2842436"/>
          </a:xfrm>
          <a:prstGeom prst="rect">
            <a:avLst/>
          </a:prstGeom>
        </p:spPr>
      </p:pic>
    </p:spTree>
    <p:extLst>
      <p:ext uri="{BB962C8B-B14F-4D97-AF65-F5344CB8AC3E}">
        <p14:creationId xmlns:p14="http://schemas.microsoft.com/office/powerpoint/2010/main" val="24511986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lumMod val="65000"/>
          </a:schemeClr>
        </a:solidFill>
        <a:effectLst/>
      </p:bgPr>
    </p:bg>
    <p:spTree>
      <p:nvGrpSpPr>
        <p:cNvPr id="1" name=""/>
        <p:cNvGrpSpPr/>
        <p:nvPr/>
      </p:nvGrpSpPr>
      <p:grpSpPr>
        <a:xfrm>
          <a:off x="0" y="0"/>
          <a:ext cx="0" cy="0"/>
          <a:chOff x="0" y="0"/>
          <a:chExt cx="0" cy="0"/>
        </a:xfrm>
      </p:grpSpPr>
      <p:sp>
        <p:nvSpPr>
          <p:cNvPr id="4" name="Datumsplatzhalter 3">
            <a:extLst>
              <a:ext uri="{FF2B5EF4-FFF2-40B4-BE49-F238E27FC236}">
                <a16:creationId xmlns:a16="http://schemas.microsoft.com/office/drawing/2014/main" id="{805F55DF-5B79-EA42-3DBC-A9739B75EBC6}"/>
              </a:ext>
            </a:extLst>
          </p:cNvPr>
          <p:cNvSpPr>
            <a:spLocks noGrp="1"/>
          </p:cNvSpPr>
          <p:nvPr>
            <p:ph type="dt" sz="half" idx="10"/>
          </p:nvPr>
        </p:nvSpPr>
        <p:spPr>
          <a:xfrm>
            <a:off x="10820400" y="6468007"/>
            <a:ext cx="2743200" cy="365125"/>
          </a:xfrm>
        </p:spPr>
        <p:txBody>
          <a:bodyPr/>
          <a:lstStyle/>
          <a:p>
            <a:pPr rtl="0"/>
            <a:fld id="{83627DD0-092D-4AD9-AAE0-0513E170352E}" type="datetime1">
              <a:rPr lang="de-DE" smtClean="0"/>
              <a:t>04.09.2022</a:t>
            </a:fld>
            <a:endParaRPr lang="en-US" dirty="0"/>
          </a:p>
        </p:txBody>
      </p:sp>
      <p:pic>
        <p:nvPicPr>
          <p:cNvPr id="23" name="Picture 2">
            <a:extLst>
              <a:ext uri="{FF2B5EF4-FFF2-40B4-BE49-F238E27FC236}">
                <a16:creationId xmlns:a16="http://schemas.microsoft.com/office/drawing/2014/main" id="{19955E31-A58E-3EB2-6F80-A4590491975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00" t="4678" r="74557" b="74947"/>
          <a:stretch/>
        </p:blipFill>
        <p:spPr bwMode="auto">
          <a:xfrm>
            <a:off x="0" y="6130211"/>
            <a:ext cx="2906881" cy="727789"/>
          </a:xfrm>
          <a:prstGeom prst="rect">
            <a:avLst/>
          </a:prstGeom>
          <a:noFill/>
          <a:extLst>
            <a:ext uri="{909E8E84-426E-40DD-AFC4-6F175D3DCCD1}">
              <a14:hiddenFill xmlns:a14="http://schemas.microsoft.com/office/drawing/2010/main">
                <a:solidFill>
                  <a:srgbClr val="FFFFFF"/>
                </a:solidFill>
              </a14:hiddenFill>
            </a:ext>
          </a:extLst>
        </p:spPr>
      </p:pic>
      <p:sp>
        <p:nvSpPr>
          <p:cNvPr id="16" name="Titel 1">
            <a:extLst>
              <a:ext uri="{FF2B5EF4-FFF2-40B4-BE49-F238E27FC236}">
                <a16:creationId xmlns:a16="http://schemas.microsoft.com/office/drawing/2014/main" id="{0EF31F36-76B6-0325-E227-AB7095FF78AA}"/>
              </a:ext>
            </a:extLst>
          </p:cNvPr>
          <p:cNvSpPr txBox="1">
            <a:spLocks/>
          </p:cNvSpPr>
          <p:nvPr/>
        </p:nvSpPr>
        <p:spPr>
          <a:xfrm>
            <a:off x="414810" y="545568"/>
            <a:ext cx="9951448" cy="545653"/>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latin typeface="+mn-lt"/>
                <a:ea typeface="Microsoft Sans Serif" panose="020B0604020202020204" pitchFamily="34" charset="0"/>
                <a:cs typeface="Microsoft Sans Serif" panose="020B0604020202020204" pitchFamily="34" charset="0"/>
              </a:rPr>
              <a:t>Motivation: Illuminated Calibrated RGB-D Image + Deep Learning</a:t>
            </a:r>
          </a:p>
        </p:txBody>
      </p:sp>
      <p:sp>
        <p:nvSpPr>
          <p:cNvPr id="29" name="Textfeld 13">
            <a:extLst>
              <a:ext uri="{FF2B5EF4-FFF2-40B4-BE49-F238E27FC236}">
                <a16:creationId xmlns:a16="http://schemas.microsoft.com/office/drawing/2014/main" id="{B0C7E883-9574-67B7-E638-CD50955DCC9A}"/>
              </a:ext>
            </a:extLst>
          </p:cNvPr>
          <p:cNvSpPr txBox="1"/>
          <p:nvPr/>
        </p:nvSpPr>
        <p:spPr>
          <a:xfrm>
            <a:off x="3072520" y="5755441"/>
            <a:ext cx="8798768" cy="307777"/>
          </a:xfrm>
          <a:prstGeom prst="rect">
            <a:avLst/>
          </a:prstGeom>
          <a:noFill/>
        </p:spPr>
        <p:txBody>
          <a:bodyPr wrap="square" rtlCol="0">
            <a:spAutoFit/>
          </a:bodyPr>
          <a:lstStyle/>
          <a:p>
            <a:pPr marL="285750" indent="-285750">
              <a:buFontTx/>
              <a:buChar char="-"/>
            </a:pPr>
            <a:r>
              <a:rPr lang="en-US" sz="1400" dirty="0">
                <a:latin typeface="Calibri" panose="020F0502020204030204" pitchFamily="34" charset="0"/>
                <a:cs typeface="Calibri" panose="020F0502020204030204" pitchFamily="34" charset="0"/>
              </a:rPr>
              <a:t>Use Deep Learning based approach to estimate the surface normal</a:t>
            </a:r>
          </a:p>
        </p:txBody>
      </p:sp>
      <p:pic>
        <p:nvPicPr>
          <p:cNvPr id="10" name="Picture 9">
            <a:extLst>
              <a:ext uri="{FF2B5EF4-FFF2-40B4-BE49-F238E27FC236}">
                <a16:creationId xmlns:a16="http://schemas.microsoft.com/office/drawing/2014/main" id="{0FF5EF6E-C734-42DA-C170-D424B227CA1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90982" y="3051622"/>
            <a:ext cx="1061380" cy="1061380"/>
          </a:xfrm>
          <a:prstGeom prst="rect">
            <a:avLst/>
          </a:prstGeom>
          <a:ln w="38100" cap="sq">
            <a:noFill/>
            <a:prstDash val="solid"/>
            <a:miter lim="800000"/>
          </a:ln>
          <a:effectLst>
            <a:outerShdw blurRad="50800" dist="38100" dir="2700000" algn="tl" rotWithShape="0">
              <a:srgbClr val="000000">
                <a:alpha val="43000"/>
              </a:srgbClr>
            </a:outerShdw>
          </a:effectLst>
        </p:spPr>
      </p:pic>
      <p:sp>
        <p:nvSpPr>
          <p:cNvPr id="25" name="Textfeld 13">
            <a:extLst>
              <a:ext uri="{FF2B5EF4-FFF2-40B4-BE49-F238E27FC236}">
                <a16:creationId xmlns:a16="http://schemas.microsoft.com/office/drawing/2014/main" id="{CBEF52A8-7F1A-E90C-0238-748AF8F767EE}"/>
              </a:ext>
            </a:extLst>
          </p:cNvPr>
          <p:cNvSpPr txBox="1"/>
          <p:nvPr/>
        </p:nvSpPr>
        <p:spPr>
          <a:xfrm>
            <a:off x="403047" y="3477632"/>
            <a:ext cx="2032669" cy="307777"/>
          </a:xfrm>
          <a:prstGeom prst="rect">
            <a:avLst/>
          </a:prstGeom>
          <a:noFill/>
        </p:spPr>
        <p:txBody>
          <a:bodyPr wrap="square" rtlCol="0">
            <a:spAutoFit/>
          </a:bodyPr>
          <a:lstStyle/>
          <a:p>
            <a:r>
              <a:rPr lang="de-DE" sz="1400" dirty="0">
                <a:latin typeface="Calibri" panose="020F0502020204030204" pitchFamily="34" charset="0"/>
                <a:cs typeface="Calibri" panose="020F0502020204030204" pitchFamily="34" charset="0"/>
              </a:rPr>
              <a:t>Depth </a:t>
            </a:r>
            <a:r>
              <a:rPr lang="de-DE" sz="1400" dirty="0" err="1">
                <a:latin typeface="Calibri" panose="020F0502020204030204" pitchFamily="34" charset="0"/>
                <a:cs typeface="Calibri" panose="020F0502020204030204" pitchFamily="34" charset="0"/>
              </a:rPr>
              <a:t>Map</a:t>
            </a:r>
            <a:r>
              <a:rPr lang="de-DE" sz="1400" dirty="0">
                <a:latin typeface="Calibri" panose="020F0502020204030204" pitchFamily="34" charset="0"/>
                <a:cs typeface="Calibri" panose="020F0502020204030204" pitchFamily="34" charset="0"/>
              </a:rPr>
              <a:t> (semi-</a:t>
            </a:r>
            <a:r>
              <a:rPr lang="de-DE" sz="1400" dirty="0" err="1">
                <a:latin typeface="Calibri" panose="020F0502020204030204" pitchFamily="34" charset="0"/>
                <a:cs typeface="Calibri" panose="020F0502020204030204" pitchFamily="34" charset="0"/>
              </a:rPr>
              <a:t>dense</a:t>
            </a:r>
            <a:r>
              <a:rPr lang="de-DE" sz="1400" dirty="0">
                <a:latin typeface="Calibri" panose="020F0502020204030204" pitchFamily="34" charset="0"/>
                <a:cs typeface="Calibri" panose="020F0502020204030204" pitchFamily="34" charset="0"/>
              </a:rPr>
              <a:t>)</a:t>
            </a:r>
            <a:endParaRPr lang="en-US" sz="1400" dirty="0">
              <a:latin typeface="Calibri" panose="020F0502020204030204" pitchFamily="34" charset="0"/>
              <a:cs typeface="Calibri" panose="020F0502020204030204" pitchFamily="34" charset="0"/>
            </a:endParaRPr>
          </a:p>
        </p:txBody>
      </p:sp>
      <p:sp>
        <p:nvSpPr>
          <p:cNvPr id="33" name="Arrow: Right 32">
            <a:extLst>
              <a:ext uri="{FF2B5EF4-FFF2-40B4-BE49-F238E27FC236}">
                <a16:creationId xmlns:a16="http://schemas.microsoft.com/office/drawing/2014/main" id="{2C50CD77-3CFE-699F-1F39-60E8E09E6192}"/>
              </a:ext>
            </a:extLst>
          </p:cNvPr>
          <p:cNvSpPr/>
          <p:nvPr/>
        </p:nvSpPr>
        <p:spPr>
          <a:xfrm>
            <a:off x="4257339" y="3220721"/>
            <a:ext cx="771754" cy="596064"/>
          </a:xfrm>
          <a:prstGeom prst="rightArrow">
            <a:avLst>
              <a:gd name="adj1" fmla="val 33856"/>
              <a:gd name="adj2" fmla="val 55903"/>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pic>
        <p:nvPicPr>
          <p:cNvPr id="35" name="Picture 34">
            <a:extLst>
              <a:ext uri="{FF2B5EF4-FFF2-40B4-BE49-F238E27FC236}">
                <a16:creationId xmlns:a16="http://schemas.microsoft.com/office/drawing/2014/main" id="{9A8B5460-B2EB-A6EC-D5B2-A54F70AD2480}"/>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20706" b="41889" l="43344" r="76935"/>
                    </a14:imgEffect>
                  </a14:imgLayer>
                </a14:imgProps>
              </a:ext>
              <a:ext uri="{28A0092B-C50C-407E-A947-70E740481C1C}">
                <a14:useLocalDpi xmlns:a14="http://schemas.microsoft.com/office/drawing/2010/main" val="0"/>
              </a:ext>
            </a:extLst>
          </a:blip>
          <a:srcRect l="39250" t="21298" r="18854" b="55774"/>
          <a:stretch/>
        </p:blipFill>
        <p:spPr>
          <a:xfrm>
            <a:off x="5219020" y="3299265"/>
            <a:ext cx="2252884" cy="664509"/>
          </a:xfrm>
          <a:prstGeom prst="rect">
            <a:avLst/>
          </a:prstGeom>
        </p:spPr>
      </p:pic>
      <p:pic>
        <p:nvPicPr>
          <p:cNvPr id="37" name="Picture 36">
            <a:extLst>
              <a:ext uri="{FF2B5EF4-FFF2-40B4-BE49-F238E27FC236}">
                <a16:creationId xmlns:a16="http://schemas.microsoft.com/office/drawing/2014/main" id="{1FEBF454-DB85-71E8-8AF6-FF26299F5882}"/>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9961" b="96875" l="9961" r="91602">
                        <a14:foregroundMark x1="48242" y1="84961" x2="48242" y2="84961"/>
                        <a14:foregroundMark x1="25781" y1="85938" x2="25781" y2="85938"/>
                        <a14:foregroundMark x1="25000" y1="78125" x2="25000" y2="78125"/>
                        <a14:foregroundMark x1="23633" y1="82227" x2="23633" y2="82227"/>
                        <a14:foregroundMark x1="24219" y1="75000" x2="24219" y2="75000"/>
                        <a14:foregroundMark x1="71289" y1="84961" x2="71289" y2="84961"/>
                        <a14:foregroundMark x1="72070" y1="86914" x2="72070" y2="86914"/>
                        <a14:foregroundMark x1="73242" y1="83398" x2="73242" y2="83398"/>
                        <a14:foregroundMark x1="74023" y1="78125" x2="74023" y2="78125"/>
                        <a14:foregroundMark x1="71875" y1="88281" x2="71875" y2="88281"/>
                      </a14:backgroundRemoval>
                    </a14:imgEffect>
                  </a14:imgLayer>
                </a14:imgProps>
              </a:ext>
              <a:ext uri="{28A0092B-C50C-407E-A947-70E740481C1C}">
                <a14:useLocalDpi xmlns:a14="http://schemas.microsoft.com/office/drawing/2010/main" val="0"/>
              </a:ext>
            </a:extLst>
          </a:blip>
          <a:stretch>
            <a:fillRect/>
          </a:stretch>
        </p:blipFill>
        <p:spPr>
          <a:xfrm>
            <a:off x="8621460" y="3042312"/>
            <a:ext cx="1080000" cy="1080000"/>
          </a:xfrm>
          <a:prstGeom prst="rect">
            <a:avLst/>
          </a:prstGeom>
          <a:solidFill>
            <a:srgbClr val="000000">
              <a:shade val="95000"/>
            </a:srgbClr>
          </a:solidFill>
          <a:ln w="3175" cap="sq">
            <a:solidFill>
              <a:srgbClr val="000000"/>
            </a:solidFill>
            <a:miter lim="800000"/>
          </a:ln>
          <a:effectLst>
            <a:outerShdw blurRad="254000" dist="190500" dir="2700000" sy="90000" algn="bl" rotWithShape="0">
              <a:srgbClr val="000000">
                <a:alpha val="40000"/>
              </a:srgbClr>
            </a:outerShdw>
          </a:effectLst>
        </p:spPr>
      </p:pic>
      <p:sp>
        <p:nvSpPr>
          <p:cNvPr id="39" name="Arrow: Right 38">
            <a:extLst>
              <a:ext uri="{FF2B5EF4-FFF2-40B4-BE49-F238E27FC236}">
                <a16:creationId xmlns:a16="http://schemas.microsoft.com/office/drawing/2014/main" id="{2672464F-CFAE-5132-FBED-89F4F3CAD13A}"/>
              </a:ext>
            </a:extLst>
          </p:cNvPr>
          <p:cNvSpPr/>
          <p:nvPr/>
        </p:nvSpPr>
        <p:spPr>
          <a:xfrm>
            <a:off x="7448576" y="3251840"/>
            <a:ext cx="771754" cy="596064"/>
          </a:xfrm>
          <a:prstGeom prst="rightArrow">
            <a:avLst>
              <a:gd name="adj1" fmla="val 33856"/>
              <a:gd name="adj2" fmla="val 55903"/>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41" name="Textfeld 13">
            <a:extLst>
              <a:ext uri="{FF2B5EF4-FFF2-40B4-BE49-F238E27FC236}">
                <a16:creationId xmlns:a16="http://schemas.microsoft.com/office/drawing/2014/main" id="{BFEDCBA7-19B1-418C-03DA-6751A5E0DB1A}"/>
              </a:ext>
            </a:extLst>
          </p:cNvPr>
          <p:cNvSpPr txBox="1"/>
          <p:nvPr/>
        </p:nvSpPr>
        <p:spPr>
          <a:xfrm>
            <a:off x="8121605" y="4324448"/>
            <a:ext cx="2079709"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Normal Map (fully-dense)</a:t>
            </a:r>
          </a:p>
        </p:txBody>
      </p:sp>
    </p:spTree>
    <p:extLst>
      <p:ext uri="{BB962C8B-B14F-4D97-AF65-F5344CB8AC3E}">
        <p14:creationId xmlns:p14="http://schemas.microsoft.com/office/powerpoint/2010/main" val="296255584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bg>
      <p:bgPr>
        <a:solidFill>
          <a:schemeClr val="bg1">
            <a:lumMod val="65000"/>
            <a:alpha val="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9F53AC-A026-E81A-A5AD-82364F9BFFB6}"/>
              </a:ext>
            </a:extLst>
          </p:cNvPr>
          <p:cNvSpPr>
            <a:spLocks noGrp="1"/>
          </p:cNvSpPr>
          <p:nvPr>
            <p:ph type="title"/>
          </p:nvPr>
        </p:nvSpPr>
        <p:spPr>
          <a:xfrm>
            <a:off x="347707" y="854888"/>
            <a:ext cx="11029616" cy="619655"/>
          </a:xfrm>
        </p:spPr>
        <p:txBody>
          <a:bodyPr>
            <a:normAutofit fontScale="90000"/>
          </a:bodyPr>
          <a:lstStyle/>
          <a:p>
            <a:r>
              <a:rPr lang="en-US" dirty="0"/>
              <a:t>Gated Normal Neural Network (GNNN)</a:t>
            </a:r>
          </a:p>
        </p:txBody>
      </p:sp>
      <p:sp>
        <p:nvSpPr>
          <p:cNvPr id="4" name="Date Placeholder 3">
            <a:extLst>
              <a:ext uri="{FF2B5EF4-FFF2-40B4-BE49-F238E27FC236}">
                <a16:creationId xmlns:a16="http://schemas.microsoft.com/office/drawing/2014/main" id="{0CD42B16-B94B-F1A3-BEA4-C463BA9860D4}"/>
              </a:ext>
            </a:extLst>
          </p:cNvPr>
          <p:cNvSpPr>
            <a:spLocks noGrp="1"/>
          </p:cNvSpPr>
          <p:nvPr>
            <p:ph type="dt" sz="half" idx="10"/>
          </p:nvPr>
        </p:nvSpPr>
        <p:spPr>
          <a:xfrm>
            <a:off x="8375385" y="5254363"/>
            <a:ext cx="2844799" cy="365125"/>
          </a:xfrm>
        </p:spPr>
        <p:txBody>
          <a:bodyPr/>
          <a:lstStyle/>
          <a:p>
            <a:pPr rtl="0"/>
            <a:fld id="{83627DD0-092D-4AD9-AAE0-0513E170352E}" type="datetime1">
              <a:rPr lang="de-DE" smtClean="0"/>
              <a:t>04.09.2022</a:t>
            </a:fld>
            <a:endParaRPr lang="en-US" dirty="0"/>
          </a:p>
        </p:txBody>
      </p:sp>
      <p:grpSp>
        <p:nvGrpSpPr>
          <p:cNvPr id="6" name="Group 5">
            <a:extLst>
              <a:ext uri="{FF2B5EF4-FFF2-40B4-BE49-F238E27FC236}">
                <a16:creationId xmlns:a16="http://schemas.microsoft.com/office/drawing/2014/main" id="{E1BEF773-A0EA-C8C2-14D8-78D1A55D764C}"/>
              </a:ext>
            </a:extLst>
          </p:cNvPr>
          <p:cNvGrpSpPr/>
          <p:nvPr/>
        </p:nvGrpSpPr>
        <p:grpSpPr>
          <a:xfrm>
            <a:off x="655241" y="1969962"/>
            <a:ext cx="3701252" cy="193490"/>
            <a:chOff x="1123246" y="2563729"/>
            <a:chExt cx="3701252" cy="193490"/>
          </a:xfrm>
        </p:grpSpPr>
        <p:sp>
          <p:nvSpPr>
            <p:cNvPr id="19" name="Trapezoid 18">
              <a:extLst>
                <a:ext uri="{FF2B5EF4-FFF2-40B4-BE49-F238E27FC236}">
                  <a16:creationId xmlns:a16="http://schemas.microsoft.com/office/drawing/2014/main" id="{A20F50CC-7E2B-89FC-76B6-A1BB4FB08D37}"/>
                </a:ext>
              </a:extLst>
            </p:cNvPr>
            <p:cNvSpPr/>
            <p:nvPr/>
          </p:nvSpPr>
          <p:spPr>
            <a:xfrm rot="5400000">
              <a:off x="2632008" y="1054967"/>
              <a:ext cx="184994" cy="3202518"/>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Isosceles Triangle 16">
              <a:extLst>
                <a:ext uri="{FF2B5EF4-FFF2-40B4-BE49-F238E27FC236}">
                  <a16:creationId xmlns:a16="http://schemas.microsoft.com/office/drawing/2014/main" id="{EC4089EC-22D5-DC63-AB83-213175CC24C2}"/>
                </a:ext>
              </a:extLst>
            </p:cNvPr>
            <p:cNvSpPr/>
            <p:nvPr/>
          </p:nvSpPr>
          <p:spPr>
            <a:xfrm rot="5400000">
              <a:off x="4441829" y="2374550"/>
              <a:ext cx="193037" cy="572301"/>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 name="Textfeld 13">
            <a:extLst>
              <a:ext uri="{FF2B5EF4-FFF2-40B4-BE49-F238E27FC236}">
                <a16:creationId xmlns:a16="http://schemas.microsoft.com/office/drawing/2014/main" id="{E478347B-1810-D412-2584-4E4A653396A8}"/>
              </a:ext>
            </a:extLst>
          </p:cNvPr>
          <p:cNvSpPr txBox="1"/>
          <p:nvPr/>
        </p:nvSpPr>
        <p:spPr>
          <a:xfrm>
            <a:off x="446632" y="5311711"/>
            <a:ext cx="1440951" cy="307777"/>
          </a:xfrm>
          <a:prstGeom prst="rect">
            <a:avLst/>
          </a:prstGeom>
          <a:noFill/>
        </p:spPr>
        <p:txBody>
          <a:bodyPr wrap="square" rtlCol="0">
            <a:spAutoFit/>
          </a:bodyPr>
          <a:lstStyle/>
          <a:p>
            <a:r>
              <a:rPr lang="de-DE" sz="1400" b="1" dirty="0">
                <a:latin typeface="Calibri" panose="020F0502020204030204" pitchFamily="34" charset="0"/>
                <a:cs typeface="Calibri" panose="020F0502020204030204" pitchFamily="34" charset="0"/>
              </a:rPr>
              <a:t>Down-sampling</a:t>
            </a:r>
            <a:endParaRPr lang="en-US" sz="1400" b="1" dirty="0">
              <a:latin typeface="Calibri" panose="020F0502020204030204" pitchFamily="34" charset="0"/>
              <a:cs typeface="Calibri" panose="020F0502020204030204" pitchFamily="34" charset="0"/>
            </a:endParaRPr>
          </a:p>
        </p:txBody>
      </p:sp>
      <p:sp>
        <p:nvSpPr>
          <p:cNvPr id="22" name="Textfeld 13">
            <a:extLst>
              <a:ext uri="{FF2B5EF4-FFF2-40B4-BE49-F238E27FC236}">
                <a16:creationId xmlns:a16="http://schemas.microsoft.com/office/drawing/2014/main" id="{4E2CEC2C-353A-5CC0-A4A3-42187C8561D2}"/>
              </a:ext>
            </a:extLst>
          </p:cNvPr>
          <p:cNvSpPr txBox="1"/>
          <p:nvPr/>
        </p:nvSpPr>
        <p:spPr>
          <a:xfrm>
            <a:off x="2736292" y="5304290"/>
            <a:ext cx="1172506" cy="307777"/>
          </a:xfrm>
          <a:prstGeom prst="rect">
            <a:avLst/>
          </a:prstGeom>
          <a:noFill/>
        </p:spPr>
        <p:txBody>
          <a:bodyPr wrap="square" rtlCol="0">
            <a:spAutoFit/>
          </a:bodyPr>
          <a:lstStyle/>
          <a:p>
            <a:r>
              <a:rPr lang="de-DE" sz="1400" b="1" dirty="0">
                <a:latin typeface="Calibri" panose="020F0502020204030204" pitchFamily="34" charset="0"/>
                <a:cs typeface="Calibri" panose="020F0502020204030204" pitchFamily="34" charset="0"/>
              </a:rPr>
              <a:t>Up-sampling</a:t>
            </a:r>
            <a:endParaRPr lang="en-US" sz="1400" b="1"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23" name="Textfeld 13">
                <a:extLst>
                  <a:ext uri="{FF2B5EF4-FFF2-40B4-BE49-F238E27FC236}">
                    <a16:creationId xmlns:a16="http://schemas.microsoft.com/office/drawing/2014/main" id="{743DBACA-DDD5-0CED-95EF-A84D218E122A}"/>
                  </a:ext>
                </a:extLst>
              </p:cNvPr>
              <p:cNvSpPr txBox="1"/>
              <p:nvPr/>
            </p:nvSpPr>
            <p:spPr>
              <a:xfrm>
                <a:off x="4220272" y="2409164"/>
                <a:ext cx="4365055" cy="1452385"/>
              </a:xfrm>
              <a:prstGeom prst="rect">
                <a:avLst/>
              </a:prstGeom>
              <a:noFill/>
            </p:spPr>
            <p:txBody>
              <a:bodyPr wrap="square" rtlCol="0">
                <a:spAutoFit/>
              </a:bodyPr>
              <a:lstStyle/>
              <a:p>
                <a:pPr marL="285750" indent="-285750">
                  <a:buFontTx/>
                  <a:buChar char="-"/>
                </a:pPr>
                <a:r>
                  <a:rPr lang="en-US" sz="1400" b="1" dirty="0">
                    <a:latin typeface="Calibri" panose="020F0502020204030204" pitchFamily="34" charset="0"/>
                    <a:cs typeface="Calibri" panose="020F0502020204030204" pitchFamily="34" charset="0"/>
                  </a:rPr>
                  <a:t>Gated Convolution</a:t>
                </a:r>
              </a:p>
              <a:p>
                <a:pPr marL="742950" lvl="1" indent="-285750">
                  <a:buFontTx/>
                  <a:buChar char="-"/>
                </a:pPr>
                <a:r>
                  <a:rPr lang="en-US" sz="1400" dirty="0">
                    <a:latin typeface="Calibri" panose="020F0502020204030204" pitchFamily="34" charset="0"/>
                    <a:cs typeface="Calibri" panose="020F0502020204030204" pitchFamily="34" charset="0"/>
                  </a:rPr>
                  <a:t>Learn to find a mask from data</a:t>
                </a:r>
              </a:p>
              <a:p>
                <a:pPr marL="742950" lvl="1" indent="-285750">
                  <a:buFontTx/>
                  <a:buChar char="-"/>
                </a:pPr>
                <a14:m>
                  <m:oMath xmlns:m="http://schemas.openxmlformats.org/officeDocument/2006/math">
                    <m:r>
                      <a:rPr lang="de-DE" sz="1400" b="0" i="1" smtClean="0">
                        <a:latin typeface="Cambria Math" panose="02040503050406030204" pitchFamily="18" charset="0"/>
                        <a:cs typeface="Calibri" panose="020F0502020204030204" pitchFamily="34" charset="0"/>
                      </a:rPr>
                      <m:t>𝐺𝑎𝑡𝑖𝑛</m:t>
                    </m:r>
                    <m:sSub>
                      <m:sSubPr>
                        <m:ctrlPr>
                          <a:rPr lang="de-DE" sz="1400" b="0" i="1" smtClean="0">
                            <a:latin typeface="Cambria Math" panose="02040503050406030204" pitchFamily="18" charset="0"/>
                            <a:cs typeface="Calibri" panose="020F0502020204030204" pitchFamily="34" charset="0"/>
                          </a:rPr>
                        </m:ctrlPr>
                      </m:sSubPr>
                      <m:e>
                        <m:r>
                          <a:rPr lang="de-DE" sz="1400" b="0" i="1" smtClean="0">
                            <a:latin typeface="Cambria Math" panose="02040503050406030204" pitchFamily="18" charset="0"/>
                            <a:cs typeface="Calibri" panose="020F0502020204030204" pitchFamily="34" charset="0"/>
                          </a:rPr>
                          <m:t>𝑔</m:t>
                        </m:r>
                      </m:e>
                      <m:sub>
                        <m:d>
                          <m:dPr>
                            <m:begChr m:val="{"/>
                            <m:endChr m:val="}"/>
                            <m:ctrlPr>
                              <a:rPr lang="de-DE" sz="1400" b="0" i="1" smtClean="0">
                                <a:latin typeface="Cambria Math" panose="02040503050406030204" pitchFamily="18" charset="0"/>
                                <a:cs typeface="Calibri" panose="020F0502020204030204" pitchFamily="34" charset="0"/>
                              </a:rPr>
                            </m:ctrlPr>
                          </m:dPr>
                          <m:e>
                            <m:r>
                              <a:rPr lang="de-DE" sz="1400" b="0" i="1" smtClean="0">
                                <a:latin typeface="Cambria Math" panose="02040503050406030204" pitchFamily="18" charset="0"/>
                                <a:cs typeface="Calibri" panose="020F0502020204030204" pitchFamily="34" charset="0"/>
                              </a:rPr>
                              <m:t>𝑦</m:t>
                            </m:r>
                            <m:r>
                              <a:rPr lang="de-DE" sz="1400" b="0" i="1" smtClean="0">
                                <a:latin typeface="Cambria Math" panose="02040503050406030204" pitchFamily="18" charset="0"/>
                                <a:cs typeface="Calibri" panose="020F0502020204030204" pitchFamily="34" charset="0"/>
                              </a:rPr>
                              <m:t>,</m:t>
                            </m:r>
                            <m:r>
                              <a:rPr lang="de-DE" sz="1400" b="0" i="1" smtClean="0">
                                <a:latin typeface="Cambria Math" panose="02040503050406030204" pitchFamily="18" charset="0"/>
                                <a:cs typeface="Calibri" panose="020F0502020204030204" pitchFamily="34" charset="0"/>
                              </a:rPr>
                              <m:t>𝑥</m:t>
                            </m:r>
                          </m:e>
                        </m:d>
                      </m:sub>
                    </m:sSub>
                    <m:r>
                      <a:rPr lang="de-DE" sz="1400" b="0" i="1" smtClean="0">
                        <a:latin typeface="Cambria Math" panose="02040503050406030204" pitchFamily="18" charset="0"/>
                        <a:cs typeface="Calibri" panose="020F0502020204030204" pitchFamily="34" charset="0"/>
                      </a:rPr>
                      <m:t>=</m:t>
                    </m:r>
                    <m:r>
                      <m:rPr>
                        <m:sty m:val="p"/>
                      </m:rPr>
                      <a:rPr lang="de-DE" sz="1400" b="0" i="0" smtClean="0">
                        <a:latin typeface="Cambria Math" panose="02040503050406030204" pitchFamily="18" charset="0"/>
                        <a:cs typeface="Calibri" panose="020F0502020204030204" pitchFamily="34" charset="0"/>
                      </a:rPr>
                      <m:t>ΣΣ</m:t>
                    </m:r>
                    <m:r>
                      <a:rPr lang="de-DE" sz="1400" b="0" i="0" smtClean="0">
                        <a:latin typeface="Cambria Math" panose="02040503050406030204" pitchFamily="18" charset="0"/>
                        <a:cs typeface="Calibri" panose="020F0502020204030204" pitchFamily="34" charset="0"/>
                      </a:rPr>
                      <m:t> </m:t>
                    </m:r>
                    <m:sSub>
                      <m:sSubPr>
                        <m:ctrlPr>
                          <a:rPr lang="de-DE" sz="1400" b="0" i="1" smtClean="0">
                            <a:latin typeface="Cambria Math" panose="02040503050406030204" pitchFamily="18" charset="0"/>
                            <a:cs typeface="Calibri" panose="020F0502020204030204" pitchFamily="34" charset="0"/>
                          </a:rPr>
                        </m:ctrlPr>
                      </m:sSubPr>
                      <m:e>
                        <m:r>
                          <a:rPr lang="de-DE" sz="1400" b="0" i="1" smtClean="0">
                            <a:latin typeface="Cambria Math" panose="02040503050406030204" pitchFamily="18" charset="0"/>
                            <a:cs typeface="Calibri" panose="020F0502020204030204" pitchFamily="34" charset="0"/>
                          </a:rPr>
                          <m:t>𝑊</m:t>
                        </m:r>
                      </m:e>
                      <m:sub>
                        <m:r>
                          <a:rPr lang="de-DE" sz="1400" b="0" i="1" smtClean="0">
                            <a:latin typeface="Cambria Math" panose="02040503050406030204" pitchFamily="18" charset="0"/>
                            <a:cs typeface="Calibri" panose="020F0502020204030204" pitchFamily="34" charset="0"/>
                          </a:rPr>
                          <m:t>𝑔</m:t>
                        </m:r>
                      </m:sub>
                    </m:sSub>
                    <m:r>
                      <a:rPr lang="de-DE" sz="1400" b="0" i="1" smtClean="0">
                        <a:latin typeface="Cambria Math" panose="02040503050406030204" pitchFamily="18" charset="0"/>
                        <a:cs typeface="Calibri" panose="020F0502020204030204" pitchFamily="34" charset="0"/>
                      </a:rPr>
                      <m:t>⋅</m:t>
                    </m:r>
                    <m:r>
                      <a:rPr lang="de-DE" sz="1400" b="0" i="1" smtClean="0">
                        <a:latin typeface="Cambria Math" panose="02040503050406030204" pitchFamily="18" charset="0"/>
                        <a:cs typeface="Calibri" panose="020F0502020204030204" pitchFamily="34" charset="0"/>
                      </a:rPr>
                      <m:t>𝐼</m:t>
                    </m:r>
                  </m:oMath>
                </a14:m>
                <a:endParaRPr lang="de-DE" sz="1400" b="0" dirty="0">
                  <a:latin typeface="Calibri" panose="020F0502020204030204" pitchFamily="34" charset="0"/>
                  <a:cs typeface="Calibri" panose="020F0502020204030204" pitchFamily="34" charset="0"/>
                </a:endParaRPr>
              </a:p>
              <a:p>
                <a:pPr marL="742950" lvl="1" indent="-285750">
                  <a:buFontTx/>
                  <a:buChar char="-"/>
                </a:pPr>
                <a14:m>
                  <m:oMath xmlns:m="http://schemas.openxmlformats.org/officeDocument/2006/math">
                    <m:r>
                      <a:rPr lang="de-DE" sz="1400" b="0" i="1" smtClean="0">
                        <a:latin typeface="Cambria Math" panose="02040503050406030204" pitchFamily="18" charset="0"/>
                        <a:cs typeface="Calibri" panose="020F0502020204030204" pitchFamily="34" charset="0"/>
                      </a:rPr>
                      <m:t>𝐹𝑒𝑎𝑡𝑢𝑟</m:t>
                    </m:r>
                    <m:sSub>
                      <m:sSubPr>
                        <m:ctrlPr>
                          <a:rPr lang="de-DE" sz="1400" b="0" i="1" smtClean="0">
                            <a:latin typeface="Cambria Math" panose="02040503050406030204" pitchFamily="18" charset="0"/>
                            <a:cs typeface="Calibri" panose="020F0502020204030204" pitchFamily="34" charset="0"/>
                          </a:rPr>
                        </m:ctrlPr>
                      </m:sSubPr>
                      <m:e>
                        <m:r>
                          <a:rPr lang="de-DE" sz="1400" b="0" i="1" smtClean="0">
                            <a:latin typeface="Cambria Math" panose="02040503050406030204" pitchFamily="18" charset="0"/>
                            <a:cs typeface="Calibri" panose="020F0502020204030204" pitchFamily="34" charset="0"/>
                          </a:rPr>
                          <m:t>𝑒</m:t>
                        </m:r>
                      </m:e>
                      <m:sub>
                        <m:d>
                          <m:dPr>
                            <m:begChr m:val="{"/>
                            <m:endChr m:val="}"/>
                            <m:ctrlPr>
                              <a:rPr lang="de-DE" sz="1400" b="0" i="1" smtClean="0">
                                <a:latin typeface="Cambria Math" panose="02040503050406030204" pitchFamily="18" charset="0"/>
                                <a:cs typeface="Calibri" panose="020F0502020204030204" pitchFamily="34" charset="0"/>
                              </a:rPr>
                            </m:ctrlPr>
                          </m:dPr>
                          <m:e>
                            <m:r>
                              <a:rPr lang="de-DE" sz="1400" b="0" i="1" smtClean="0">
                                <a:latin typeface="Cambria Math" panose="02040503050406030204" pitchFamily="18" charset="0"/>
                                <a:cs typeface="Calibri" panose="020F0502020204030204" pitchFamily="34" charset="0"/>
                              </a:rPr>
                              <m:t>𝑦</m:t>
                            </m:r>
                            <m:r>
                              <a:rPr lang="de-DE" sz="1400" b="0" i="1" smtClean="0">
                                <a:latin typeface="Cambria Math" panose="02040503050406030204" pitchFamily="18" charset="0"/>
                                <a:cs typeface="Calibri" panose="020F0502020204030204" pitchFamily="34" charset="0"/>
                              </a:rPr>
                              <m:t>,</m:t>
                            </m:r>
                            <m:r>
                              <a:rPr lang="de-DE" sz="1400" b="0" i="1" smtClean="0">
                                <a:latin typeface="Cambria Math" panose="02040503050406030204" pitchFamily="18" charset="0"/>
                                <a:cs typeface="Calibri" panose="020F0502020204030204" pitchFamily="34" charset="0"/>
                              </a:rPr>
                              <m:t>𝑥</m:t>
                            </m:r>
                          </m:e>
                        </m:d>
                      </m:sub>
                    </m:sSub>
                    <m:r>
                      <a:rPr lang="de-DE" sz="1400" b="0" i="1" smtClean="0">
                        <a:latin typeface="Cambria Math" panose="02040503050406030204" pitchFamily="18" charset="0"/>
                        <a:cs typeface="Calibri" panose="020F0502020204030204" pitchFamily="34" charset="0"/>
                      </a:rPr>
                      <m:t>=</m:t>
                    </m:r>
                    <m:r>
                      <m:rPr>
                        <m:sty m:val="p"/>
                      </m:rPr>
                      <a:rPr lang="de-DE" sz="1400" b="0" i="0" smtClean="0">
                        <a:latin typeface="Cambria Math" panose="02040503050406030204" pitchFamily="18" charset="0"/>
                        <a:cs typeface="Calibri" panose="020F0502020204030204" pitchFamily="34" charset="0"/>
                      </a:rPr>
                      <m:t>ΣΣ</m:t>
                    </m:r>
                    <m:sSub>
                      <m:sSubPr>
                        <m:ctrlPr>
                          <a:rPr lang="de-DE" sz="1400" b="0" i="1" smtClean="0">
                            <a:latin typeface="Cambria Math" panose="02040503050406030204" pitchFamily="18" charset="0"/>
                            <a:cs typeface="Calibri" panose="020F0502020204030204" pitchFamily="34" charset="0"/>
                          </a:rPr>
                        </m:ctrlPr>
                      </m:sSubPr>
                      <m:e>
                        <m:r>
                          <a:rPr lang="de-DE" sz="1400" b="0" i="1" smtClean="0">
                            <a:latin typeface="Cambria Math" panose="02040503050406030204" pitchFamily="18" charset="0"/>
                            <a:cs typeface="Calibri" panose="020F0502020204030204" pitchFamily="34" charset="0"/>
                          </a:rPr>
                          <m:t> </m:t>
                        </m:r>
                        <m:r>
                          <a:rPr lang="de-DE" sz="1400" b="0" i="1" smtClean="0">
                            <a:latin typeface="Cambria Math" panose="02040503050406030204" pitchFamily="18" charset="0"/>
                            <a:cs typeface="Calibri" panose="020F0502020204030204" pitchFamily="34" charset="0"/>
                          </a:rPr>
                          <m:t>𝑊</m:t>
                        </m:r>
                      </m:e>
                      <m:sub>
                        <m:r>
                          <a:rPr lang="de-DE" sz="1400" b="0" i="1" smtClean="0">
                            <a:latin typeface="Cambria Math" panose="02040503050406030204" pitchFamily="18" charset="0"/>
                            <a:cs typeface="Calibri" panose="020F0502020204030204" pitchFamily="34" charset="0"/>
                          </a:rPr>
                          <m:t>𝑔</m:t>
                        </m:r>
                      </m:sub>
                    </m:sSub>
                    <m:r>
                      <a:rPr lang="de-DE" sz="1400" b="0" i="1" smtClean="0">
                        <a:latin typeface="Cambria Math" panose="02040503050406030204" pitchFamily="18" charset="0"/>
                        <a:cs typeface="Calibri" panose="020F0502020204030204" pitchFamily="34" charset="0"/>
                      </a:rPr>
                      <m:t>⋅</m:t>
                    </m:r>
                    <m:r>
                      <a:rPr lang="de-DE" sz="1400" b="0" i="1" smtClean="0">
                        <a:latin typeface="Cambria Math" panose="02040503050406030204" pitchFamily="18" charset="0"/>
                        <a:cs typeface="Calibri" panose="020F0502020204030204" pitchFamily="34" charset="0"/>
                      </a:rPr>
                      <m:t>𝐼</m:t>
                    </m:r>
                  </m:oMath>
                </a14:m>
                <a:endParaRPr lang="de-DE" sz="1400" b="0" dirty="0">
                  <a:latin typeface="Calibri" panose="020F0502020204030204" pitchFamily="34" charset="0"/>
                  <a:cs typeface="Calibri" panose="020F0502020204030204" pitchFamily="34" charset="0"/>
                </a:endParaRPr>
              </a:p>
              <a:p>
                <a:pPr marL="742950" lvl="1" indent="-285750">
                  <a:buFontTx/>
                  <a:buChar char="-"/>
                </a:pPr>
                <a14:m>
                  <m:oMath xmlns:m="http://schemas.openxmlformats.org/officeDocument/2006/math">
                    <m:sSub>
                      <m:sSubPr>
                        <m:ctrlPr>
                          <a:rPr lang="de-DE" sz="1400" b="0" i="1" smtClean="0">
                            <a:latin typeface="Cambria Math" panose="02040503050406030204" pitchFamily="18" charset="0"/>
                            <a:cs typeface="Calibri" panose="020F0502020204030204" pitchFamily="34" charset="0"/>
                          </a:rPr>
                        </m:ctrlPr>
                      </m:sSubPr>
                      <m:e>
                        <m:r>
                          <a:rPr lang="de-DE" sz="1400" b="0" i="1" smtClean="0">
                            <a:latin typeface="Cambria Math" panose="02040503050406030204" pitchFamily="18" charset="0"/>
                            <a:cs typeface="Calibri" panose="020F0502020204030204" pitchFamily="34" charset="0"/>
                          </a:rPr>
                          <m:t>𝑂</m:t>
                        </m:r>
                      </m:e>
                      <m:sub>
                        <m:d>
                          <m:dPr>
                            <m:begChr m:val="{"/>
                            <m:endChr m:val="}"/>
                            <m:ctrlPr>
                              <a:rPr lang="de-DE" sz="1400" b="0" i="1" smtClean="0">
                                <a:latin typeface="Cambria Math" panose="02040503050406030204" pitchFamily="18" charset="0"/>
                                <a:cs typeface="Calibri" panose="020F0502020204030204" pitchFamily="34" charset="0"/>
                              </a:rPr>
                            </m:ctrlPr>
                          </m:dPr>
                          <m:e>
                            <m:r>
                              <a:rPr lang="de-DE" sz="1400" b="0" i="1" smtClean="0">
                                <a:latin typeface="Cambria Math" panose="02040503050406030204" pitchFamily="18" charset="0"/>
                                <a:cs typeface="Calibri" panose="020F0502020204030204" pitchFamily="34" charset="0"/>
                              </a:rPr>
                              <m:t>𝑦</m:t>
                            </m:r>
                            <m:r>
                              <a:rPr lang="de-DE" sz="1400" b="0" i="1" smtClean="0">
                                <a:latin typeface="Cambria Math" panose="02040503050406030204" pitchFamily="18" charset="0"/>
                                <a:cs typeface="Calibri" panose="020F0502020204030204" pitchFamily="34" charset="0"/>
                              </a:rPr>
                              <m:t>,</m:t>
                            </m:r>
                            <m:r>
                              <a:rPr lang="de-DE" sz="1400" b="0" i="1" smtClean="0">
                                <a:latin typeface="Cambria Math" panose="02040503050406030204" pitchFamily="18" charset="0"/>
                                <a:cs typeface="Calibri" panose="020F0502020204030204" pitchFamily="34" charset="0"/>
                              </a:rPr>
                              <m:t>𝑥</m:t>
                            </m:r>
                          </m:e>
                        </m:d>
                      </m:sub>
                    </m:sSub>
                    <m:r>
                      <a:rPr lang="de-DE" sz="1400" b="0" i="1" smtClean="0">
                        <a:latin typeface="Cambria Math" panose="02040503050406030204" pitchFamily="18" charset="0"/>
                        <a:cs typeface="Calibri" panose="020F0502020204030204" pitchFamily="34" charset="0"/>
                      </a:rPr>
                      <m:t>=</m:t>
                    </m:r>
                    <m:r>
                      <a:rPr lang="de-DE" sz="1400" b="0" i="1" smtClean="0">
                        <a:latin typeface="Cambria Math" panose="02040503050406030204" pitchFamily="18" charset="0"/>
                        <a:cs typeface="Calibri" panose="020F0502020204030204" pitchFamily="34" charset="0"/>
                      </a:rPr>
                      <m:t>𝜙</m:t>
                    </m:r>
                    <m:d>
                      <m:dPr>
                        <m:ctrlPr>
                          <a:rPr lang="de-DE" sz="1400" b="0" i="1" smtClean="0">
                            <a:latin typeface="Cambria Math" panose="02040503050406030204" pitchFamily="18" charset="0"/>
                            <a:cs typeface="Calibri" panose="020F0502020204030204" pitchFamily="34" charset="0"/>
                          </a:rPr>
                        </m:ctrlPr>
                      </m:dPr>
                      <m:e>
                        <m:r>
                          <a:rPr lang="de-DE" sz="1400" b="0" i="1" smtClean="0">
                            <a:latin typeface="Cambria Math" panose="02040503050406030204" pitchFamily="18" charset="0"/>
                            <a:cs typeface="Calibri" panose="020F0502020204030204" pitchFamily="34" charset="0"/>
                          </a:rPr>
                          <m:t>𝐹𝑒𝑎𝑡𝑢𝑟</m:t>
                        </m:r>
                        <m:sSub>
                          <m:sSubPr>
                            <m:ctrlPr>
                              <a:rPr lang="de-DE" sz="1400" b="0" i="1" smtClean="0">
                                <a:latin typeface="Cambria Math" panose="02040503050406030204" pitchFamily="18" charset="0"/>
                                <a:cs typeface="Calibri" panose="020F0502020204030204" pitchFamily="34" charset="0"/>
                              </a:rPr>
                            </m:ctrlPr>
                          </m:sSubPr>
                          <m:e>
                            <m:r>
                              <a:rPr lang="de-DE" sz="1400" b="0" i="1" smtClean="0">
                                <a:latin typeface="Cambria Math" panose="02040503050406030204" pitchFamily="18" charset="0"/>
                                <a:cs typeface="Calibri" panose="020F0502020204030204" pitchFamily="34" charset="0"/>
                              </a:rPr>
                              <m:t>𝑒</m:t>
                            </m:r>
                          </m:e>
                          <m:sub>
                            <m:d>
                              <m:dPr>
                                <m:begChr m:val="{"/>
                                <m:endChr m:val="}"/>
                                <m:ctrlPr>
                                  <a:rPr lang="de-DE" sz="1400" b="0" i="1" smtClean="0">
                                    <a:latin typeface="Cambria Math" panose="02040503050406030204" pitchFamily="18" charset="0"/>
                                    <a:cs typeface="Calibri" panose="020F0502020204030204" pitchFamily="34" charset="0"/>
                                  </a:rPr>
                                </m:ctrlPr>
                              </m:dPr>
                              <m:e>
                                <m:r>
                                  <a:rPr lang="de-DE" sz="1400" b="0" i="1" smtClean="0">
                                    <a:latin typeface="Cambria Math" panose="02040503050406030204" pitchFamily="18" charset="0"/>
                                    <a:cs typeface="Calibri" panose="020F0502020204030204" pitchFamily="34" charset="0"/>
                                  </a:rPr>
                                  <m:t>𝑦</m:t>
                                </m:r>
                                <m:r>
                                  <a:rPr lang="de-DE" sz="1400" b="0" i="1" smtClean="0">
                                    <a:latin typeface="Cambria Math" panose="02040503050406030204" pitchFamily="18" charset="0"/>
                                    <a:cs typeface="Calibri" panose="020F0502020204030204" pitchFamily="34" charset="0"/>
                                  </a:rPr>
                                  <m:t>,</m:t>
                                </m:r>
                                <m:r>
                                  <a:rPr lang="de-DE" sz="1400" b="0" i="1" smtClean="0">
                                    <a:latin typeface="Cambria Math" panose="02040503050406030204" pitchFamily="18" charset="0"/>
                                    <a:cs typeface="Calibri" panose="020F0502020204030204" pitchFamily="34" charset="0"/>
                                  </a:rPr>
                                  <m:t>𝑥</m:t>
                                </m:r>
                              </m:e>
                            </m:d>
                          </m:sub>
                        </m:sSub>
                      </m:e>
                    </m:d>
                    <m:r>
                      <a:rPr lang="de-DE" sz="1400" b="0" i="1" smtClean="0">
                        <a:latin typeface="Cambria Math" panose="02040503050406030204" pitchFamily="18" charset="0"/>
                        <a:cs typeface="Calibri" panose="020F0502020204030204" pitchFamily="34" charset="0"/>
                      </a:rPr>
                      <m:t> ∗</m:t>
                    </m:r>
                    <m:r>
                      <a:rPr lang="de-DE" sz="1400" b="0" i="1" smtClean="0">
                        <a:latin typeface="Cambria Math" panose="02040503050406030204" pitchFamily="18" charset="0"/>
                        <a:cs typeface="Calibri" panose="020F0502020204030204" pitchFamily="34" charset="0"/>
                      </a:rPr>
                      <m:t>𝜎</m:t>
                    </m:r>
                    <m:d>
                      <m:dPr>
                        <m:ctrlPr>
                          <a:rPr lang="de-DE" sz="1400" b="0" i="1" smtClean="0">
                            <a:latin typeface="Cambria Math" panose="02040503050406030204" pitchFamily="18" charset="0"/>
                            <a:cs typeface="Calibri" panose="020F0502020204030204" pitchFamily="34" charset="0"/>
                          </a:rPr>
                        </m:ctrlPr>
                      </m:dPr>
                      <m:e>
                        <m:r>
                          <a:rPr lang="de-DE" sz="1400" b="0" i="1" smtClean="0">
                            <a:latin typeface="Cambria Math" panose="02040503050406030204" pitchFamily="18" charset="0"/>
                            <a:cs typeface="Calibri" panose="020F0502020204030204" pitchFamily="34" charset="0"/>
                          </a:rPr>
                          <m:t>𝐺𝑎𝑡𝑖𝑛</m:t>
                        </m:r>
                        <m:sSub>
                          <m:sSubPr>
                            <m:ctrlPr>
                              <a:rPr lang="de-DE" sz="1400" b="0" i="1" smtClean="0">
                                <a:latin typeface="Cambria Math" panose="02040503050406030204" pitchFamily="18" charset="0"/>
                                <a:cs typeface="Calibri" panose="020F0502020204030204" pitchFamily="34" charset="0"/>
                              </a:rPr>
                            </m:ctrlPr>
                          </m:sSubPr>
                          <m:e>
                            <m:r>
                              <a:rPr lang="de-DE" sz="1400" b="0" i="1" smtClean="0">
                                <a:latin typeface="Cambria Math" panose="02040503050406030204" pitchFamily="18" charset="0"/>
                                <a:cs typeface="Calibri" panose="020F0502020204030204" pitchFamily="34" charset="0"/>
                              </a:rPr>
                              <m:t>𝑔</m:t>
                            </m:r>
                          </m:e>
                          <m:sub>
                            <m:d>
                              <m:dPr>
                                <m:begChr m:val="{"/>
                                <m:endChr m:val="}"/>
                                <m:ctrlPr>
                                  <a:rPr lang="de-DE" sz="1400" b="0" i="1" smtClean="0">
                                    <a:latin typeface="Cambria Math" panose="02040503050406030204" pitchFamily="18" charset="0"/>
                                    <a:cs typeface="Calibri" panose="020F0502020204030204" pitchFamily="34" charset="0"/>
                                  </a:rPr>
                                </m:ctrlPr>
                              </m:dPr>
                              <m:e>
                                <m:r>
                                  <a:rPr lang="de-DE" sz="1400" b="0" i="1" smtClean="0">
                                    <a:latin typeface="Cambria Math" panose="02040503050406030204" pitchFamily="18" charset="0"/>
                                    <a:cs typeface="Calibri" panose="020F0502020204030204" pitchFamily="34" charset="0"/>
                                  </a:rPr>
                                  <m:t>𝑦</m:t>
                                </m:r>
                                <m:r>
                                  <a:rPr lang="de-DE" sz="1400" b="0" i="1" smtClean="0">
                                    <a:latin typeface="Cambria Math" panose="02040503050406030204" pitchFamily="18" charset="0"/>
                                    <a:cs typeface="Calibri" panose="020F0502020204030204" pitchFamily="34" charset="0"/>
                                  </a:rPr>
                                  <m:t>,</m:t>
                                </m:r>
                                <m:r>
                                  <a:rPr lang="de-DE" sz="1400" b="0" i="1" smtClean="0">
                                    <a:latin typeface="Cambria Math" panose="02040503050406030204" pitchFamily="18" charset="0"/>
                                    <a:cs typeface="Calibri" panose="020F0502020204030204" pitchFamily="34" charset="0"/>
                                  </a:rPr>
                                  <m:t>𝑥</m:t>
                                </m:r>
                              </m:e>
                            </m:d>
                          </m:sub>
                        </m:sSub>
                      </m:e>
                    </m:d>
                  </m:oMath>
                </a14:m>
                <a:endParaRPr lang="de-DE" sz="1400" b="0" dirty="0">
                  <a:latin typeface="Calibri" panose="020F0502020204030204" pitchFamily="34" charset="0"/>
                  <a:cs typeface="Calibri" panose="020F0502020204030204" pitchFamily="34" charset="0"/>
                </a:endParaRPr>
              </a:p>
              <a:p>
                <a:pPr marL="742950" lvl="1" indent="-285750">
                  <a:buFontTx/>
                  <a:buChar char="-"/>
                </a:pPr>
                <a14:m>
                  <m:oMath xmlns:m="http://schemas.openxmlformats.org/officeDocument/2006/math">
                    <m:r>
                      <a:rPr lang="de-DE" sz="1400" b="0" i="1" smtClean="0">
                        <a:latin typeface="Cambria Math" panose="02040503050406030204" pitchFamily="18" charset="0"/>
                        <a:cs typeface="Calibri" panose="020F0502020204030204" pitchFamily="34" charset="0"/>
                      </a:rPr>
                      <m:t>𝜙</m:t>
                    </m:r>
                    <m:r>
                      <a:rPr lang="de-DE" sz="1400" b="0" i="1" smtClean="0">
                        <a:latin typeface="Cambria Math" panose="02040503050406030204" pitchFamily="18" charset="0"/>
                        <a:cs typeface="Calibri" panose="020F0502020204030204" pitchFamily="34" charset="0"/>
                      </a:rPr>
                      <m:t>:</m:t>
                    </m:r>
                    <m:r>
                      <a:rPr lang="de-DE" sz="1400" b="0" i="1" smtClean="0">
                        <a:latin typeface="Cambria Math" panose="02040503050406030204" pitchFamily="18" charset="0"/>
                        <a:cs typeface="Calibri" panose="020F0502020204030204" pitchFamily="34" charset="0"/>
                      </a:rPr>
                      <m:t>𝑙𝑒𝑎𝑘𝑦𝑅𝑒𝐿𝑈</m:t>
                    </m:r>
                  </m:oMath>
                </a14:m>
                <a:r>
                  <a:rPr lang="de-DE" sz="1400" dirty="0">
                    <a:latin typeface="Calibri" panose="020F0502020204030204" pitchFamily="34" charset="0"/>
                    <a:cs typeface="Calibri" panose="020F0502020204030204" pitchFamily="34" charset="0"/>
                  </a:rPr>
                  <a:t>, </a:t>
                </a:r>
                <a14:m>
                  <m:oMath xmlns:m="http://schemas.openxmlformats.org/officeDocument/2006/math">
                    <m:r>
                      <a:rPr lang="de-DE" sz="1400" b="0" i="0" smtClean="0">
                        <a:latin typeface="Cambria Math" panose="02040503050406030204" pitchFamily="18" charset="0"/>
                        <a:cs typeface="Calibri" panose="020F0502020204030204" pitchFamily="34" charset="0"/>
                      </a:rPr>
                      <m:t> </m:t>
                    </m:r>
                    <m:r>
                      <a:rPr lang="de-DE" sz="1400" b="0" i="1" smtClean="0">
                        <a:latin typeface="Cambria Math" panose="02040503050406030204" pitchFamily="18" charset="0"/>
                        <a:cs typeface="Calibri" panose="020F0502020204030204" pitchFamily="34" charset="0"/>
                      </a:rPr>
                      <m:t>𝜎</m:t>
                    </m:r>
                    <m:r>
                      <a:rPr lang="de-DE" sz="1400" i="1">
                        <a:latin typeface="Cambria Math" panose="02040503050406030204" pitchFamily="18" charset="0"/>
                        <a:cs typeface="Calibri" panose="020F0502020204030204" pitchFamily="34" charset="0"/>
                      </a:rPr>
                      <m:t>:</m:t>
                    </m:r>
                    <m:r>
                      <a:rPr lang="de-DE" sz="1400" b="0" i="1" smtClean="0">
                        <a:latin typeface="Cambria Math" panose="02040503050406030204" pitchFamily="18" charset="0"/>
                        <a:cs typeface="Calibri" panose="020F0502020204030204" pitchFamily="34" charset="0"/>
                      </a:rPr>
                      <m:t>𝑆𝑖𝑔𝑚𝑜𝑖𝑑</m:t>
                    </m:r>
                  </m:oMath>
                </a14:m>
                <a:endParaRPr lang="en-US" sz="1400" dirty="0">
                  <a:latin typeface="Calibri" panose="020F0502020204030204" pitchFamily="34" charset="0"/>
                  <a:cs typeface="Calibri" panose="020F0502020204030204" pitchFamily="34" charset="0"/>
                </a:endParaRPr>
              </a:p>
            </p:txBody>
          </p:sp>
        </mc:Choice>
        <mc:Fallback xmlns="">
          <p:sp>
            <p:nvSpPr>
              <p:cNvPr id="23" name="Textfeld 13">
                <a:extLst>
                  <a:ext uri="{FF2B5EF4-FFF2-40B4-BE49-F238E27FC236}">
                    <a16:creationId xmlns:a16="http://schemas.microsoft.com/office/drawing/2014/main" id="{743DBACA-DDD5-0CED-95EF-A84D218E122A}"/>
                  </a:ext>
                </a:extLst>
              </p:cNvPr>
              <p:cNvSpPr txBox="1">
                <a:spLocks noRot="1" noChangeAspect="1" noMove="1" noResize="1" noEditPoints="1" noAdjustHandles="1" noChangeArrowheads="1" noChangeShapeType="1" noTextEdit="1"/>
              </p:cNvSpPr>
              <p:nvPr/>
            </p:nvSpPr>
            <p:spPr>
              <a:xfrm>
                <a:off x="4220272" y="2409164"/>
                <a:ext cx="4365055" cy="1452385"/>
              </a:xfrm>
              <a:prstGeom prst="rect">
                <a:avLst/>
              </a:prstGeom>
              <a:blipFill>
                <a:blip r:embed="rId3"/>
                <a:stretch>
                  <a:fillRect l="-419" t="-1261" b="-3782"/>
                </a:stretch>
              </a:blipFill>
            </p:spPr>
            <p:txBody>
              <a:bodyPr/>
              <a:lstStyle/>
              <a:p>
                <a:r>
                  <a:rPr lang="en-US">
                    <a:noFill/>
                  </a:rPr>
                  <a:t> </a:t>
                </a:r>
              </a:p>
            </p:txBody>
          </p:sp>
        </mc:Fallback>
      </mc:AlternateContent>
      <p:pic>
        <p:nvPicPr>
          <p:cNvPr id="24" name="Picture 2">
            <a:extLst>
              <a:ext uri="{FF2B5EF4-FFF2-40B4-BE49-F238E27FC236}">
                <a16:creationId xmlns:a16="http://schemas.microsoft.com/office/drawing/2014/main" id="{546C481D-C6D0-984B-B21B-676F405C1E5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600" t="4678" r="74557" b="74947"/>
          <a:stretch/>
        </p:blipFill>
        <p:spPr bwMode="auto">
          <a:xfrm>
            <a:off x="0" y="10113"/>
            <a:ext cx="2906881" cy="727789"/>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5" name="Textfeld 13">
                <a:extLst>
                  <a:ext uri="{FF2B5EF4-FFF2-40B4-BE49-F238E27FC236}">
                    <a16:creationId xmlns:a16="http://schemas.microsoft.com/office/drawing/2014/main" id="{97EE8C33-4720-1839-13D3-974B368827F3}"/>
                  </a:ext>
                </a:extLst>
              </p:cNvPr>
              <p:cNvSpPr txBox="1"/>
              <p:nvPr/>
            </p:nvSpPr>
            <p:spPr>
              <a:xfrm>
                <a:off x="4164876" y="4354783"/>
                <a:ext cx="4118328" cy="1264705"/>
              </a:xfrm>
              <a:prstGeom prst="rect">
                <a:avLst/>
              </a:prstGeom>
              <a:noFill/>
            </p:spPr>
            <p:txBody>
              <a:bodyPr wrap="square" rtlCol="0">
                <a:spAutoFit/>
              </a:bodyPr>
              <a:lstStyle/>
              <a:p>
                <a:pPr marL="285750" indent="-285750">
                  <a:buFontTx/>
                  <a:buChar char="-"/>
                </a:pPr>
                <a:r>
                  <a:rPr lang="en-US" sz="1400" b="1" dirty="0">
                    <a:latin typeface="Calibri" panose="020F0502020204030204" pitchFamily="34" charset="0"/>
                    <a:cs typeface="Calibri" panose="020F0502020204030204" pitchFamily="34" charset="0"/>
                  </a:rPr>
                  <a:t>Add  Lambertian Reflection constrain to calculate albedo </a:t>
                </a:r>
                <a:endParaRPr lang="en-US" sz="1400" dirty="0">
                  <a:latin typeface="Calibri" panose="020F0502020204030204" pitchFamily="34" charset="0"/>
                  <a:cs typeface="Calibri" panose="020F0502020204030204" pitchFamily="34" charset="0"/>
                </a:endParaRPr>
              </a:p>
              <a:p>
                <a:pPr marL="742950" lvl="1" indent="-285750">
                  <a:buFontTx/>
                  <a:buChar char="-"/>
                </a:pPr>
                <a14:m>
                  <m:oMath xmlns:m="http://schemas.openxmlformats.org/officeDocument/2006/math">
                    <m:r>
                      <a:rPr lang="de-DE" sz="1400" b="0" i="1" smtClean="0">
                        <a:latin typeface="Cambria Math" panose="02040503050406030204" pitchFamily="18" charset="0"/>
                        <a:cs typeface="Calibri" panose="020F0502020204030204" pitchFamily="34" charset="0"/>
                      </a:rPr>
                      <m:t>𝜌</m:t>
                    </m:r>
                    <m:r>
                      <a:rPr lang="de-DE" sz="1400" b="0" i="1" smtClean="0">
                        <a:latin typeface="Cambria Math" panose="02040503050406030204" pitchFamily="18" charset="0"/>
                        <a:cs typeface="Calibri" panose="020F0502020204030204" pitchFamily="34" charset="0"/>
                      </a:rPr>
                      <m:t>=</m:t>
                    </m:r>
                    <m:f>
                      <m:fPr>
                        <m:ctrlPr>
                          <a:rPr lang="de-DE" sz="1400" b="0" i="1" smtClean="0">
                            <a:latin typeface="Cambria Math" panose="02040503050406030204" pitchFamily="18" charset="0"/>
                            <a:cs typeface="Calibri" panose="020F0502020204030204" pitchFamily="34" charset="0"/>
                          </a:rPr>
                        </m:ctrlPr>
                      </m:fPr>
                      <m:num>
                        <m:r>
                          <a:rPr lang="de-DE" sz="1400" b="0" i="1" smtClean="0">
                            <a:latin typeface="Cambria Math" panose="02040503050406030204" pitchFamily="18" charset="0"/>
                            <a:cs typeface="Calibri" panose="020F0502020204030204" pitchFamily="34" charset="0"/>
                          </a:rPr>
                          <m:t>𝐼</m:t>
                        </m:r>
                      </m:num>
                      <m:den>
                        <m:r>
                          <a:rPr lang="de-DE" sz="1400" b="0" i="1" smtClean="0">
                            <a:latin typeface="Cambria Math" panose="02040503050406030204" pitchFamily="18" charset="0"/>
                            <a:cs typeface="Calibri" panose="020F0502020204030204" pitchFamily="34" charset="0"/>
                          </a:rPr>
                          <m:t>𝑁</m:t>
                        </m:r>
                        <m:r>
                          <a:rPr lang="de-DE" sz="1400" b="0" i="1" smtClean="0">
                            <a:latin typeface="Cambria Math" panose="02040503050406030204" pitchFamily="18" charset="0"/>
                            <a:cs typeface="Calibri" panose="020F0502020204030204" pitchFamily="34" charset="0"/>
                          </a:rPr>
                          <m:t>∗</m:t>
                        </m:r>
                        <m:r>
                          <a:rPr lang="de-DE" sz="1400" b="0" i="1" smtClean="0">
                            <a:latin typeface="Cambria Math" panose="02040503050406030204" pitchFamily="18" charset="0"/>
                            <a:cs typeface="Calibri" panose="020F0502020204030204" pitchFamily="34" charset="0"/>
                          </a:rPr>
                          <m:t>𝐿</m:t>
                        </m:r>
                      </m:den>
                    </m:f>
                  </m:oMath>
                </a14:m>
                <a:endParaRPr lang="en-US" sz="1400" dirty="0">
                  <a:latin typeface="Calibri" panose="020F0502020204030204" pitchFamily="34" charset="0"/>
                  <a:cs typeface="Calibri" panose="020F0502020204030204" pitchFamily="34" charset="0"/>
                </a:endParaRPr>
              </a:p>
              <a:p>
                <a:pPr marL="742950" lvl="1" indent="-285750">
                  <a:buFontTx/>
                  <a:buChar char="-"/>
                </a:pPr>
                <a14:m>
                  <m:oMath xmlns:m="http://schemas.openxmlformats.org/officeDocument/2006/math">
                    <m:r>
                      <a:rPr lang="de-DE" sz="1400" b="0" i="1" smtClean="0">
                        <a:latin typeface="Cambria Math" panose="02040503050406030204" pitchFamily="18" charset="0"/>
                        <a:cs typeface="Calibri" panose="020F0502020204030204" pitchFamily="34" charset="0"/>
                      </a:rPr>
                      <m:t>𝐼</m:t>
                    </m:r>
                    <m:r>
                      <a:rPr lang="de-DE" sz="1400" b="0" i="1" smtClean="0">
                        <a:latin typeface="Cambria Math" panose="02040503050406030204" pitchFamily="18" charset="0"/>
                        <a:cs typeface="Calibri" panose="020F0502020204030204" pitchFamily="34" charset="0"/>
                      </a:rPr>
                      <m:t> </m:t>
                    </m:r>
                  </m:oMath>
                </a14:m>
                <a:r>
                  <a:rPr lang="en-US" sz="1400" dirty="0">
                    <a:latin typeface="Calibri" panose="020F0502020204030204" pitchFamily="34" charset="0"/>
                    <a:cs typeface="Calibri" panose="020F0502020204030204" pitchFamily="34" charset="0"/>
                  </a:rPr>
                  <a:t>are known beforehand, predict </a:t>
                </a:r>
                <a14:m>
                  <m:oMath xmlns:m="http://schemas.openxmlformats.org/officeDocument/2006/math">
                    <m:r>
                      <a:rPr lang="de-DE" sz="1400" b="0" i="1" smtClean="0">
                        <a:latin typeface="Cambria Math" panose="02040503050406030204" pitchFamily="18" charset="0"/>
                        <a:cs typeface="Calibri" panose="020F0502020204030204" pitchFamily="34" charset="0"/>
                      </a:rPr>
                      <m:t>𝑁</m:t>
                    </m:r>
                  </m:oMath>
                </a14:m>
                <a:r>
                  <a:rPr lang="en-US" sz="1400" dirty="0">
                    <a:latin typeface="Calibri" panose="020F0502020204030204" pitchFamily="34" charset="0"/>
                    <a:cs typeface="Calibri" panose="020F0502020204030204" pitchFamily="34" charset="0"/>
                  </a:rPr>
                  <a:t> and </a:t>
                </a:r>
                <a14:m>
                  <m:oMath xmlns:m="http://schemas.openxmlformats.org/officeDocument/2006/math">
                    <m:r>
                      <a:rPr lang="de-DE" sz="1400" b="0" i="1" smtClean="0">
                        <a:latin typeface="Cambria Math" panose="02040503050406030204" pitchFamily="18" charset="0"/>
                        <a:cs typeface="Calibri" panose="020F0502020204030204" pitchFamily="34" charset="0"/>
                      </a:rPr>
                      <m:t>𝐿</m:t>
                    </m:r>
                  </m:oMath>
                </a14:m>
                <a:r>
                  <a:rPr lang="en-US" sz="1400" dirty="0">
                    <a:latin typeface="Calibri" panose="020F0502020204030204" pitchFamily="34" charset="0"/>
                    <a:cs typeface="Calibri" panose="020F0502020204030204" pitchFamily="34" charset="0"/>
                  </a:rPr>
                  <a:t> </a:t>
                </a:r>
              </a:p>
              <a:p>
                <a:pPr marL="742950" lvl="1" indent="-285750">
                  <a:buFontTx/>
                  <a:buChar char="-"/>
                </a:pPr>
                <a14:m>
                  <m:oMath xmlns:m="http://schemas.openxmlformats.org/officeDocument/2006/math">
                    <m:r>
                      <a:rPr lang="de-DE" sz="1400" b="0" i="1" smtClean="0">
                        <a:latin typeface="Cambria Math" panose="02040503050406030204" pitchFamily="18" charset="0"/>
                        <a:cs typeface="Calibri" panose="020F0502020204030204" pitchFamily="34" charset="0"/>
                      </a:rPr>
                      <m:t>𝑚𝑖𝑛𝑖𝑚𝑖𝑧𝑒</m:t>
                    </m:r>
                    <m:r>
                      <a:rPr lang="de-DE" sz="1400" b="0" i="1" smtClean="0">
                        <a:latin typeface="Cambria Math" panose="02040503050406030204" pitchFamily="18" charset="0"/>
                        <a:cs typeface="Calibri" panose="020F0502020204030204" pitchFamily="34" charset="0"/>
                      </a:rPr>
                      <m:t> </m:t>
                    </m:r>
                    <m:r>
                      <m:rPr>
                        <m:lit/>
                      </m:rPr>
                      <a:rPr lang="de-DE" sz="1400" b="0" i="1" smtClean="0">
                        <a:latin typeface="Cambria Math" panose="02040503050406030204" pitchFamily="18" charset="0"/>
                        <a:cs typeface="Calibri" panose="020F0502020204030204" pitchFamily="34" charset="0"/>
                      </a:rPr>
                      <m:t>||</m:t>
                    </m:r>
                    <m:r>
                      <a:rPr lang="de-DE" sz="1400" b="0" i="1" smtClean="0">
                        <a:latin typeface="Cambria Math" panose="02040503050406030204" pitchFamily="18" charset="0"/>
                        <a:cs typeface="Calibri" panose="020F0502020204030204" pitchFamily="34" charset="0"/>
                      </a:rPr>
                      <m:t> (</m:t>
                    </m:r>
                    <m:acc>
                      <m:accPr>
                        <m:chr m:val="̂"/>
                        <m:ctrlPr>
                          <a:rPr lang="de-DE" sz="1400" b="0" i="1" smtClean="0">
                            <a:latin typeface="Cambria Math" panose="02040503050406030204" pitchFamily="18" charset="0"/>
                            <a:cs typeface="Calibri" panose="020F0502020204030204" pitchFamily="34" charset="0"/>
                          </a:rPr>
                        </m:ctrlPr>
                      </m:accPr>
                      <m:e>
                        <m:r>
                          <a:rPr lang="de-DE" sz="1400" b="0" i="1" smtClean="0">
                            <a:latin typeface="Cambria Math" panose="02040503050406030204" pitchFamily="18" charset="0"/>
                            <a:cs typeface="Calibri" panose="020F0502020204030204" pitchFamily="34" charset="0"/>
                          </a:rPr>
                          <m:t>𝑁</m:t>
                        </m:r>
                      </m:e>
                    </m:acc>
                    <m:r>
                      <a:rPr lang="de-DE" sz="1400" b="0" i="1" smtClean="0">
                        <a:latin typeface="Cambria Math" panose="02040503050406030204" pitchFamily="18" charset="0"/>
                        <a:cs typeface="Calibri" panose="020F0502020204030204" pitchFamily="34" charset="0"/>
                      </a:rPr>
                      <m:t>∗</m:t>
                    </m:r>
                    <m:acc>
                      <m:accPr>
                        <m:chr m:val="̂"/>
                        <m:ctrlPr>
                          <a:rPr lang="de-DE" sz="1400" b="0" i="1" smtClean="0">
                            <a:latin typeface="Cambria Math" panose="02040503050406030204" pitchFamily="18" charset="0"/>
                            <a:cs typeface="Calibri" panose="020F0502020204030204" pitchFamily="34" charset="0"/>
                          </a:rPr>
                        </m:ctrlPr>
                      </m:accPr>
                      <m:e>
                        <m:r>
                          <a:rPr lang="de-DE" sz="1400" b="0" i="1" smtClean="0">
                            <a:latin typeface="Cambria Math" panose="02040503050406030204" pitchFamily="18" charset="0"/>
                            <a:cs typeface="Calibri" panose="020F0502020204030204" pitchFamily="34" charset="0"/>
                          </a:rPr>
                          <m:t>𝐿</m:t>
                        </m:r>
                      </m:e>
                    </m:acc>
                    <m:r>
                      <a:rPr lang="de-DE" sz="1400" b="0" i="1" smtClean="0">
                        <a:latin typeface="Cambria Math" panose="02040503050406030204" pitchFamily="18" charset="0"/>
                        <a:cs typeface="Calibri" panose="020F0502020204030204" pitchFamily="34" charset="0"/>
                      </a:rPr>
                      <m:t>) −</m:t>
                    </m:r>
                    <m:d>
                      <m:dPr>
                        <m:ctrlPr>
                          <a:rPr lang="de-DE" sz="1400" b="0" i="1" smtClean="0">
                            <a:latin typeface="Cambria Math" panose="02040503050406030204" pitchFamily="18" charset="0"/>
                            <a:cs typeface="Calibri" panose="020F0502020204030204" pitchFamily="34" charset="0"/>
                          </a:rPr>
                        </m:ctrlPr>
                      </m:dPr>
                      <m:e>
                        <m:r>
                          <a:rPr lang="de-DE" sz="1400" b="0" i="1" smtClean="0">
                            <a:latin typeface="Cambria Math" panose="02040503050406030204" pitchFamily="18" charset="0"/>
                            <a:cs typeface="Calibri" panose="020F0502020204030204" pitchFamily="34" charset="0"/>
                          </a:rPr>
                          <m:t>𝑁</m:t>
                        </m:r>
                        <m:r>
                          <a:rPr lang="de-DE" sz="1400" b="0" i="1" smtClean="0">
                            <a:latin typeface="Cambria Math" panose="02040503050406030204" pitchFamily="18" charset="0"/>
                            <a:cs typeface="Calibri" panose="020F0502020204030204" pitchFamily="34" charset="0"/>
                          </a:rPr>
                          <m:t>∗</m:t>
                        </m:r>
                        <m:r>
                          <a:rPr lang="de-DE" sz="1400" b="0" i="1" smtClean="0">
                            <a:latin typeface="Cambria Math" panose="02040503050406030204" pitchFamily="18" charset="0"/>
                            <a:cs typeface="Calibri" panose="020F0502020204030204" pitchFamily="34" charset="0"/>
                          </a:rPr>
                          <m:t>𝐿</m:t>
                        </m:r>
                      </m:e>
                    </m:d>
                    <m:r>
                      <a:rPr lang="de-DE" sz="1400" b="0" i="1" smtClean="0">
                        <a:latin typeface="Cambria Math" panose="02040503050406030204" pitchFamily="18" charset="0"/>
                        <a:cs typeface="Calibri" panose="020F0502020204030204" pitchFamily="34" charset="0"/>
                      </a:rPr>
                      <m:t>|</m:t>
                    </m:r>
                    <m:sSub>
                      <m:sSubPr>
                        <m:ctrlPr>
                          <a:rPr lang="de-DE" sz="1400" b="0" i="1" smtClean="0">
                            <a:latin typeface="Cambria Math" panose="02040503050406030204" pitchFamily="18" charset="0"/>
                            <a:cs typeface="Calibri" panose="020F0502020204030204" pitchFamily="34" charset="0"/>
                          </a:rPr>
                        </m:ctrlPr>
                      </m:sSubPr>
                      <m:e>
                        <m:d>
                          <m:dPr>
                            <m:begChr m:val=""/>
                            <m:endChr m:val="|"/>
                            <m:ctrlPr>
                              <a:rPr lang="de-DE" sz="1400" b="0" i="1" smtClean="0">
                                <a:latin typeface="Cambria Math" panose="02040503050406030204" pitchFamily="18" charset="0"/>
                                <a:cs typeface="Calibri" panose="020F0502020204030204" pitchFamily="34" charset="0"/>
                              </a:rPr>
                            </m:ctrlPr>
                          </m:dPr>
                          <m:e>
                            <m:r>
                              <a:rPr lang="de-DE" sz="1400" b="0" i="1" smtClean="0">
                                <a:latin typeface="Cambria Math" panose="02040503050406030204" pitchFamily="18" charset="0"/>
                                <a:cs typeface="Calibri" panose="020F0502020204030204" pitchFamily="34" charset="0"/>
                              </a:rPr>
                              <m:t>​</m:t>
                            </m:r>
                          </m:e>
                        </m:d>
                      </m:e>
                      <m:sub>
                        <m:r>
                          <a:rPr lang="de-DE" sz="1400" b="0" i="1" smtClean="0">
                            <a:latin typeface="Cambria Math" panose="02040503050406030204" pitchFamily="18" charset="0"/>
                            <a:cs typeface="Calibri" panose="020F0502020204030204" pitchFamily="34" charset="0"/>
                          </a:rPr>
                          <m:t>2</m:t>
                        </m:r>
                      </m:sub>
                    </m:sSub>
                  </m:oMath>
                </a14:m>
                <a:endParaRPr lang="en-US" sz="1400" dirty="0">
                  <a:latin typeface="Calibri" panose="020F0502020204030204" pitchFamily="34" charset="0"/>
                  <a:cs typeface="Calibri" panose="020F0502020204030204" pitchFamily="34" charset="0"/>
                </a:endParaRPr>
              </a:p>
            </p:txBody>
          </p:sp>
        </mc:Choice>
        <mc:Fallback xmlns="">
          <p:sp>
            <p:nvSpPr>
              <p:cNvPr id="25" name="Textfeld 13">
                <a:extLst>
                  <a:ext uri="{FF2B5EF4-FFF2-40B4-BE49-F238E27FC236}">
                    <a16:creationId xmlns:a16="http://schemas.microsoft.com/office/drawing/2014/main" id="{97EE8C33-4720-1839-13D3-974B368827F3}"/>
                  </a:ext>
                </a:extLst>
              </p:cNvPr>
              <p:cNvSpPr txBox="1">
                <a:spLocks noRot="1" noChangeAspect="1" noMove="1" noResize="1" noEditPoints="1" noAdjustHandles="1" noChangeArrowheads="1" noChangeShapeType="1" noTextEdit="1"/>
              </p:cNvSpPr>
              <p:nvPr/>
            </p:nvSpPr>
            <p:spPr>
              <a:xfrm>
                <a:off x="4164876" y="4354783"/>
                <a:ext cx="4118328" cy="1264705"/>
              </a:xfrm>
              <a:prstGeom prst="rect">
                <a:avLst/>
              </a:prstGeom>
              <a:blipFill>
                <a:blip r:embed="rId5"/>
                <a:stretch>
                  <a:fillRect l="-444" t="-1442" r="-592" b="-37981"/>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924C2FB8-4F9A-4CD8-E04B-2CDD50AC213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75029" y="2592663"/>
            <a:ext cx="3130182" cy="2603988"/>
          </a:xfrm>
          <a:prstGeom prst="rect">
            <a:avLst/>
          </a:prstGeom>
        </p:spPr>
      </p:pic>
      <p:pic>
        <p:nvPicPr>
          <p:cNvPr id="3" name="Picture 2">
            <a:extLst>
              <a:ext uri="{FF2B5EF4-FFF2-40B4-BE49-F238E27FC236}">
                <a16:creationId xmlns:a16="http://schemas.microsoft.com/office/drawing/2014/main" id="{5DBDADA9-E43F-82B1-4764-1273172E588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334243" y="976126"/>
            <a:ext cx="3810006" cy="5402371"/>
          </a:xfrm>
          <a:prstGeom prst="rect">
            <a:avLst/>
          </a:prstGeom>
        </p:spPr>
      </p:pic>
    </p:spTree>
    <p:extLst>
      <p:ext uri="{BB962C8B-B14F-4D97-AF65-F5344CB8AC3E}">
        <p14:creationId xmlns:p14="http://schemas.microsoft.com/office/powerpoint/2010/main" val="221739542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bg>
      <p:bgPr>
        <a:solidFill>
          <a:schemeClr val="bg1">
            <a:lumMod val="75000"/>
            <a:alpha val="70000"/>
          </a:schemeClr>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A01FA24-21EF-40BB-69A5-11C08A015EFA}"/>
              </a:ext>
            </a:extLst>
          </p:cNvPr>
          <p:cNvSpPr txBox="1"/>
          <p:nvPr/>
        </p:nvSpPr>
        <p:spPr>
          <a:xfrm>
            <a:off x="517842" y="296039"/>
            <a:ext cx="4159568" cy="584775"/>
          </a:xfrm>
          <a:prstGeom prst="rect">
            <a:avLst/>
          </a:prstGeom>
          <a:noFill/>
        </p:spPr>
        <p:txBody>
          <a:bodyPr wrap="square" rtlCol="0">
            <a:spAutoFit/>
          </a:bodyPr>
          <a:lstStyle/>
          <a:p>
            <a:r>
              <a:rPr lang="en-US" altLang="zh-CN" sz="3200" b="1" dirty="0">
                <a:latin typeface="Candara" panose="020E0502030303020204" pitchFamily="34" charset="0"/>
              </a:rPr>
              <a:t>SVD visual evaluation</a:t>
            </a:r>
            <a:endParaRPr lang="en-US" sz="3200" dirty="0">
              <a:latin typeface="Candara" panose="020E0502030303020204" pitchFamily="34" charset="0"/>
            </a:endParaRPr>
          </a:p>
        </p:txBody>
      </p:sp>
      <p:grpSp>
        <p:nvGrpSpPr>
          <p:cNvPr id="30" name="Group 29">
            <a:extLst>
              <a:ext uri="{FF2B5EF4-FFF2-40B4-BE49-F238E27FC236}">
                <a16:creationId xmlns:a16="http://schemas.microsoft.com/office/drawing/2014/main" id="{D3A8E3CD-9167-80C6-9110-2C6DA919FE35}"/>
              </a:ext>
            </a:extLst>
          </p:cNvPr>
          <p:cNvGrpSpPr/>
          <p:nvPr/>
        </p:nvGrpSpPr>
        <p:grpSpPr>
          <a:xfrm>
            <a:off x="8424156" y="6155715"/>
            <a:ext cx="3597968" cy="411123"/>
            <a:chOff x="8292076" y="5078755"/>
            <a:chExt cx="3597968" cy="411123"/>
          </a:xfrm>
        </p:grpSpPr>
        <p:pic>
          <p:nvPicPr>
            <p:cNvPr id="27" name="Picture 26">
              <a:extLst>
                <a:ext uri="{FF2B5EF4-FFF2-40B4-BE49-F238E27FC236}">
                  <a16:creationId xmlns:a16="http://schemas.microsoft.com/office/drawing/2014/main" id="{9452DFAC-A6B7-D39B-076E-7F72C3DF38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71860" y="5120546"/>
              <a:ext cx="2438400" cy="285750"/>
            </a:xfrm>
            <a:prstGeom prst="rect">
              <a:avLst/>
            </a:prstGeom>
          </p:spPr>
        </p:pic>
        <p:sp>
          <p:nvSpPr>
            <p:cNvPr id="28" name="TextBox 27">
              <a:extLst>
                <a:ext uri="{FF2B5EF4-FFF2-40B4-BE49-F238E27FC236}">
                  <a16:creationId xmlns:a16="http://schemas.microsoft.com/office/drawing/2014/main" id="{48644EEC-D536-930A-6BE1-9F31D7F42965}"/>
                </a:ext>
              </a:extLst>
            </p:cNvPr>
            <p:cNvSpPr txBox="1"/>
            <p:nvPr/>
          </p:nvSpPr>
          <p:spPr>
            <a:xfrm>
              <a:off x="8292076" y="5078755"/>
              <a:ext cx="816360" cy="369332"/>
            </a:xfrm>
            <a:prstGeom prst="rect">
              <a:avLst/>
            </a:prstGeom>
            <a:noFill/>
          </p:spPr>
          <p:txBody>
            <a:bodyPr wrap="square" rtlCol="0">
              <a:spAutoFit/>
            </a:bodyPr>
            <a:lstStyle/>
            <a:p>
              <a:r>
                <a:rPr lang="en-US" dirty="0">
                  <a:latin typeface="Candara" panose="020E0502030303020204" pitchFamily="34" charset="0"/>
                </a:rPr>
                <a:t>0</a:t>
              </a:r>
            </a:p>
          </p:txBody>
        </p:sp>
        <p:sp>
          <p:nvSpPr>
            <p:cNvPr id="29" name="TextBox 28">
              <a:extLst>
                <a:ext uri="{FF2B5EF4-FFF2-40B4-BE49-F238E27FC236}">
                  <a16:creationId xmlns:a16="http://schemas.microsoft.com/office/drawing/2014/main" id="{A0810E84-9794-C67F-1071-017027776518}"/>
                </a:ext>
              </a:extLst>
            </p:cNvPr>
            <p:cNvSpPr txBox="1"/>
            <p:nvPr/>
          </p:nvSpPr>
          <p:spPr>
            <a:xfrm>
              <a:off x="11387305" y="5120546"/>
              <a:ext cx="502739" cy="369332"/>
            </a:xfrm>
            <a:prstGeom prst="rect">
              <a:avLst/>
            </a:prstGeom>
            <a:noFill/>
          </p:spPr>
          <p:txBody>
            <a:bodyPr wrap="square" rtlCol="0">
              <a:spAutoFit/>
            </a:bodyPr>
            <a:lstStyle/>
            <a:p>
              <a:r>
                <a:rPr lang="en-US" dirty="0">
                  <a:latin typeface="Candara" panose="020E0502030303020204" pitchFamily="34" charset="0"/>
                </a:rPr>
                <a:t>90</a:t>
              </a:r>
            </a:p>
          </p:txBody>
        </p:sp>
      </p:grpSp>
      <p:sp>
        <p:nvSpPr>
          <p:cNvPr id="16" name="TextBox 15">
            <a:extLst>
              <a:ext uri="{FF2B5EF4-FFF2-40B4-BE49-F238E27FC236}">
                <a16:creationId xmlns:a16="http://schemas.microsoft.com/office/drawing/2014/main" id="{B43AA04A-D724-7D90-FEA4-224FF4184F3F}"/>
              </a:ext>
            </a:extLst>
          </p:cNvPr>
          <p:cNvSpPr txBox="1"/>
          <p:nvPr/>
        </p:nvSpPr>
        <p:spPr>
          <a:xfrm>
            <a:off x="6938856" y="1901266"/>
            <a:ext cx="809837" cy="523220"/>
          </a:xfrm>
          <a:prstGeom prst="rect">
            <a:avLst/>
          </a:prstGeom>
          <a:noFill/>
        </p:spPr>
        <p:txBody>
          <a:bodyPr wrap="none" rtlCol="0">
            <a:spAutoFit/>
          </a:bodyPr>
          <a:lstStyle/>
          <a:p>
            <a:r>
              <a:rPr lang="en-US" sz="2800" b="1" dirty="0">
                <a:latin typeface="Candara" panose="020E0502030303020204" pitchFamily="34" charset="0"/>
              </a:rPr>
              <a:t>SVD</a:t>
            </a:r>
          </a:p>
        </p:txBody>
      </p:sp>
      <p:sp>
        <p:nvSpPr>
          <p:cNvPr id="20" name="TextBox 19">
            <a:extLst>
              <a:ext uri="{FF2B5EF4-FFF2-40B4-BE49-F238E27FC236}">
                <a16:creationId xmlns:a16="http://schemas.microsoft.com/office/drawing/2014/main" id="{034976EA-EECB-7D57-C59B-0414AB6EEBE2}"/>
              </a:ext>
            </a:extLst>
          </p:cNvPr>
          <p:cNvSpPr txBox="1"/>
          <p:nvPr/>
        </p:nvSpPr>
        <p:spPr>
          <a:xfrm>
            <a:off x="4746494" y="1901264"/>
            <a:ext cx="596638" cy="523220"/>
          </a:xfrm>
          <a:prstGeom prst="rect">
            <a:avLst/>
          </a:prstGeom>
          <a:noFill/>
        </p:spPr>
        <p:txBody>
          <a:bodyPr wrap="none" rtlCol="0">
            <a:spAutoFit/>
          </a:bodyPr>
          <a:lstStyle/>
          <a:p>
            <a:r>
              <a:rPr lang="en-US" sz="2800" b="1" dirty="0">
                <a:latin typeface="Candara" panose="020E0502030303020204" pitchFamily="34" charset="0"/>
              </a:rPr>
              <a:t>GT</a:t>
            </a:r>
          </a:p>
        </p:txBody>
      </p:sp>
      <p:sp>
        <p:nvSpPr>
          <p:cNvPr id="23" name="TextBox 22">
            <a:extLst>
              <a:ext uri="{FF2B5EF4-FFF2-40B4-BE49-F238E27FC236}">
                <a16:creationId xmlns:a16="http://schemas.microsoft.com/office/drawing/2014/main" id="{33E67498-17E2-C1D3-08AF-EA2DFB22F528}"/>
              </a:ext>
            </a:extLst>
          </p:cNvPr>
          <p:cNvSpPr txBox="1"/>
          <p:nvPr/>
        </p:nvSpPr>
        <p:spPr>
          <a:xfrm>
            <a:off x="9607270" y="1901264"/>
            <a:ext cx="987771" cy="523220"/>
          </a:xfrm>
          <a:prstGeom prst="rect">
            <a:avLst/>
          </a:prstGeom>
          <a:noFill/>
        </p:spPr>
        <p:txBody>
          <a:bodyPr wrap="none" rtlCol="0">
            <a:spAutoFit/>
          </a:bodyPr>
          <a:lstStyle/>
          <a:p>
            <a:r>
              <a:rPr lang="en-US" sz="2800" b="1" dirty="0">
                <a:latin typeface="Candara" panose="020E0502030303020204" pitchFamily="34" charset="0"/>
              </a:rPr>
              <a:t>Error</a:t>
            </a:r>
          </a:p>
        </p:txBody>
      </p:sp>
      <p:sp>
        <p:nvSpPr>
          <p:cNvPr id="24" name="TextBox 23">
            <a:extLst>
              <a:ext uri="{FF2B5EF4-FFF2-40B4-BE49-F238E27FC236}">
                <a16:creationId xmlns:a16="http://schemas.microsoft.com/office/drawing/2014/main" id="{6C38F68A-A851-4859-D951-AC1A723E7374}"/>
              </a:ext>
            </a:extLst>
          </p:cNvPr>
          <p:cNvSpPr txBox="1"/>
          <p:nvPr/>
        </p:nvSpPr>
        <p:spPr>
          <a:xfrm>
            <a:off x="845495" y="1825664"/>
            <a:ext cx="2808782" cy="523220"/>
          </a:xfrm>
          <a:prstGeom prst="rect">
            <a:avLst/>
          </a:prstGeom>
          <a:noFill/>
        </p:spPr>
        <p:txBody>
          <a:bodyPr wrap="none" rtlCol="0">
            <a:spAutoFit/>
          </a:bodyPr>
          <a:lstStyle/>
          <a:p>
            <a:r>
              <a:rPr lang="en-US" sz="2800" b="1" dirty="0">
                <a:latin typeface="Candara" panose="020E0502030303020204" pitchFamily="34" charset="0"/>
              </a:rPr>
              <a:t>Fully dense Input</a:t>
            </a:r>
          </a:p>
        </p:txBody>
      </p:sp>
      <p:sp>
        <p:nvSpPr>
          <p:cNvPr id="25" name="TextBox 24">
            <a:extLst>
              <a:ext uri="{FF2B5EF4-FFF2-40B4-BE49-F238E27FC236}">
                <a16:creationId xmlns:a16="http://schemas.microsoft.com/office/drawing/2014/main" id="{C235DA39-9562-A46A-BFA2-4E1DF9C0E659}"/>
              </a:ext>
            </a:extLst>
          </p:cNvPr>
          <p:cNvSpPr txBox="1"/>
          <p:nvPr/>
        </p:nvSpPr>
        <p:spPr>
          <a:xfrm>
            <a:off x="7698693" y="1978208"/>
            <a:ext cx="816360" cy="369332"/>
          </a:xfrm>
          <a:prstGeom prst="rect">
            <a:avLst/>
          </a:prstGeom>
          <a:noFill/>
        </p:spPr>
        <p:txBody>
          <a:bodyPr wrap="square" rtlCol="0">
            <a:spAutoFit/>
          </a:bodyPr>
          <a:lstStyle/>
          <a:p>
            <a:r>
              <a:rPr lang="en-US" dirty="0">
                <a:latin typeface="Candara" panose="020E0502030303020204" pitchFamily="34" charset="0"/>
              </a:rPr>
              <a:t>K=1</a:t>
            </a:r>
          </a:p>
        </p:txBody>
      </p:sp>
      <p:pic>
        <p:nvPicPr>
          <p:cNvPr id="42" name="Picture 41">
            <a:extLst>
              <a:ext uri="{FF2B5EF4-FFF2-40B4-BE49-F238E27FC236}">
                <a16:creationId xmlns:a16="http://schemas.microsoft.com/office/drawing/2014/main" id="{67717E78-0FCF-373E-D1E6-0BA07A1564E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9886" y="2799080"/>
            <a:ext cx="2520000" cy="2520000"/>
          </a:xfrm>
          <a:prstGeom prst="rect">
            <a:avLst/>
          </a:prstGeom>
        </p:spPr>
      </p:pic>
      <p:pic>
        <p:nvPicPr>
          <p:cNvPr id="44" name="Picture 43">
            <a:extLst>
              <a:ext uri="{FF2B5EF4-FFF2-40B4-BE49-F238E27FC236}">
                <a16:creationId xmlns:a16="http://schemas.microsoft.com/office/drawing/2014/main" id="{1674E8FB-70F7-78FE-FEC5-BE0D23CEC48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84813" y="2799080"/>
            <a:ext cx="2520000" cy="2520000"/>
          </a:xfrm>
          <a:prstGeom prst="rect">
            <a:avLst/>
          </a:prstGeom>
        </p:spPr>
      </p:pic>
      <p:pic>
        <p:nvPicPr>
          <p:cNvPr id="46" name="Picture 45">
            <a:extLst>
              <a:ext uri="{FF2B5EF4-FFF2-40B4-BE49-F238E27FC236}">
                <a16:creationId xmlns:a16="http://schemas.microsoft.com/office/drawing/2014/main" id="{790FB860-6982-7F5C-FA45-2C8E9358069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79740" y="2799080"/>
            <a:ext cx="2520000" cy="2520000"/>
          </a:xfrm>
          <a:prstGeom prst="rect">
            <a:avLst/>
          </a:prstGeom>
        </p:spPr>
      </p:pic>
      <p:pic>
        <p:nvPicPr>
          <p:cNvPr id="48" name="Picture 47">
            <a:extLst>
              <a:ext uri="{FF2B5EF4-FFF2-40B4-BE49-F238E27FC236}">
                <a16:creationId xmlns:a16="http://schemas.microsoft.com/office/drawing/2014/main" id="{3F5900D0-75A6-2435-4C2D-E0D55BA5DE5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240516" y="2799660"/>
            <a:ext cx="2520000" cy="2520000"/>
          </a:xfrm>
          <a:prstGeom prst="rect">
            <a:avLst/>
          </a:prstGeom>
        </p:spPr>
      </p:pic>
    </p:spTree>
    <p:extLst>
      <p:ext uri="{BB962C8B-B14F-4D97-AF65-F5344CB8AC3E}">
        <p14:creationId xmlns:p14="http://schemas.microsoft.com/office/powerpoint/2010/main" val="140264719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bg>
      <p:bgPr>
        <a:solidFill>
          <a:schemeClr val="bg1">
            <a:lumMod val="65000"/>
            <a:alpha val="70000"/>
          </a:schemeClr>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A01FA24-21EF-40BB-69A5-11C08A015EFA}"/>
              </a:ext>
            </a:extLst>
          </p:cNvPr>
          <p:cNvSpPr txBox="1"/>
          <p:nvPr/>
        </p:nvSpPr>
        <p:spPr>
          <a:xfrm>
            <a:off x="574992" y="629414"/>
            <a:ext cx="4159568" cy="584775"/>
          </a:xfrm>
          <a:prstGeom prst="rect">
            <a:avLst/>
          </a:prstGeom>
          <a:noFill/>
        </p:spPr>
        <p:txBody>
          <a:bodyPr wrap="square" rtlCol="0">
            <a:spAutoFit/>
          </a:bodyPr>
          <a:lstStyle/>
          <a:p>
            <a:r>
              <a:rPr lang="en-US" altLang="zh-CN" sz="3200" b="1" dirty="0">
                <a:latin typeface="Candara" panose="020E0502030303020204" pitchFamily="34" charset="0"/>
              </a:rPr>
              <a:t>SVD visual evaluation</a:t>
            </a:r>
            <a:endParaRPr lang="en-US" sz="3200" dirty="0">
              <a:latin typeface="Candara" panose="020E0502030303020204" pitchFamily="34" charset="0"/>
            </a:endParaRPr>
          </a:p>
        </p:txBody>
      </p:sp>
      <p:grpSp>
        <p:nvGrpSpPr>
          <p:cNvPr id="4" name="Group 3">
            <a:extLst>
              <a:ext uri="{FF2B5EF4-FFF2-40B4-BE49-F238E27FC236}">
                <a16:creationId xmlns:a16="http://schemas.microsoft.com/office/drawing/2014/main" id="{0A671E28-57A5-EAFE-2DEC-6AE445E14D0C}"/>
              </a:ext>
            </a:extLst>
          </p:cNvPr>
          <p:cNvGrpSpPr/>
          <p:nvPr/>
        </p:nvGrpSpPr>
        <p:grpSpPr>
          <a:xfrm>
            <a:off x="8577251" y="6205527"/>
            <a:ext cx="3597968" cy="411123"/>
            <a:chOff x="8292076" y="5078755"/>
            <a:chExt cx="3597968" cy="411123"/>
          </a:xfrm>
        </p:grpSpPr>
        <p:pic>
          <p:nvPicPr>
            <p:cNvPr id="6" name="Picture 5">
              <a:extLst>
                <a:ext uri="{FF2B5EF4-FFF2-40B4-BE49-F238E27FC236}">
                  <a16:creationId xmlns:a16="http://schemas.microsoft.com/office/drawing/2014/main" id="{2281D83E-1CA8-8786-7DA6-69DD97CD76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71860" y="5120546"/>
              <a:ext cx="2438400" cy="285750"/>
            </a:xfrm>
            <a:prstGeom prst="rect">
              <a:avLst/>
            </a:prstGeom>
          </p:spPr>
        </p:pic>
        <p:sp>
          <p:nvSpPr>
            <p:cNvPr id="8" name="TextBox 7">
              <a:extLst>
                <a:ext uri="{FF2B5EF4-FFF2-40B4-BE49-F238E27FC236}">
                  <a16:creationId xmlns:a16="http://schemas.microsoft.com/office/drawing/2014/main" id="{AD1FA60E-4527-DA64-96BF-DFEA5BB2F8F6}"/>
                </a:ext>
              </a:extLst>
            </p:cNvPr>
            <p:cNvSpPr txBox="1"/>
            <p:nvPr/>
          </p:nvSpPr>
          <p:spPr>
            <a:xfrm>
              <a:off x="8292076" y="5078755"/>
              <a:ext cx="816360" cy="369332"/>
            </a:xfrm>
            <a:prstGeom prst="rect">
              <a:avLst/>
            </a:prstGeom>
            <a:noFill/>
          </p:spPr>
          <p:txBody>
            <a:bodyPr wrap="square" rtlCol="0">
              <a:spAutoFit/>
            </a:bodyPr>
            <a:lstStyle/>
            <a:p>
              <a:r>
                <a:rPr lang="en-US" dirty="0">
                  <a:latin typeface="Candara" panose="020E0502030303020204" pitchFamily="34" charset="0"/>
                </a:rPr>
                <a:t>0</a:t>
              </a:r>
            </a:p>
          </p:txBody>
        </p:sp>
        <p:sp>
          <p:nvSpPr>
            <p:cNvPr id="9" name="TextBox 8">
              <a:extLst>
                <a:ext uri="{FF2B5EF4-FFF2-40B4-BE49-F238E27FC236}">
                  <a16:creationId xmlns:a16="http://schemas.microsoft.com/office/drawing/2014/main" id="{856AEC9C-5E48-B461-0995-4D2A6D1DC2FB}"/>
                </a:ext>
              </a:extLst>
            </p:cNvPr>
            <p:cNvSpPr txBox="1"/>
            <p:nvPr/>
          </p:nvSpPr>
          <p:spPr>
            <a:xfrm>
              <a:off x="11387305" y="5120546"/>
              <a:ext cx="502739" cy="369332"/>
            </a:xfrm>
            <a:prstGeom prst="rect">
              <a:avLst/>
            </a:prstGeom>
            <a:noFill/>
          </p:spPr>
          <p:txBody>
            <a:bodyPr wrap="square" rtlCol="0">
              <a:spAutoFit/>
            </a:bodyPr>
            <a:lstStyle/>
            <a:p>
              <a:r>
                <a:rPr lang="en-US" dirty="0">
                  <a:latin typeface="Candara" panose="020E0502030303020204" pitchFamily="34" charset="0"/>
                </a:rPr>
                <a:t>90</a:t>
              </a:r>
            </a:p>
          </p:txBody>
        </p:sp>
      </p:grpSp>
      <p:sp>
        <p:nvSpPr>
          <p:cNvPr id="13" name="TextBox 12">
            <a:extLst>
              <a:ext uri="{FF2B5EF4-FFF2-40B4-BE49-F238E27FC236}">
                <a16:creationId xmlns:a16="http://schemas.microsoft.com/office/drawing/2014/main" id="{5CBA4B5C-1752-5859-28B0-6AB8BA922C12}"/>
              </a:ext>
            </a:extLst>
          </p:cNvPr>
          <p:cNvSpPr txBox="1"/>
          <p:nvPr/>
        </p:nvSpPr>
        <p:spPr>
          <a:xfrm>
            <a:off x="574992" y="1663104"/>
            <a:ext cx="2925801" cy="523220"/>
          </a:xfrm>
          <a:prstGeom prst="rect">
            <a:avLst/>
          </a:prstGeom>
          <a:noFill/>
        </p:spPr>
        <p:txBody>
          <a:bodyPr wrap="none" rtlCol="0">
            <a:spAutoFit/>
          </a:bodyPr>
          <a:lstStyle/>
          <a:p>
            <a:r>
              <a:rPr lang="en-US" sz="2800" b="1" dirty="0">
                <a:latin typeface="Candara" panose="020E0502030303020204" pitchFamily="34" charset="0"/>
              </a:rPr>
              <a:t>Semi-dense Input</a:t>
            </a:r>
          </a:p>
        </p:txBody>
      </p:sp>
      <p:sp>
        <p:nvSpPr>
          <p:cNvPr id="15" name="TextBox 14">
            <a:extLst>
              <a:ext uri="{FF2B5EF4-FFF2-40B4-BE49-F238E27FC236}">
                <a16:creationId xmlns:a16="http://schemas.microsoft.com/office/drawing/2014/main" id="{4A49E767-6C64-E93C-B72A-F7382530F293}"/>
              </a:ext>
            </a:extLst>
          </p:cNvPr>
          <p:cNvSpPr txBox="1"/>
          <p:nvPr/>
        </p:nvSpPr>
        <p:spPr>
          <a:xfrm>
            <a:off x="4679353" y="1663104"/>
            <a:ext cx="596638" cy="523220"/>
          </a:xfrm>
          <a:prstGeom prst="rect">
            <a:avLst/>
          </a:prstGeom>
          <a:noFill/>
        </p:spPr>
        <p:txBody>
          <a:bodyPr wrap="none" rtlCol="0">
            <a:spAutoFit/>
          </a:bodyPr>
          <a:lstStyle/>
          <a:p>
            <a:r>
              <a:rPr lang="en-US" sz="2800" b="1" dirty="0">
                <a:latin typeface="Candara" panose="020E0502030303020204" pitchFamily="34" charset="0"/>
              </a:rPr>
              <a:t>GT</a:t>
            </a:r>
          </a:p>
        </p:txBody>
      </p:sp>
      <p:sp>
        <p:nvSpPr>
          <p:cNvPr id="16" name="TextBox 15">
            <a:extLst>
              <a:ext uri="{FF2B5EF4-FFF2-40B4-BE49-F238E27FC236}">
                <a16:creationId xmlns:a16="http://schemas.microsoft.com/office/drawing/2014/main" id="{01421161-DFD1-468D-DA81-274DFA8A6C61}"/>
              </a:ext>
            </a:extLst>
          </p:cNvPr>
          <p:cNvSpPr txBox="1"/>
          <p:nvPr/>
        </p:nvSpPr>
        <p:spPr>
          <a:xfrm>
            <a:off x="7432620" y="1663104"/>
            <a:ext cx="809837" cy="523220"/>
          </a:xfrm>
          <a:prstGeom prst="rect">
            <a:avLst/>
          </a:prstGeom>
          <a:noFill/>
        </p:spPr>
        <p:txBody>
          <a:bodyPr wrap="none" rtlCol="0">
            <a:spAutoFit/>
          </a:bodyPr>
          <a:lstStyle/>
          <a:p>
            <a:r>
              <a:rPr lang="en-US" sz="2800" b="1" dirty="0">
                <a:latin typeface="Candara" panose="020E0502030303020204" pitchFamily="34" charset="0"/>
              </a:rPr>
              <a:t>SVD</a:t>
            </a:r>
          </a:p>
        </p:txBody>
      </p:sp>
      <p:sp>
        <p:nvSpPr>
          <p:cNvPr id="17" name="TextBox 16">
            <a:extLst>
              <a:ext uri="{FF2B5EF4-FFF2-40B4-BE49-F238E27FC236}">
                <a16:creationId xmlns:a16="http://schemas.microsoft.com/office/drawing/2014/main" id="{5F6F8C91-15E8-0543-D692-E9F38AE71362}"/>
              </a:ext>
            </a:extLst>
          </p:cNvPr>
          <p:cNvSpPr txBox="1"/>
          <p:nvPr/>
        </p:nvSpPr>
        <p:spPr>
          <a:xfrm>
            <a:off x="10300864" y="1663104"/>
            <a:ext cx="987771" cy="523220"/>
          </a:xfrm>
          <a:prstGeom prst="rect">
            <a:avLst/>
          </a:prstGeom>
          <a:noFill/>
        </p:spPr>
        <p:txBody>
          <a:bodyPr wrap="none" rtlCol="0">
            <a:spAutoFit/>
          </a:bodyPr>
          <a:lstStyle/>
          <a:p>
            <a:r>
              <a:rPr lang="en-US" sz="2800" b="1" dirty="0">
                <a:latin typeface="Candara" panose="020E0502030303020204" pitchFamily="34" charset="0"/>
              </a:rPr>
              <a:t>Error</a:t>
            </a:r>
          </a:p>
        </p:txBody>
      </p:sp>
      <p:sp>
        <p:nvSpPr>
          <p:cNvPr id="18" name="TextBox 17">
            <a:extLst>
              <a:ext uri="{FF2B5EF4-FFF2-40B4-BE49-F238E27FC236}">
                <a16:creationId xmlns:a16="http://schemas.microsoft.com/office/drawing/2014/main" id="{6105A3B3-C7A2-9985-E431-35BDAEC15781}"/>
              </a:ext>
            </a:extLst>
          </p:cNvPr>
          <p:cNvSpPr txBox="1"/>
          <p:nvPr/>
        </p:nvSpPr>
        <p:spPr>
          <a:xfrm>
            <a:off x="8131917" y="1740048"/>
            <a:ext cx="816360" cy="369332"/>
          </a:xfrm>
          <a:prstGeom prst="rect">
            <a:avLst/>
          </a:prstGeom>
          <a:noFill/>
        </p:spPr>
        <p:txBody>
          <a:bodyPr wrap="square" rtlCol="0">
            <a:spAutoFit/>
          </a:bodyPr>
          <a:lstStyle/>
          <a:p>
            <a:r>
              <a:rPr lang="en-US" dirty="0">
                <a:latin typeface="Candara" panose="020E0502030303020204" pitchFamily="34" charset="0"/>
              </a:rPr>
              <a:t>K=2</a:t>
            </a:r>
          </a:p>
        </p:txBody>
      </p:sp>
      <p:pic>
        <p:nvPicPr>
          <p:cNvPr id="28" name="Picture 27">
            <a:extLst>
              <a:ext uri="{FF2B5EF4-FFF2-40B4-BE49-F238E27FC236}">
                <a16:creationId xmlns:a16="http://schemas.microsoft.com/office/drawing/2014/main" id="{094BF9A1-148F-1A2B-70BE-0FBA359EA75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03849" y="2773964"/>
            <a:ext cx="2520000" cy="2520000"/>
          </a:xfrm>
          <a:prstGeom prst="rect">
            <a:avLst/>
          </a:prstGeom>
        </p:spPr>
      </p:pic>
      <p:pic>
        <p:nvPicPr>
          <p:cNvPr id="30" name="Picture 29">
            <a:extLst>
              <a:ext uri="{FF2B5EF4-FFF2-40B4-BE49-F238E27FC236}">
                <a16:creationId xmlns:a16="http://schemas.microsoft.com/office/drawing/2014/main" id="{0FF6D31C-6980-D374-CC5E-0527320C42F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17672" y="2773964"/>
            <a:ext cx="2520000" cy="2520000"/>
          </a:xfrm>
          <a:prstGeom prst="rect">
            <a:avLst/>
          </a:prstGeom>
        </p:spPr>
      </p:pic>
      <p:pic>
        <p:nvPicPr>
          <p:cNvPr id="32" name="Picture 31">
            <a:extLst>
              <a:ext uri="{FF2B5EF4-FFF2-40B4-BE49-F238E27FC236}">
                <a16:creationId xmlns:a16="http://schemas.microsoft.com/office/drawing/2014/main" id="{AB6D0B86-3664-D314-852F-A81F40CAFE0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60760" y="2773964"/>
            <a:ext cx="2520000" cy="2520000"/>
          </a:xfrm>
          <a:prstGeom prst="rect">
            <a:avLst/>
          </a:prstGeom>
        </p:spPr>
      </p:pic>
      <p:pic>
        <p:nvPicPr>
          <p:cNvPr id="34" name="Picture 33">
            <a:extLst>
              <a:ext uri="{FF2B5EF4-FFF2-40B4-BE49-F238E27FC236}">
                <a16:creationId xmlns:a16="http://schemas.microsoft.com/office/drawing/2014/main" id="{3D1C3C37-59D1-6B96-5B79-3B1D67CDA81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77892" y="2773964"/>
            <a:ext cx="2520000" cy="2520000"/>
          </a:xfrm>
          <a:prstGeom prst="rect">
            <a:avLst/>
          </a:prstGeom>
        </p:spPr>
      </p:pic>
    </p:spTree>
    <p:extLst>
      <p:ext uri="{BB962C8B-B14F-4D97-AF65-F5344CB8AC3E}">
        <p14:creationId xmlns:p14="http://schemas.microsoft.com/office/powerpoint/2010/main" val="16255904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lumMod val="65000"/>
          </a:schemeClr>
        </a:solidFill>
        <a:effectLst/>
      </p:bgPr>
    </p:bg>
    <p:spTree>
      <p:nvGrpSpPr>
        <p:cNvPr id="1" name=""/>
        <p:cNvGrpSpPr/>
        <p:nvPr/>
      </p:nvGrpSpPr>
      <p:grpSpPr>
        <a:xfrm>
          <a:off x="0" y="0"/>
          <a:ext cx="0" cy="0"/>
          <a:chOff x="0" y="0"/>
          <a:chExt cx="0" cy="0"/>
        </a:xfrm>
      </p:grpSpPr>
      <p:sp>
        <p:nvSpPr>
          <p:cNvPr id="4" name="Datumsplatzhalter 3">
            <a:extLst>
              <a:ext uri="{FF2B5EF4-FFF2-40B4-BE49-F238E27FC236}">
                <a16:creationId xmlns:a16="http://schemas.microsoft.com/office/drawing/2014/main" id="{805F55DF-5B79-EA42-3DBC-A9739B75EBC6}"/>
              </a:ext>
            </a:extLst>
          </p:cNvPr>
          <p:cNvSpPr>
            <a:spLocks noGrp="1"/>
          </p:cNvSpPr>
          <p:nvPr>
            <p:ph type="dt" sz="half" idx="10"/>
          </p:nvPr>
        </p:nvSpPr>
        <p:spPr/>
        <p:txBody>
          <a:bodyPr/>
          <a:lstStyle/>
          <a:p>
            <a:pPr rtl="0"/>
            <a:fld id="{83627DD0-092D-4AD9-AAE0-0513E170352E}" type="datetime1">
              <a:rPr lang="de-DE" smtClean="0"/>
              <a:t>04.09.2022</a:t>
            </a:fld>
            <a:endParaRPr lang="en-US" dirty="0"/>
          </a:p>
        </p:txBody>
      </p:sp>
      <p:pic>
        <p:nvPicPr>
          <p:cNvPr id="23" name="Picture 2">
            <a:extLst>
              <a:ext uri="{FF2B5EF4-FFF2-40B4-BE49-F238E27FC236}">
                <a16:creationId xmlns:a16="http://schemas.microsoft.com/office/drawing/2014/main" id="{19955E31-A58E-3EB2-6F80-A4590491975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00" t="4678" r="74557" b="74947"/>
          <a:stretch/>
        </p:blipFill>
        <p:spPr bwMode="auto">
          <a:xfrm>
            <a:off x="0" y="6130211"/>
            <a:ext cx="2906881" cy="727789"/>
          </a:xfrm>
          <a:prstGeom prst="rect">
            <a:avLst/>
          </a:prstGeom>
          <a:noFill/>
          <a:extLst>
            <a:ext uri="{909E8E84-426E-40DD-AFC4-6F175D3DCCD1}">
              <a14:hiddenFill xmlns:a14="http://schemas.microsoft.com/office/drawing/2010/main">
                <a:solidFill>
                  <a:srgbClr val="FFFFFF"/>
                </a:solidFill>
              </a14:hiddenFill>
            </a:ext>
          </a:extLst>
        </p:spPr>
      </p:pic>
      <p:sp>
        <p:nvSpPr>
          <p:cNvPr id="16" name="Titel 1">
            <a:extLst>
              <a:ext uri="{FF2B5EF4-FFF2-40B4-BE49-F238E27FC236}">
                <a16:creationId xmlns:a16="http://schemas.microsoft.com/office/drawing/2014/main" id="{0EF31F36-76B6-0325-E227-AB7095FF78AA}"/>
              </a:ext>
            </a:extLst>
          </p:cNvPr>
          <p:cNvSpPr txBox="1">
            <a:spLocks/>
          </p:cNvSpPr>
          <p:nvPr/>
        </p:nvSpPr>
        <p:spPr>
          <a:xfrm>
            <a:off x="414810" y="545568"/>
            <a:ext cx="9951448" cy="545653"/>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latin typeface="+mn-lt"/>
                <a:ea typeface="Microsoft Sans Serif" panose="020B0604020202020204" pitchFamily="34" charset="0"/>
                <a:cs typeface="Microsoft Sans Serif" panose="020B0604020202020204" pitchFamily="34" charset="0"/>
              </a:rPr>
              <a:t>Motivation: Illuminated Calibrated RGB-D Image + Deep Learning</a:t>
            </a:r>
          </a:p>
        </p:txBody>
      </p:sp>
      <p:sp>
        <p:nvSpPr>
          <p:cNvPr id="29" name="Textfeld 13">
            <a:extLst>
              <a:ext uri="{FF2B5EF4-FFF2-40B4-BE49-F238E27FC236}">
                <a16:creationId xmlns:a16="http://schemas.microsoft.com/office/drawing/2014/main" id="{B0C7E883-9574-67B7-E638-CD50955DCC9A}"/>
              </a:ext>
            </a:extLst>
          </p:cNvPr>
          <p:cNvSpPr txBox="1"/>
          <p:nvPr/>
        </p:nvSpPr>
        <p:spPr>
          <a:xfrm>
            <a:off x="3072520" y="5755441"/>
            <a:ext cx="8798768" cy="954107"/>
          </a:xfrm>
          <a:prstGeom prst="rect">
            <a:avLst/>
          </a:prstGeom>
          <a:noFill/>
        </p:spPr>
        <p:txBody>
          <a:bodyPr wrap="square" rtlCol="0">
            <a:spAutoFit/>
          </a:bodyPr>
          <a:lstStyle/>
          <a:p>
            <a:pPr marL="285750" indent="-285750">
              <a:buFontTx/>
              <a:buChar char="-"/>
            </a:pPr>
            <a:r>
              <a:rPr lang="en-US" sz="1400" dirty="0">
                <a:latin typeface="Calibri" panose="020F0502020204030204" pitchFamily="34" charset="0"/>
                <a:cs typeface="Calibri" panose="020F0502020204030204" pitchFamily="34" charset="0"/>
              </a:rPr>
              <a:t>Illuminate the object by a strongly directed light of the video projector whose position is known.</a:t>
            </a:r>
          </a:p>
          <a:p>
            <a:pPr marL="285750" indent="-285750">
              <a:buFontTx/>
              <a:buChar char="-"/>
            </a:pPr>
            <a:r>
              <a:rPr lang="en-US" sz="1400" dirty="0">
                <a:latin typeface="Calibri" panose="020F0502020204030204" pitchFamily="34" charset="0"/>
                <a:cs typeface="Calibri" panose="020F0502020204030204" pitchFamily="34" charset="0"/>
              </a:rPr>
              <a:t>There are theoretical relationships between light position, normal direction, fundamental color albedo....</a:t>
            </a:r>
          </a:p>
          <a:p>
            <a:pPr marL="285750" indent="-285750">
              <a:buFontTx/>
              <a:buChar char="-"/>
            </a:pPr>
            <a:r>
              <a:rPr lang="en-US" sz="1400" dirty="0">
                <a:latin typeface="Calibri" panose="020F0502020204030204" pitchFamily="34" charset="0"/>
                <a:cs typeface="Calibri" panose="020F0502020204030204" pitchFamily="34" charset="0"/>
              </a:rPr>
              <a:t>It can be assumed that </a:t>
            </a:r>
            <a:r>
              <a:rPr lang="en-US" sz="1400" dirty="0" err="1">
                <a:latin typeface="Calibri" panose="020F0502020204030204" pitchFamily="34" charset="0"/>
                <a:cs typeface="Calibri" panose="020F0502020204030204" pitchFamily="34" charset="0"/>
              </a:rPr>
              <a:t>normals</a:t>
            </a:r>
            <a:r>
              <a:rPr lang="en-US" sz="1400" dirty="0">
                <a:latin typeface="Calibri" panose="020F0502020204030204" pitchFamily="34" charset="0"/>
                <a:cs typeface="Calibri" panose="020F0502020204030204" pitchFamily="34" charset="0"/>
              </a:rPr>
              <a:t>, primary color and light change coherently, which should be modeled in the neural network.</a:t>
            </a:r>
          </a:p>
        </p:txBody>
      </p:sp>
      <p:sp>
        <p:nvSpPr>
          <p:cNvPr id="33" name="Arrow: Right 32">
            <a:extLst>
              <a:ext uri="{FF2B5EF4-FFF2-40B4-BE49-F238E27FC236}">
                <a16:creationId xmlns:a16="http://schemas.microsoft.com/office/drawing/2014/main" id="{2C50CD77-3CFE-699F-1F39-60E8E09E6192}"/>
              </a:ext>
            </a:extLst>
          </p:cNvPr>
          <p:cNvSpPr/>
          <p:nvPr/>
        </p:nvSpPr>
        <p:spPr>
          <a:xfrm>
            <a:off x="4257339" y="3220721"/>
            <a:ext cx="771754" cy="596064"/>
          </a:xfrm>
          <a:prstGeom prst="rightArrow">
            <a:avLst>
              <a:gd name="adj1" fmla="val 33856"/>
              <a:gd name="adj2" fmla="val 55903"/>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pic>
        <p:nvPicPr>
          <p:cNvPr id="5" name="Picture 4">
            <a:extLst>
              <a:ext uri="{FF2B5EF4-FFF2-40B4-BE49-F238E27FC236}">
                <a16:creationId xmlns:a16="http://schemas.microsoft.com/office/drawing/2014/main" id="{D053BC4D-2DEF-2F35-D5FA-21CD2AB65D2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90982" y="1685956"/>
            <a:ext cx="1061380" cy="1061380"/>
          </a:xfrm>
          <a:prstGeom prst="rect">
            <a:avLst/>
          </a:prstGeom>
        </p:spPr>
      </p:pic>
      <p:sp>
        <p:nvSpPr>
          <p:cNvPr id="9" name="Textfeld 13">
            <a:extLst>
              <a:ext uri="{FF2B5EF4-FFF2-40B4-BE49-F238E27FC236}">
                <a16:creationId xmlns:a16="http://schemas.microsoft.com/office/drawing/2014/main" id="{4C57AF7E-0D15-15C9-395B-C57543785C19}"/>
              </a:ext>
            </a:extLst>
          </p:cNvPr>
          <p:cNvSpPr txBox="1"/>
          <p:nvPr/>
        </p:nvSpPr>
        <p:spPr>
          <a:xfrm>
            <a:off x="331198" y="2045514"/>
            <a:ext cx="2539249"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Illuminated gray-scale image</a:t>
            </a:r>
          </a:p>
        </p:txBody>
      </p:sp>
      <p:pic>
        <p:nvPicPr>
          <p:cNvPr id="12" name="Picture 11">
            <a:extLst>
              <a:ext uri="{FF2B5EF4-FFF2-40B4-BE49-F238E27FC236}">
                <a16:creationId xmlns:a16="http://schemas.microsoft.com/office/drawing/2014/main" id="{E402B322-F88C-CE89-838B-FEEF643978D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90982" y="3051622"/>
            <a:ext cx="1061380" cy="1061380"/>
          </a:xfrm>
          <a:prstGeom prst="rect">
            <a:avLst/>
          </a:prstGeom>
          <a:ln w="38100" cap="sq">
            <a:noFill/>
            <a:prstDash val="solid"/>
            <a:miter lim="800000"/>
          </a:ln>
          <a:effectLst>
            <a:outerShdw blurRad="50800" dist="38100" dir="2700000" algn="tl" rotWithShape="0">
              <a:srgbClr val="000000">
                <a:alpha val="43000"/>
              </a:srgbClr>
            </a:outerShdw>
          </a:effectLst>
        </p:spPr>
      </p:pic>
      <p:pic>
        <p:nvPicPr>
          <p:cNvPr id="15" name="Picture 14">
            <a:extLst>
              <a:ext uri="{FF2B5EF4-FFF2-40B4-BE49-F238E27FC236}">
                <a16:creationId xmlns:a16="http://schemas.microsoft.com/office/drawing/2014/main" id="{093D5535-7913-40D5-979C-9077A63C4FD6}"/>
              </a:ext>
            </a:extLst>
          </p:cNvPr>
          <p:cNvPicPr>
            <a:picLocks/>
          </p:cNvPicPr>
          <p:nvPr/>
        </p:nvPicPr>
        <p:blipFill>
          <a:blip r:embed="rId6">
            <a:extLst>
              <a:ext uri="{28A0092B-C50C-407E-A947-70E740481C1C}">
                <a14:useLocalDpi xmlns:a14="http://schemas.microsoft.com/office/drawing/2010/main" val="0"/>
              </a:ext>
            </a:extLst>
          </a:blip>
          <a:stretch>
            <a:fillRect/>
          </a:stretch>
        </p:blipFill>
        <p:spPr>
          <a:xfrm>
            <a:off x="2790982" y="4270242"/>
            <a:ext cx="1080000" cy="1080000"/>
          </a:xfrm>
          <a:prstGeom prst="rect">
            <a:avLst/>
          </a:prstGeom>
        </p:spPr>
      </p:pic>
      <p:sp>
        <p:nvSpPr>
          <p:cNvPr id="19" name="Textfeld 13">
            <a:extLst>
              <a:ext uri="{FF2B5EF4-FFF2-40B4-BE49-F238E27FC236}">
                <a16:creationId xmlns:a16="http://schemas.microsoft.com/office/drawing/2014/main" id="{6F03BF40-AEFD-1E88-BE4B-9EDB644D0D65}"/>
              </a:ext>
            </a:extLst>
          </p:cNvPr>
          <p:cNvSpPr txBox="1"/>
          <p:nvPr/>
        </p:nvSpPr>
        <p:spPr>
          <a:xfrm>
            <a:off x="331198" y="4698093"/>
            <a:ext cx="1942831"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Light map (semi-dense)</a:t>
            </a:r>
          </a:p>
        </p:txBody>
      </p:sp>
      <p:sp>
        <p:nvSpPr>
          <p:cNvPr id="21" name="Textfeld 13">
            <a:extLst>
              <a:ext uri="{FF2B5EF4-FFF2-40B4-BE49-F238E27FC236}">
                <a16:creationId xmlns:a16="http://schemas.microsoft.com/office/drawing/2014/main" id="{0230C890-2C32-43FB-9DB3-86B9B22685EF}"/>
              </a:ext>
            </a:extLst>
          </p:cNvPr>
          <p:cNvSpPr txBox="1"/>
          <p:nvPr/>
        </p:nvSpPr>
        <p:spPr>
          <a:xfrm>
            <a:off x="403047" y="3477632"/>
            <a:ext cx="2032669" cy="307777"/>
          </a:xfrm>
          <a:prstGeom prst="rect">
            <a:avLst/>
          </a:prstGeom>
          <a:noFill/>
        </p:spPr>
        <p:txBody>
          <a:bodyPr wrap="square" rtlCol="0">
            <a:spAutoFit/>
          </a:bodyPr>
          <a:lstStyle/>
          <a:p>
            <a:r>
              <a:rPr lang="de-DE" sz="1400" dirty="0">
                <a:latin typeface="Calibri" panose="020F0502020204030204" pitchFamily="34" charset="0"/>
                <a:cs typeface="Calibri" panose="020F0502020204030204" pitchFamily="34" charset="0"/>
              </a:rPr>
              <a:t>Depth </a:t>
            </a:r>
            <a:r>
              <a:rPr lang="de-DE" sz="1400" dirty="0" err="1">
                <a:latin typeface="Calibri" panose="020F0502020204030204" pitchFamily="34" charset="0"/>
                <a:cs typeface="Calibri" panose="020F0502020204030204" pitchFamily="34" charset="0"/>
              </a:rPr>
              <a:t>Map</a:t>
            </a:r>
            <a:r>
              <a:rPr lang="de-DE" sz="1400" dirty="0">
                <a:latin typeface="Calibri" panose="020F0502020204030204" pitchFamily="34" charset="0"/>
                <a:cs typeface="Calibri" panose="020F0502020204030204" pitchFamily="34" charset="0"/>
              </a:rPr>
              <a:t> (semi-</a:t>
            </a:r>
            <a:r>
              <a:rPr lang="de-DE" sz="1400" dirty="0" err="1">
                <a:latin typeface="Calibri" panose="020F0502020204030204" pitchFamily="34" charset="0"/>
                <a:cs typeface="Calibri" panose="020F0502020204030204" pitchFamily="34" charset="0"/>
              </a:rPr>
              <a:t>dense</a:t>
            </a:r>
            <a:r>
              <a:rPr lang="de-DE" sz="1400" dirty="0">
                <a:latin typeface="Calibri" panose="020F0502020204030204" pitchFamily="34" charset="0"/>
                <a:cs typeface="Calibri" panose="020F0502020204030204" pitchFamily="34" charset="0"/>
              </a:rPr>
              <a:t>)</a:t>
            </a:r>
            <a:endParaRPr lang="en-US" sz="1400" dirty="0">
              <a:latin typeface="Calibri" panose="020F0502020204030204" pitchFamily="34" charset="0"/>
              <a:cs typeface="Calibri" panose="020F0502020204030204" pitchFamily="34" charset="0"/>
            </a:endParaRPr>
          </a:p>
        </p:txBody>
      </p:sp>
      <p:pic>
        <p:nvPicPr>
          <p:cNvPr id="24" name="Picture 23">
            <a:extLst>
              <a:ext uri="{FF2B5EF4-FFF2-40B4-BE49-F238E27FC236}">
                <a16:creationId xmlns:a16="http://schemas.microsoft.com/office/drawing/2014/main" id="{1AC61C02-95C7-DA65-5C43-FD0C6591DF38}"/>
              </a:ext>
            </a:extLst>
          </p:cNvPr>
          <p:cNvPicPr>
            <a:picLocks noChangeAspect="1"/>
          </p:cNvPicPr>
          <p:nvPr/>
        </p:nvPicPr>
        <p:blipFill>
          <a:blip r:embed="rId7">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rot="20545308">
            <a:off x="2491960" y="1314308"/>
            <a:ext cx="336988" cy="336988"/>
          </a:xfrm>
          <a:prstGeom prst="rect">
            <a:avLst/>
          </a:prstGeom>
          <a:noFill/>
          <a:ln>
            <a:noFill/>
          </a:ln>
        </p:spPr>
      </p:pic>
      <p:sp>
        <p:nvSpPr>
          <p:cNvPr id="28" name="Textfeld 13">
            <a:extLst>
              <a:ext uri="{FF2B5EF4-FFF2-40B4-BE49-F238E27FC236}">
                <a16:creationId xmlns:a16="http://schemas.microsoft.com/office/drawing/2014/main" id="{E8170719-47F1-0292-0DCA-20472C7B7337}"/>
              </a:ext>
            </a:extLst>
          </p:cNvPr>
          <p:cNvSpPr txBox="1"/>
          <p:nvPr/>
        </p:nvSpPr>
        <p:spPr>
          <a:xfrm>
            <a:off x="2721795" y="1202579"/>
            <a:ext cx="733693"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Light</a:t>
            </a:r>
          </a:p>
        </p:txBody>
      </p:sp>
      <p:pic>
        <p:nvPicPr>
          <p:cNvPr id="37" name="Picture 36">
            <a:extLst>
              <a:ext uri="{FF2B5EF4-FFF2-40B4-BE49-F238E27FC236}">
                <a16:creationId xmlns:a16="http://schemas.microsoft.com/office/drawing/2014/main" id="{0BE44771-CBC7-3C11-09C6-1A8CC40B1F14}"/>
              </a:ext>
            </a:extLst>
          </p:cNvPr>
          <p:cNvPicPr>
            <a:picLocks noChangeAspect="1"/>
          </p:cNvPicPr>
          <p:nvPr/>
        </p:nvPicPr>
        <p:blipFill rotWithShape="1">
          <a:blip r:embed="rId8">
            <a:extLst>
              <a:ext uri="{BEBA8EAE-BF5A-486C-A8C5-ECC9F3942E4B}">
                <a14:imgProps xmlns:a14="http://schemas.microsoft.com/office/drawing/2010/main">
                  <a14:imgLayer r:embed="rId9">
                    <a14:imgEffect>
                      <a14:backgroundRemoval t="23591" b="41933" l="43440" r="76956"/>
                    </a14:imgEffect>
                  </a14:imgLayer>
                </a14:imgProps>
              </a:ext>
              <a:ext uri="{28A0092B-C50C-407E-A947-70E740481C1C}">
                <a14:useLocalDpi xmlns:a14="http://schemas.microsoft.com/office/drawing/2010/main" val="0"/>
              </a:ext>
            </a:extLst>
          </a:blip>
          <a:srcRect l="39250" t="21298" r="18854" b="55774"/>
          <a:stretch/>
        </p:blipFill>
        <p:spPr>
          <a:xfrm>
            <a:off x="5155687" y="2588025"/>
            <a:ext cx="2007222" cy="592048"/>
          </a:xfrm>
          <a:prstGeom prst="rect">
            <a:avLst/>
          </a:prstGeom>
        </p:spPr>
      </p:pic>
      <p:pic>
        <p:nvPicPr>
          <p:cNvPr id="39" name="Picture 38">
            <a:extLst>
              <a:ext uri="{FF2B5EF4-FFF2-40B4-BE49-F238E27FC236}">
                <a16:creationId xmlns:a16="http://schemas.microsoft.com/office/drawing/2014/main" id="{2920DC9F-8216-24F5-FBFD-6BB43ACFFEA4}"/>
              </a:ext>
            </a:extLst>
          </p:cNvPr>
          <p:cNvPicPr>
            <a:picLocks noChangeAspect="1"/>
          </p:cNvPicPr>
          <p:nvPr/>
        </p:nvPicPr>
        <p:blipFill rotWithShape="1">
          <a:blip r:embed="rId8">
            <a:extLst>
              <a:ext uri="{BEBA8EAE-BF5A-486C-A8C5-ECC9F3942E4B}">
                <a14:imgProps xmlns:a14="http://schemas.microsoft.com/office/drawing/2010/main">
                  <a14:imgLayer r:embed="rId9">
                    <a14:imgEffect>
                      <a14:backgroundRemoval t="23591" b="41933" l="43440" r="76956"/>
                    </a14:imgEffect>
                  </a14:imgLayer>
                </a14:imgProps>
              </a:ext>
              <a:ext uri="{28A0092B-C50C-407E-A947-70E740481C1C}">
                <a14:useLocalDpi xmlns:a14="http://schemas.microsoft.com/office/drawing/2010/main" val="0"/>
              </a:ext>
            </a:extLst>
          </a:blip>
          <a:srcRect l="39250" t="21298" r="18854" b="55774"/>
          <a:stretch/>
        </p:blipFill>
        <p:spPr>
          <a:xfrm>
            <a:off x="5155687" y="3229295"/>
            <a:ext cx="2007222" cy="592048"/>
          </a:xfrm>
          <a:prstGeom prst="rect">
            <a:avLst/>
          </a:prstGeom>
        </p:spPr>
      </p:pic>
      <p:pic>
        <p:nvPicPr>
          <p:cNvPr id="41" name="Picture 40">
            <a:extLst>
              <a:ext uri="{FF2B5EF4-FFF2-40B4-BE49-F238E27FC236}">
                <a16:creationId xmlns:a16="http://schemas.microsoft.com/office/drawing/2014/main" id="{8A306226-F749-CDD8-0ECA-560E67D547B0}"/>
              </a:ext>
            </a:extLst>
          </p:cNvPr>
          <p:cNvPicPr>
            <a:picLocks noChangeAspect="1"/>
          </p:cNvPicPr>
          <p:nvPr/>
        </p:nvPicPr>
        <p:blipFill rotWithShape="1">
          <a:blip r:embed="rId8">
            <a:extLst>
              <a:ext uri="{BEBA8EAE-BF5A-486C-A8C5-ECC9F3942E4B}">
                <a14:imgProps xmlns:a14="http://schemas.microsoft.com/office/drawing/2010/main">
                  <a14:imgLayer r:embed="rId9">
                    <a14:imgEffect>
                      <a14:backgroundRemoval t="23591" b="41933" l="43440" r="76956"/>
                    </a14:imgEffect>
                  </a14:imgLayer>
                </a14:imgProps>
              </a:ext>
              <a:ext uri="{28A0092B-C50C-407E-A947-70E740481C1C}">
                <a14:useLocalDpi xmlns:a14="http://schemas.microsoft.com/office/drawing/2010/main" val="0"/>
              </a:ext>
            </a:extLst>
          </a:blip>
          <a:srcRect l="39250" t="21298" r="18854" b="55774"/>
          <a:stretch/>
        </p:blipFill>
        <p:spPr>
          <a:xfrm>
            <a:off x="5155687" y="3834231"/>
            <a:ext cx="2007222" cy="592048"/>
          </a:xfrm>
          <a:prstGeom prst="rect">
            <a:avLst/>
          </a:prstGeom>
        </p:spPr>
      </p:pic>
    </p:spTree>
    <p:extLst>
      <p:ext uri="{BB962C8B-B14F-4D97-AF65-F5344CB8AC3E}">
        <p14:creationId xmlns:p14="http://schemas.microsoft.com/office/powerpoint/2010/main" val="15080780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lumMod val="65000"/>
          </a:schemeClr>
        </a:solidFill>
        <a:effectLst/>
      </p:bgPr>
    </p:bg>
    <p:spTree>
      <p:nvGrpSpPr>
        <p:cNvPr id="1" name=""/>
        <p:cNvGrpSpPr/>
        <p:nvPr/>
      </p:nvGrpSpPr>
      <p:grpSpPr>
        <a:xfrm>
          <a:off x="0" y="0"/>
          <a:ext cx="0" cy="0"/>
          <a:chOff x="0" y="0"/>
          <a:chExt cx="0" cy="0"/>
        </a:xfrm>
      </p:grpSpPr>
      <p:sp>
        <p:nvSpPr>
          <p:cNvPr id="4" name="Datumsplatzhalter 3">
            <a:extLst>
              <a:ext uri="{FF2B5EF4-FFF2-40B4-BE49-F238E27FC236}">
                <a16:creationId xmlns:a16="http://schemas.microsoft.com/office/drawing/2014/main" id="{805F55DF-5B79-EA42-3DBC-A9739B75EBC6}"/>
              </a:ext>
            </a:extLst>
          </p:cNvPr>
          <p:cNvSpPr>
            <a:spLocks noGrp="1"/>
          </p:cNvSpPr>
          <p:nvPr>
            <p:ph type="dt" sz="half" idx="10"/>
          </p:nvPr>
        </p:nvSpPr>
        <p:spPr/>
        <p:txBody>
          <a:bodyPr/>
          <a:lstStyle/>
          <a:p>
            <a:pPr rtl="0"/>
            <a:fld id="{83627DD0-092D-4AD9-AAE0-0513E170352E}" type="datetime1">
              <a:rPr lang="de-DE" smtClean="0"/>
              <a:t>04.09.2022</a:t>
            </a:fld>
            <a:endParaRPr lang="en-US" dirty="0"/>
          </a:p>
        </p:txBody>
      </p:sp>
      <p:pic>
        <p:nvPicPr>
          <p:cNvPr id="23" name="Picture 2">
            <a:extLst>
              <a:ext uri="{FF2B5EF4-FFF2-40B4-BE49-F238E27FC236}">
                <a16:creationId xmlns:a16="http://schemas.microsoft.com/office/drawing/2014/main" id="{19955E31-A58E-3EB2-6F80-A4590491975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00" t="4678" r="74557" b="74947"/>
          <a:stretch/>
        </p:blipFill>
        <p:spPr bwMode="auto">
          <a:xfrm>
            <a:off x="0" y="6130211"/>
            <a:ext cx="2906881" cy="727789"/>
          </a:xfrm>
          <a:prstGeom prst="rect">
            <a:avLst/>
          </a:prstGeom>
          <a:noFill/>
          <a:extLst>
            <a:ext uri="{909E8E84-426E-40DD-AFC4-6F175D3DCCD1}">
              <a14:hiddenFill xmlns:a14="http://schemas.microsoft.com/office/drawing/2010/main">
                <a:solidFill>
                  <a:srgbClr val="FFFFFF"/>
                </a:solidFill>
              </a14:hiddenFill>
            </a:ext>
          </a:extLst>
        </p:spPr>
      </p:pic>
      <p:sp>
        <p:nvSpPr>
          <p:cNvPr id="15" name="Textfeld 13">
            <a:extLst>
              <a:ext uri="{FF2B5EF4-FFF2-40B4-BE49-F238E27FC236}">
                <a16:creationId xmlns:a16="http://schemas.microsoft.com/office/drawing/2014/main" id="{365F151C-13F5-6187-CD63-257406A1678F}"/>
              </a:ext>
            </a:extLst>
          </p:cNvPr>
          <p:cNvSpPr txBox="1"/>
          <p:nvPr/>
        </p:nvSpPr>
        <p:spPr>
          <a:xfrm>
            <a:off x="8495349" y="4898276"/>
            <a:ext cx="2079709"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Normal Map (fully-dense)</a:t>
            </a:r>
          </a:p>
        </p:txBody>
      </p:sp>
      <p:pic>
        <p:nvPicPr>
          <p:cNvPr id="9" name="Picture 8">
            <a:extLst>
              <a:ext uri="{FF2B5EF4-FFF2-40B4-BE49-F238E27FC236}">
                <a16:creationId xmlns:a16="http://schemas.microsoft.com/office/drawing/2014/main" id="{8FA5EDCA-78D5-39A4-17F9-73DD3D2A3D98}"/>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9961" b="96875" l="9961" r="91602">
                        <a14:foregroundMark x1="48242" y1="84961" x2="48242" y2="84961"/>
                        <a14:foregroundMark x1="25781" y1="85938" x2="25781" y2="85938"/>
                        <a14:foregroundMark x1="25000" y1="78125" x2="25000" y2="78125"/>
                        <a14:foregroundMark x1="23633" y1="82227" x2="23633" y2="82227"/>
                        <a14:foregroundMark x1="24219" y1="75000" x2="24219" y2="75000"/>
                        <a14:foregroundMark x1="71289" y1="84961" x2="71289" y2="84961"/>
                        <a14:foregroundMark x1="72070" y1="86914" x2="72070" y2="86914"/>
                        <a14:foregroundMark x1="73242" y1="83398" x2="73242" y2="83398"/>
                        <a14:foregroundMark x1="74023" y1="78125" x2="74023" y2="78125"/>
                        <a14:foregroundMark x1="71875" y1="88281" x2="71875" y2="88281"/>
                      </a14:backgroundRemoval>
                    </a14:imgEffect>
                  </a14:imgLayer>
                </a14:imgProps>
              </a:ext>
              <a:ext uri="{28A0092B-C50C-407E-A947-70E740481C1C}">
                <a14:useLocalDpi xmlns:a14="http://schemas.microsoft.com/office/drawing/2010/main" val="0"/>
              </a:ext>
            </a:extLst>
          </a:blip>
          <a:stretch>
            <a:fillRect/>
          </a:stretch>
        </p:blipFill>
        <p:spPr>
          <a:xfrm>
            <a:off x="8372109" y="2231087"/>
            <a:ext cx="2499881" cy="2499881"/>
          </a:xfrm>
          <a:prstGeom prst="rect">
            <a:avLst/>
          </a:prstGeom>
          <a:solidFill>
            <a:srgbClr val="000000">
              <a:shade val="95000"/>
            </a:srgbClr>
          </a:solidFill>
          <a:ln w="3175" cap="sq">
            <a:solidFill>
              <a:srgbClr val="000000"/>
            </a:solidFill>
            <a:miter lim="800000"/>
          </a:ln>
          <a:effectLst>
            <a:outerShdw blurRad="254000" dist="190500" dir="2700000" sy="90000" algn="bl" rotWithShape="0">
              <a:srgbClr val="000000">
                <a:alpha val="40000"/>
              </a:srgbClr>
            </a:outerShdw>
          </a:effectLst>
        </p:spPr>
      </p:pic>
      <p:sp>
        <p:nvSpPr>
          <p:cNvPr id="5" name="Titel 1">
            <a:extLst>
              <a:ext uri="{FF2B5EF4-FFF2-40B4-BE49-F238E27FC236}">
                <a16:creationId xmlns:a16="http://schemas.microsoft.com/office/drawing/2014/main" id="{C1EFD134-8290-4A8B-3158-863DA24F5A59}"/>
              </a:ext>
            </a:extLst>
          </p:cNvPr>
          <p:cNvSpPr txBox="1">
            <a:spLocks/>
          </p:cNvSpPr>
          <p:nvPr/>
        </p:nvSpPr>
        <p:spPr>
          <a:xfrm>
            <a:off x="471353" y="507524"/>
            <a:ext cx="9951448" cy="545653"/>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latin typeface="+mn-lt"/>
                <a:ea typeface="Microsoft Sans Serif" panose="020B0604020202020204" pitchFamily="34" charset="0"/>
                <a:cs typeface="Microsoft Sans Serif" panose="020B0604020202020204" pitchFamily="34" charset="0"/>
              </a:rPr>
              <a:t>Motivation: Illuminated Calibrated RGB-D Image + Deep Learning</a:t>
            </a:r>
          </a:p>
        </p:txBody>
      </p:sp>
      <p:sp>
        <p:nvSpPr>
          <p:cNvPr id="14" name="Arrow: Right 13">
            <a:extLst>
              <a:ext uri="{FF2B5EF4-FFF2-40B4-BE49-F238E27FC236}">
                <a16:creationId xmlns:a16="http://schemas.microsoft.com/office/drawing/2014/main" id="{DE15EC12-C4B8-B456-3EE1-3F5B08125ECC}"/>
              </a:ext>
            </a:extLst>
          </p:cNvPr>
          <p:cNvSpPr/>
          <p:nvPr/>
        </p:nvSpPr>
        <p:spPr>
          <a:xfrm>
            <a:off x="7448576" y="3251840"/>
            <a:ext cx="771754" cy="596064"/>
          </a:xfrm>
          <a:prstGeom prst="rightArrow">
            <a:avLst>
              <a:gd name="adj1" fmla="val 33856"/>
              <a:gd name="adj2" fmla="val 55903"/>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3" name="Arrow: Right 12">
            <a:extLst>
              <a:ext uri="{FF2B5EF4-FFF2-40B4-BE49-F238E27FC236}">
                <a16:creationId xmlns:a16="http://schemas.microsoft.com/office/drawing/2014/main" id="{61BA0EFA-B195-DC50-B451-5DCE15F6F7BE}"/>
              </a:ext>
            </a:extLst>
          </p:cNvPr>
          <p:cNvSpPr/>
          <p:nvPr/>
        </p:nvSpPr>
        <p:spPr>
          <a:xfrm>
            <a:off x="4257339" y="3220721"/>
            <a:ext cx="771754" cy="596064"/>
          </a:xfrm>
          <a:prstGeom prst="rightArrow">
            <a:avLst>
              <a:gd name="adj1" fmla="val 33856"/>
              <a:gd name="adj2" fmla="val 55903"/>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pic>
        <p:nvPicPr>
          <p:cNvPr id="19" name="Picture 18">
            <a:extLst>
              <a:ext uri="{FF2B5EF4-FFF2-40B4-BE49-F238E27FC236}">
                <a16:creationId xmlns:a16="http://schemas.microsoft.com/office/drawing/2014/main" id="{C7932B4B-E713-492B-967A-97D5C651781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90982" y="1685956"/>
            <a:ext cx="1061380" cy="1061380"/>
          </a:xfrm>
          <a:prstGeom prst="rect">
            <a:avLst/>
          </a:prstGeom>
        </p:spPr>
      </p:pic>
      <p:sp>
        <p:nvSpPr>
          <p:cNvPr id="21" name="Textfeld 13">
            <a:extLst>
              <a:ext uri="{FF2B5EF4-FFF2-40B4-BE49-F238E27FC236}">
                <a16:creationId xmlns:a16="http://schemas.microsoft.com/office/drawing/2014/main" id="{B4F29BB5-FFDA-E811-5583-D77A7970FD81}"/>
              </a:ext>
            </a:extLst>
          </p:cNvPr>
          <p:cNvSpPr txBox="1"/>
          <p:nvPr/>
        </p:nvSpPr>
        <p:spPr>
          <a:xfrm>
            <a:off x="331198" y="2045514"/>
            <a:ext cx="2539249"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Illuminated gray-scale image</a:t>
            </a:r>
          </a:p>
        </p:txBody>
      </p:sp>
      <p:pic>
        <p:nvPicPr>
          <p:cNvPr id="24" name="Picture 23">
            <a:extLst>
              <a:ext uri="{FF2B5EF4-FFF2-40B4-BE49-F238E27FC236}">
                <a16:creationId xmlns:a16="http://schemas.microsoft.com/office/drawing/2014/main" id="{00D02210-06C1-DC5F-BE78-8E54DAC507E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90982" y="3051622"/>
            <a:ext cx="1061380" cy="1061380"/>
          </a:xfrm>
          <a:prstGeom prst="rect">
            <a:avLst/>
          </a:prstGeom>
          <a:ln w="38100" cap="sq">
            <a:noFill/>
            <a:prstDash val="solid"/>
            <a:miter lim="800000"/>
          </a:ln>
          <a:effectLst>
            <a:outerShdw blurRad="50800" dist="38100" dir="2700000" algn="tl" rotWithShape="0">
              <a:srgbClr val="000000">
                <a:alpha val="43000"/>
              </a:srgbClr>
            </a:outerShdw>
          </a:effectLst>
        </p:spPr>
      </p:pic>
      <p:pic>
        <p:nvPicPr>
          <p:cNvPr id="27" name="Picture 26">
            <a:extLst>
              <a:ext uri="{FF2B5EF4-FFF2-40B4-BE49-F238E27FC236}">
                <a16:creationId xmlns:a16="http://schemas.microsoft.com/office/drawing/2014/main" id="{FEE35976-A4C4-F313-FF84-E12AC3329E2C}"/>
              </a:ext>
            </a:extLst>
          </p:cNvPr>
          <p:cNvPicPr>
            <a:picLocks/>
          </p:cNvPicPr>
          <p:nvPr/>
        </p:nvPicPr>
        <p:blipFill>
          <a:blip r:embed="rId8">
            <a:extLst>
              <a:ext uri="{28A0092B-C50C-407E-A947-70E740481C1C}">
                <a14:useLocalDpi xmlns:a14="http://schemas.microsoft.com/office/drawing/2010/main" val="0"/>
              </a:ext>
            </a:extLst>
          </a:blip>
          <a:stretch>
            <a:fillRect/>
          </a:stretch>
        </p:blipFill>
        <p:spPr>
          <a:xfrm>
            <a:off x="2790982" y="4270242"/>
            <a:ext cx="1080000" cy="1080000"/>
          </a:xfrm>
          <a:prstGeom prst="rect">
            <a:avLst/>
          </a:prstGeom>
        </p:spPr>
      </p:pic>
      <p:sp>
        <p:nvSpPr>
          <p:cNvPr id="29" name="Textfeld 13">
            <a:extLst>
              <a:ext uri="{FF2B5EF4-FFF2-40B4-BE49-F238E27FC236}">
                <a16:creationId xmlns:a16="http://schemas.microsoft.com/office/drawing/2014/main" id="{86A33884-3298-6B94-B7A2-D9729A6C3698}"/>
              </a:ext>
            </a:extLst>
          </p:cNvPr>
          <p:cNvSpPr txBox="1"/>
          <p:nvPr/>
        </p:nvSpPr>
        <p:spPr>
          <a:xfrm>
            <a:off x="331198" y="4698093"/>
            <a:ext cx="1942831"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Light map (semi-dense)</a:t>
            </a:r>
          </a:p>
        </p:txBody>
      </p:sp>
      <p:sp>
        <p:nvSpPr>
          <p:cNvPr id="33" name="Textfeld 13">
            <a:extLst>
              <a:ext uri="{FF2B5EF4-FFF2-40B4-BE49-F238E27FC236}">
                <a16:creationId xmlns:a16="http://schemas.microsoft.com/office/drawing/2014/main" id="{525DB38E-288D-FF31-DAD6-3EC114A8F12E}"/>
              </a:ext>
            </a:extLst>
          </p:cNvPr>
          <p:cNvSpPr txBox="1"/>
          <p:nvPr/>
        </p:nvSpPr>
        <p:spPr>
          <a:xfrm>
            <a:off x="403047" y="3477632"/>
            <a:ext cx="2032669" cy="307777"/>
          </a:xfrm>
          <a:prstGeom prst="rect">
            <a:avLst/>
          </a:prstGeom>
          <a:noFill/>
        </p:spPr>
        <p:txBody>
          <a:bodyPr wrap="square" rtlCol="0">
            <a:spAutoFit/>
          </a:bodyPr>
          <a:lstStyle/>
          <a:p>
            <a:r>
              <a:rPr lang="de-DE" sz="1400" dirty="0">
                <a:latin typeface="Calibri" panose="020F0502020204030204" pitchFamily="34" charset="0"/>
                <a:cs typeface="Calibri" panose="020F0502020204030204" pitchFamily="34" charset="0"/>
              </a:rPr>
              <a:t>Depth </a:t>
            </a:r>
            <a:r>
              <a:rPr lang="de-DE" sz="1400" dirty="0" err="1">
                <a:latin typeface="Calibri" panose="020F0502020204030204" pitchFamily="34" charset="0"/>
                <a:cs typeface="Calibri" panose="020F0502020204030204" pitchFamily="34" charset="0"/>
              </a:rPr>
              <a:t>Map</a:t>
            </a:r>
            <a:r>
              <a:rPr lang="de-DE" sz="1400" dirty="0">
                <a:latin typeface="Calibri" panose="020F0502020204030204" pitchFamily="34" charset="0"/>
                <a:cs typeface="Calibri" panose="020F0502020204030204" pitchFamily="34" charset="0"/>
              </a:rPr>
              <a:t> (semi-</a:t>
            </a:r>
            <a:r>
              <a:rPr lang="de-DE" sz="1400" dirty="0" err="1">
                <a:latin typeface="Calibri" panose="020F0502020204030204" pitchFamily="34" charset="0"/>
                <a:cs typeface="Calibri" panose="020F0502020204030204" pitchFamily="34" charset="0"/>
              </a:rPr>
              <a:t>dense</a:t>
            </a:r>
            <a:r>
              <a:rPr lang="de-DE" sz="1400" dirty="0">
                <a:latin typeface="Calibri" panose="020F0502020204030204" pitchFamily="34" charset="0"/>
                <a:cs typeface="Calibri" panose="020F0502020204030204" pitchFamily="34" charset="0"/>
              </a:rPr>
              <a:t>)</a:t>
            </a:r>
            <a:endParaRPr lang="en-US" sz="1400" dirty="0">
              <a:latin typeface="Calibri" panose="020F0502020204030204" pitchFamily="34" charset="0"/>
              <a:cs typeface="Calibri" panose="020F0502020204030204" pitchFamily="34" charset="0"/>
            </a:endParaRPr>
          </a:p>
        </p:txBody>
      </p:sp>
      <p:pic>
        <p:nvPicPr>
          <p:cNvPr id="35" name="Picture 34">
            <a:extLst>
              <a:ext uri="{FF2B5EF4-FFF2-40B4-BE49-F238E27FC236}">
                <a16:creationId xmlns:a16="http://schemas.microsoft.com/office/drawing/2014/main" id="{E5D25CF6-BD93-4D92-FCAE-F94B239CC7DD}"/>
              </a:ext>
            </a:extLst>
          </p:cNvPr>
          <p:cNvPicPr>
            <a:picLocks noChangeAspect="1"/>
          </p:cNvPicPr>
          <p:nvPr/>
        </p:nvPicPr>
        <p:blipFill>
          <a:blip r:embed="rId9">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rot="20545308">
            <a:off x="2491960" y="1314308"/>
            <a:ext cx="336988" cy="336988"/>
          </a:xfrm>
          <a:prstGeom prst="rect">
            <a:avLst/>
          </a:prstGeom>
          <a:noFill/>
          <a:ln>
            <a:noFill/>
          </a:ln>
        </p:spPr>
      </p:pic>
      <p:sp>
        <p:nvSpPr>
          <p:cNvPr id="37" name="Textfeld 13">
            <a:extLst>
              <a:ext uri="{FF2B5EF4-FFF2-40B4-BE49-F238E27FC236}">
                <a16:creationId xmlns:a16="http://schemas.microsoft.com/office/drawing/2014/main" id="{B440340B-69A3-CB7F-35B9-09CE0AA175CF}"/>
              </a:ext>
            </a:extLst>
          </p:cNvPr>
          <p:cNvSpPr txBox="1"/>
          <p:nvPr/>
        </p:nvSpPr>
        <p:spPr>
          <a:xfrm>
            <a:off x="2721795" y="1202579"/>
            <a:ext cx="733693"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Light</a:t>
            </a:r>
          </a:p>
        </p:txBody>
      </p:sp>
      <p:pic>
        <p:nvPicPr>
          <p:cNvPr id="41" name="Picture 40">
            <a:extLst>
              <a:ext uri="{FF2B5EF4-FFF2-40B4-BE49-F238E27FC236}">
                <a16:creationId xmlns:a16="http://schemas.microsoft.com/office/drawing/2014/main" id="{C972B2CC-312D-64BD-EAE1-9528D4FFDF38}"/>
              </a:ext>
            </a:extLst>
          </p:cNvPr>
          <p:cNvPicPr>
            <a:picLocks noChangeAspect="1"/>
          </p:cNvPicPr>
          <p:nvPr/>
        </p:nvPicPr>
        <p:blipFill rotWithShape="1">
          <a:blip r:embed="rId10">
            <a:extLst>
              <a:ext uri="{BEBA8EAE-BF5A-486C-A8C5-ECC9F3942E4B}">
                <a14:imgProps xmlns:a14="http://schemas.microsoft.com/office/drawing/2010/main">
                  <a14:imgLayer r:embed="rId11">
                    <a14:imgEffect>
                      <a14:backgroundRemoval t="23591" b="41933" l="43440" r="76956"/>
                    </a14:imgEffect>
                  </a14:imgLayer>
                </a14:imgProps>
              </a:ext>
              <a:ext uri="{28A0092B-C50C-407E-A947-70E740481C1C}">
                <a14:useLocalDpi xmlns:a14="http://schemas.microsoft.com/office/drawing/2010/main" val="0"/>
              </a:ext>
            </a:extLst>
          </a:blip>
          <a:srcRect l="39250" t="21298" r="18854" b="55774"/>
          <a:stretch/>
        </p:blipFill>
        <p:spPr>
          <a:xfrm>
            <a:off x="5155687" y="2588025"/>
            <a:ext cx="2007222" cy="592048"/>
          </a:xfrm>
          <a:prstGeom prst="rect">
            <a:avLst/>
          </a:prstGeom>
        </p:spPr>
      </p:pic>
      <p:pic>
        <p:nvPicPr>
          <p:cNvPr id="43" name="Picture 42">
            <a:extLst>
              <a:ext uri="{FF2B5EF4-FFF2-40B4-BE49-F238E27FC236}">
                <a16:creationId xmlns:a16="http://schemas.microsoft.com/office/drawing/2014/main" id="{CD34138D-9C5C-3A13-36C3-7F3F8462E17B}"/>
              </a:ext>
            </a:extLst>
          </p:cNvPr>
          <p:cNvPicPr>
            <a:picLocks noChangeAspect="1"/>
          </p:cNvPicPr>
          <p:nvPr/>
        </p:nvPicPr>
        <p:blipFill rotWithShape="1">
          <a:blip r:embed="rId10">
            <a:extLst>
              <a:ext uri="{BEBA8EAE-BF5A-486C-A8C5-ECC9F3942E4B}">
                <a14:imgProps xmlns:a14="http://schemas.microsoft.com/office/drawing/2010/main">
                  <a14:imgLayer r:embed="rId11">
                    <a14:imgEffect>
                      <a14:backgroundRemoval t="23591" b="41933" l="43440" r="76956"/>
                    </a14:imgEffect>
                  </a14:imgLayer>
                </a14:imgProps>
              </a:ext>
              <a:ext uri="{28A0092B-C50C-407E-A947-70E740481C1C}">
                <a14:useLocalDpi xmlns:a14="http://schemas.microsoft.com/office/drawing/2010/main" val="0"/>
              </a:ext>
            </a:extLst>
          </a:blip>
          <a:srcRect l="39250" t="21298" r="18854" b="55774"/>
          <a:stretch/>
        </p:blipFill>
        <p:spPr>
          <a:xfrm>
            <a:off x="5155687" y="3229295"/>
            <a:ext cx="2007222" cy="592048"/>
          </a:xfrm>
          <a:prstGeom prst="rect">
            <a:avLst/>
          </a:prstGeom>
        </p:spPr>
      </p:pic>
      <p:pic>
        <p:nvPicPr>
          <p:cNvPr id="45" name="Picture 44">
            <a:extLst>
              <a:ext uri="{FF2B5EF4-FFF2-40B4-BE49-F238E27FC236}">
                <a16:creationId xmlns:a16="http://schemas.microsoft.com/office/drawing/2014/main" id="{C5160EDA-B13A-8652-AF72-5D96EAF6C630}"/>
              </a:ext>
            </a:extLst>
          </p:cNvPr>
          <p:cNvPicPr>
            <a:picLocks noChangeAspect="1"/>
          </p:cNvPicPr>
          <p:nvPr/>
        </p:nvPicPr>
        <p:blipFill rotWithShape="1">
          <a:blip r:embed="rId10">
            <a:extLst>
              <a:ext uri="{BEBA8EAE-BF5A-486C-A8C5-ECC9F3942E4B}">
                <a14:imgProps xmlns:a14="http://schemas.microsoft.com/office/drawing/2010/main">
                  <a14:imgLayer r:embed="rId11">
                    <a14:imgEffect>
                      <a14:backgroundRemoval t="23591" b="41933" l="43440" r="76956"/>
                    </a14:imgEffect>
                  </a14:imgLayer>
                </a14:imgProps>
              </a:ext>
              <a:ext uri="{28A0092B-C50C-407E-A947-70E740481C1C}">
                <a14:useLocalDpi xmlns:a14="http://schemas.microsoft.com/office/drawing/2010/main" val="0"/>
              </a:ext>
            </a:extLst>
          </a:blip>
          <a:srcRect l="39250" t="21298" r="18854" b="55774"/>
          <a:stretch/>
        </p:blipFill>
        <p:spPr>
          <a:xfrm>
            <a:off x="5155687" y="3834231"/>
            <a:ext cx="2007222" cy="592048"/>
          </a:xfrm>
          <a:prstGeom prst="rect">
            <a:avLst/>
          </a:prstGeom>
        </p:spPr>
      </p:pic>
      <p:sp>
        <p:nvSpPr>
          <p:cNvPr id="3" name="Textfeld 13">
            <a:extLst>
              <a:ext uri="{FF2B5EF4-FFF2-40B4-BE49-F238E27FC236}">
                <a16:creationId xmlns:a16="http://schemas.microsoft.com/office/drawing/2014/main" id="{008196F7-E6D4-236C-744A-45E1691050D4}"/>
              </a:ext>
            </a:extLst>
          </p:cNvPr>
          <p:cNvSpPr txBox="1"/>
          <p:nvPr/>
        </p:nvSpPr>
        <p:spPr>
          <a:xfrm>
            <a:off x="3072520" y="5755441"/>
            <a:ext cx="8798768" cy="954107"/>
          </a:xfrm>
          <a:prstGeom prst="rect">
            <a:avLst/>
          </a:prstGeom>
          <a:noFill/>
        </p:spPr>
        <p:txBody>
          <a:bodyPr wrap="square" rtlCol="0">
            <a:spAutoFit/>
          </a:bodyPr>
          <a:lstStyle/>
          <a:p>
            <a:pPr marL="285750" indent="-285750">
              <a:buFontTx/>
              <a:buChar char="-"/>
            </a:pPr>
            <a:r>
              <a:rPr lang="en-US" sz="1400" dirty="0">
                <a:latin typeface="Calibri" panose="020F0502020204030204" pitchFamily="34" charset="0"/>
                <a:cs typeface="Calibri" panose="020F0502020204030204" pitchFamily="34" charset="0"/>
              </a:rPr>
              <a:t>Illuminate the object by a strongly directed light of the video projector whose position is known.</a:t>
            </a:r>
          </a:p>
          <a:p>
            <a:pPr marL="285750" indent="-285750">
              <a:buFontTx/>
              <a:buChar char="-"/>
            </a:pPr>
            <a:r>
              <a:rPr lang="en-US" sz="1400" dirty="0">
                <a:latin typeface="Calibri" panose="020F0502020204030204" pitchFamily="34" charset="0"/>
                <a:cs typeface="Calibri" panose="020F0502020204030204" pitchFamily="34" charset="0"/>
              </a:rPr>
              <a:t>There are theoretical relationships between light position, normal direction, fundamental color albedo....</a:t>
            </a:r>
          </a:p>
          <a:p>
            <a:pPr marL="285750" indent="-285750">
              <a:buFontTx/>
              <a:buChar char="-"/>
            </a:pPr>
            <a:r>
              <a:rPr lang="en-US" sz="1400" dirty="0">
                <a:latin typeface="Calibri" panose="020F0502020204030204" pitchFamily="34" charset="0"/>
                <a:cs typeface="Calibri" panose="020F0502020204030204" pitchFamily="34" charset="0"/>
              </a:rPr>
              <a:t>It can be assumed that </a:t>
            </a:r>
            <a:r>
              <a:rPr lang="en-US" sz="1400" dirty="0" err="1">
                <a:latin typeface="Calibri" panose="020F0502020204030204" pitchFamily="34" charset="0"/>
                <a:cs typeface="Calibri" panose="020F0502020204030204" pitchFamily="34" charset="0"/>
              </a:rPr>
              <a:t>normals</a:t>
            </a:r>
            <a:r>
              <a:rPr lang="en-US" sz="1400" dirty="0">
                <a:latin typeface="Calibri" panose="020F0502020204030204" pitchFamily="34" charset="0"/>
                <a:cs typeface="Calibri" panose="020F0502020204030204" pitchFamily="34" charset="0"/>
              </a:rPr>
              <a:t>, primary color and light change coherently, which should be modeled in the neural network.</a:t>
            </a:r>
          </a:p>
        </p:txBody>
      </p:sp>
    </p:spTree>
    <p:extLst>
      <p:ext uri="{BB962C8B-B14F-4D97-AF65-F5344CB8AC3E}">
        <p14:creationId xmlns:p14="http://schemas.microsoft.com/office/powerpoint/2010/main" val="35821654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el 1">
            <a:extLst>
              <a:ext uri="{FF2B5EF4-FFF2-40B4-BE49-F238E27FC236}">
                <a16:creationId xmlns:a16="http://schemas.microsoft.com/office/drawing/2014/main" id="{3BC90866-6574-3F30-9B8E-CEF5D3BA7897}"/>
              </a:ext>
            </a:extLst>
          </p:cNvPr>
          <p:cNvSpPr txBox="1">
            <a:spLocks/>
          </p:cNvSpPr>
          <p:nvPr/>
        </p:nvSpPr>
        <p:spPr>
          <a:xfrm>
            <a:off x="972823" y="1182169"/>
            <a:ext cx="9951448" cy="54565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latin typeface="+mn-lt"/>
                <a:ea typeface="Microsoft Sans Serif" panose="020B0604020202020204" pitchFamily="34" charset="0"/>
                <a:cs typeface="Microsoft Sans Serif" panose="020B0604020202020204" pitchFamily="34" charset="0"/>
              </a:rPr>
              <a:t>Overview of Ours</a:t>
            </a:r>
          </a:p>
        </p:txBody>
      </p:sp>
      <p:pic>
        <p:nvPicPr>
          <p:cNvPr id="2" name="Picture 2">
            <a:extLst>
              <a:ext uri="{FF2B5EF4-FFF2-40B4-BE49-F238E27FC236}">
                <a16:creationId xmlns:a16="http://schemas.microsoft.com/office/drawing/2014/main" id="{398A8868-AAB4-E2DA-4D1A-31EEB78B01A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00" t="4678" r="74557" b="74947"/>
          <a:stretch/>
        </p:blipFill>
        <p:spPr bwMode="auto">
          <a:xfrm>
            <a:off x="9285119" y="2506"/>
            <a:ext cx="2906881" cy="727789"/>
          </a:xfrm>
          <a:prstGeom prst="rect">
            <a:avLst/>
          </a:prstGeom>
          <a:noFill/>
          <a:extLst>
            <a:ext uri="{909E8E84-426E-40DD-AFC4-6F175D3DCCD1}">
              <a14:hiddenFill xmlns:a14="http://schemas.microsoft.com/office/drawing/2010/main">
                <a:solidFill>
                  <a:srgbClr val="FFFFFF"/>
                </a:solidFill>
              </a14:hiddenFill>
            </a:ext>
          </a:extLst>
        </p:spPr>
      </p:pic>
      <p:sp>
        <p:nvSpPr>
          <p:cNvPr id="36" name="Textfeld 13">
            <a:extLst>
              <a:ext uri="{FF2B5EF4-FFF2-40B4-BE49-F238E27FC236}">
                <a16:creationId xmlns:a16="http://schemas.microsoft.com/office/drawing/2014/main" id="{0FACC3EF-3E58-1C6A-4CBB-1C88B81835BC}"/>
              </a:ext>
            </a:extLst>
          </p:cNvPr>
          <p:cNvSpPr txBox="1"/>
          <p:nvPr/>
        </p:nvSpPr>
        <p:spPr>
          <a:xfrm>
            <a:off x="972823" y="2715359"/>
            <a:ext cx="8798768" cy="2893100"/>
          </a:xfrm>
          <a:prstGeom prst="rect">
            <a:avLst/>
          </a:prstGeom>
          <a:noFill/>
        </p:spPr>
        <p:txBody>
          <a:bodyPr wrap="square" rtlCol="0">
            <a:spAutoFit/>
          </a:bodyPr>
          <a:lstStyle/>
          <a:p>
            <a:pPr marL="285750" indent="-285750">
              <a:buFontTx/>
              <a:buChar char="-"/>
            </a:pPr>
            <a:r>
              <a:rPr lang="en-US" sz="1400" dirty="0">
                <a:latin typeface="Calibri" panose="020F0502020204030204" pitchFamily="34" charset="0"/>
                <a:cs typeface="Calibri" panose="020F0502020204030204" pitchFamily="34" charset="0"/>
              </a:rPr>
              <a:t>Estimation of the corresponding surface </a:t>
            </a:r>
            <a:r>
              <a:rPr lang="en-US" sz="1400" dirty="0" err="1">
                <a:latin typeface="Calibri" panose="020F0502020204030204" pitchFamily="34" charset="0"/>
                <a:cs typeface="Calibri" panose="020F0502020204030204" pitchFamily="34" charset="0"/>
              </a:rPr>
              <a:t>normals</a:t>
            </a:r>
            <a:endParaRPr lang="en-US" sz="1400" dirty="0">
              <a:latin typeface="Calibri" panose="020F0502020204030204" pitchFamily="34" charset="0"/>
              <a:cs typeface="Calibri" panose="020F0502020204030204" pitchFamily="34" charset="0"/>
            </a:endParaRPr>
          </a:p>
          <a:p>
            <a:pPr marL="285750" indent="-285750">
              <a:buFontTx/>
              <a:buChar char="-"/>
            </a:pPr>
            <a:r>
              <a:rPr lang="en-US" sz="1400" dirty="0">
                <a:latin typeface="Calibri" panose="020F0502020204030204" pitchFamily="34" charset="0"/>
                <a:cs typeface="Calibri" panose="020F0502020204030204" pitchFamily="34" charset="0"/>
              </a:rPr>
              <a:t>Deep learning based approaches.</a:t>
            </a:r>
          </a:p>
          <a:p>
            <a:pPr marL="285750" indent="-285750">
              <a:buFontTx/>
              <a:buChar char="-"/>
            </a:pPr>
            <a:r>
              <a:rPr lang="en-US" sz="1400" dirty="0">
                <a:latin typeface="Calibri" panose="020F0502020204030204" pitchFamily="34" charset="0"/>
                <a:cs typeface="Calibri" panose="020F0502020204030204" pitchFamily="34" charset="0"/>
              </a:rPr>
              <a:t>Two models have been proposed:</a:t>
            </a:r>
          </a:p>
          <a:p>
            <a:pPr marL="742950" lvl="1" indent="-285750">
              <a:buFontTx/>
              <a:buChar char="-"/>
            </a:pPr>
            <a:r>
              <a:rPr lang="en-US" sz="1400" b="1" dirty="0">
                <a:latin typeface="Calibri" panose="020F0502020204030204" pitchFamily="34" charset="0"/>
                <a:cs typeface="Calibri" panose="020F0502020204030204" pitchFamily="34" charset="0"/>
              </a:rPr>
              <a:t>GCNN </a:t>
            </a:r>
          </a:p>
          <a:p>
            <a:pPr marL="1200150" lvl="2" indent="-285750">
              <a:buFontTx/>
              <a:buChar char="-"/>
            </a:pPr>
            <a:r>
              <a:rPr lang="en-US" sz="1400" dirty="0">
                <a:latin typeface="Calibri" panose="020F0502020204030204" pitchFamily="34" charset="0"/>
                <a:cs typeface="Calibri" panose="020F0502020204030204" pitchFamily="34" charset="0"/>
              </a:rPr>
              <a:t>Geometry information based approach</a:t>
            </a:r>
          </a:p>
          <a:p>
            <a:pPr marL="1200150" lvl="2" indent="-285750">
              <a:buFontTx/>
              <a:buChar char="-"/>
            </a:pPr>
            <a:r>
              <a:rPr lang="en-US" sz="1400" dirty="0">
                <a:latin typeface="Calibri" panose="020F0502020204030204" pitchFamily="34" charset="0"/>
                <a:cs typeface="Calibri" panose="020F0502020204030204" pitchFamily="34" charset="0"/>
              </a:rPr>
              <a:t>Takes </a:t>
            </a:r>
            <a:r>
              <a:rPr lang="en-US" sz="1400" b="1" dirty="0">
                <a:latin typeface="Calibri" panose="020F0502020204030204" pitchFamily="34" charset="0"/>
                <a:cs typeface="Calibri" panose="020F0502020204030204" pitchFamily="34" charset="0"/>
              </a:rPr>
              <a:t>depth map</a:t>
            </a:r>
            <a:r>
              <a:rPr lang="en-US" sz="1400" dirty="0">
                <a:latin typeface="Calibri" panose="020F0502020204030204" pitchFamily="34" charset="0"/>
                <a:cs typeface="Calibri" panose="020F0502020204030204" pitchFamily="34" charset="0"/>
              </a:rPr>
              <a:t> as input </a:t>
            </a:r>
          </a:p>
          <a:p>
            <a:pPr marL="1200150" lvl="2" indent="-285750">
              <a:buFontTx/>
              <a:buChar char="-"/>
            </a:pPr>
            <a:r>
              <a:rPr lang="en-US" sz="1400" dirty="0">
                <a:latin typeface="Calibri" panose="020F0502020204030204" pitchFamily="34" charset="0"/>
                <a:cs typeface="Calibri" panose="020F0502020204030204" pitchFamily="34" charset="0"/>
              </a:rPr>
              <a:t>Robust to semi-dense inputs</a:t>
            </a:r>
          </a:p>
          <a:p>
            <a:pPr marL="742950" lvl="1" indent="-285750">
              <a:buFontTx/>
              <a:buChar char="-"/>
            </a:pPr>
            <a:r>
              <a:rPr lang="en-US" sz="1400" b="1" dirty="0">
                <a:latin typeface="Calibri" panose="020F0502020204030204" pitchFamily="34" charset="0"/>
                <a:cs typeface="Calibri" panose="020F0502020204030204" pitchFamily="34" charset="0"/>
              </a:rPr>
              <a:t>Trip-Net</a:t>
            </a:r>
          </a:p>
          <a:p>
            <a:pPr marL="1200150" lvl="2" indent="-285750">
              <a:buFontTx/>
              <a:buChar char="-"/>
            </a:pPr>
            <a:r>
              <a:rPr lang="en-US" sz="1400" dirty="0">
                <a:latin typeface="Calibri" panose="020F0502020204030204" pitchFamily="34" charset="0"/>
                <a:cs typeface="Calibri" panose="020F0502020204030204" pitchFamily="34" charset="0"/>
              </a:rPr>
              <a:t>Approach based on geometry and illumination information	</a:t>
            </a:r>
          </a:p>
          <a:p>
            <a:pPr marL="1200150" lvl="2" indent="-285750">
              <a:buFontTx/>
              <a:buChar char="-"/>
            </a:pPr>
            <a:r>
              <a:rPr lang="en-US" sz="1400" dirty="0">
                <a:latin typeface="Calibri" panose="020F0502020204030204" pitchFamily="34" charset="0"/>
                <a:cs typeface="Calibri" panose="020F0502020204030204" pitchFamily="34" charset="0"/>
              </a:rPr>
              <a:t>Takes </a:t>
            </a:r>
            <a:r>
              <a:rPr lang="en-US" sz="1400" b="1" dirty="0">
                <a:latin typeface="Calibri" panose="020F0502020204030204" pitchFamily="34" charset="0"/>
                <a:cs typeface="Calibri" panose="020F0502020204030204" pitchFamily="34" charset="0"/>
              </a:rPr>
              <a:t>depth map, grayscale image, light map (calibrated illuminated RGB-D images)</a:t>
            </a:r>
            <a:r>
              <a:rPr lang="en-US" sz="1400" dirty="0">
                <a:latin typeface="Calibri" panose="020F0502020204030204" pitchFamily="34" charset="0"/>
                <a:cs typeface="Calibri" panose="020F0502020204030204" pitchFamily="34" charset="0"/>
              </a:rPr>
              <a:t> as input</a:t>
            </a:r>
          </a:p>
          <a:p>
            <a:pPr marL="1200150" lvl="2" indent="-285750">
              <a:buFontTx/>
              <a:buChar char="-"/>
            </a:pPr>
            <a:r>
              <a:rPr lang="en-US" sz="1400" dirty="0">
                <a:latin typeface="Calibri" panose="020F0502020204030204" pitchFamily="34" charset="0"/>
                <a:cs typeface="Calibri" panose="020F0502020204030204" pitchFamily="34" charset="0"/>
              </a:rPr>
              <a:t>Robust to semi-dense inputs</a:t>
            </a:r>
          </a:p>
          <a:p>
            <a:pPr marL="1200150" lvl="2" indent="-285750">
              <a:buFontTx/>
              <a:buChar char="-"/>
            </a:pPr>
            <a:r>
              <a:rPr lang="en-US" sz="1400" dirty="0">
                <a:latin typeface="Calibri" panose="020F0502020204030204" pitchFamily="34" charset="0"/>
                <a:cs typeface="Calibri" panose="020F0502020204030204" pitchFamily="34" charset="0"/>
              </a:rPr>
              <a:t>10% less error compared to GCNN (resolution 128x128)</a:t>
            </a:r>
          </a:p>
          <a:p>
            <a:pPr marL="285750" indent="-285750">
              <a:buFontTx/>
              <a:buChar char="-"/>
            </a:pPr>
            <a:endParaRPr lang="en-US" sz="1400" dirty="0">
              <a:latin typeface="Calibri" panose="020F0502020204030204" pitchFamily="34" charset="0"/>
              <a:cs typeface="Calibri" panose="020F0502020204030204" pitchFamily="34" charset="0"/>
            </a:endParaRPr>
          </a:p>
        </p:txBody>
      </p:sp>
      <p:pic>
        <p:nvPicPr>
          <p:cNvPr id="38" name="Picture 37">
            <a:extLst>
              <a:ext uri="{FF2B5EF4-FFF2-40B4-BE49-F238E27FC236}">
                <a16:creationId xmlns:a16="http://schemas.microsoft.com/office/drawing/2014/main" id="{892E507A-12C2-7A08-B3E3-08DD54F91D51}"/>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20706" b="41889" l="43344" r="76935"/>
                    </a14:imgEffect>
                  </a14:imgLayer>
                </a14:imgProps>
              </a:ext>
              <a:ext uri="{28A0092B-C50C-407E-A947-70E740481C1C}">
                <a14:useLocalDpi xmlns:a14="http://schemas.microsoft.com/office/drawing/2010/main" val="0"/>
              </a:ext>
            </a:extLst>
          </a:blip>
          <a:srcRect l="39250" t="21298" r="18854" b="55774"/>
          <a:stretch/>
        </p:blipFill>
        <p:spPr>
          <a:xfrm>
            <a:off x="5490271" y="3759689"/>
            <a:ext cx="1456794" cy="429695"/>
          </a:xfrm>
          <a:prstGeom prst="rect">
            <a:avLst/>
          </a:prstGeom>
        </p:spPr>
      </p:pic>
      <p:pic>
        <p:nvPicPr>
          <p:cNvPr id="39" name="Picture 38">
            <a:extLst>
              <a:ext uri="{FF2B5EF4-FFF2-40B4-BE49-F238E27FC236}">
                <a16:creationId xmlns:a16="http://schemas.microsoft.com/office/drawing/2014/main" id="{4026E0F1-D1A0-03B7-73FD-77AB29759C73}"/>
              </a:ext>
            </a:extLst>
          </p:cNvPr>
          <p:cNvPicPr>
            <a:picLocks noChangeAspect="1"/>
          </p:cNvPicPr>
          <p:nvPr/>
        </p:nvPicPr>
        <p:blipFill rotWithShape="1">
          <a:blip r:embed="rId6">
            <a:extLst>
              <a:ext uri="{28A0092B-C50C-407E-A947-70E740481C1C}">
                <a14:useLocalDpi xmlns:a14="http://schemas.microsoft.com/office/drawing/2010/main" val="0"/>
              </a:ext>
            </a:extLst>
          </a:blip>
          <a:srcRect l="18854" t="21298" r="18854" b="10126"/>
          <a:stretch/>
        </p:blipFill>
        <p:spPr>
          <a:xfrm>
            <a:off x="9285119" y="4680721"/>
            <a:ext cx="1515025" cy="898915"/>
          </a:xfrm>
          <a:prstGeom prst="rect">
            <a:avLst/>
          </a:prstGeom>
        </p:spPr>
      </p:pic>
    </p:spTree>
    <p:extLst>
      <p:ext uri="{BB962C8B-B14F-4D97-AF65-F5344CB8AC3E}">
        <p14:creationId xmlns:p14="http://schemas.microsoft.com/office/powerpoint/2010/main" val="35381541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8BE0F6-8353-A9AF-5D71-DEF678E2674B}"/>
              </a:ext>
            </a:extLst>
          </p:cNvPr>
          <p:cNvSpPr>
            <a:spLocks noGrp="1"/>
          </p:cNvSpPr>
          <p:nvPr>
            <p:ph type="title"/>
          </p:nvPr>
        </p:nvSpPr>
        <p:spPr>
          <a:xfrm>
            <a:off x="1915557" y="921045"/>
            <a:ext cx="8603255" cy="1325563"/>
          </a:xfrm>
        </p:spPr>
        <p:txBody>
          <a:bodyPr/>
          <a:lstStyle/>
          <a:p>
            <a:pPr algn="ctr"/>
            <a:r>
              <a:rPr lang="de-DE" dirty="0"/>
              <a:t>Gated </a:t>
            </a:r>
            <a:r>
              <a:rPr lang="de-DE" dirty="0" err="1"/>
              <a:t>Convolution</a:t>
            </a:r>
            <a:r>
              <a:rPr lang="de-DE" dirty="0"/>
              <a:t> </a:t>
            </a:r>
            <a:r>
              <a:rPr lang="de-DE" dirty="0" err="1"/>
              <a:t>Neural</a:t>
            </a:r>
            <a:r>
              <a:rPr lang="de-DE" dirty="0"/>
              <a:t> Network</a:t>
            </a:r>
            <a:br>
              <a:rPr lang="de-DE" dirty="0"/>
            </a:br>
            <a:r>
              <a:rPr lang="de-DE" dirty="0"/>
              <a:t>(GCNN)</a:t>
            </a:r>
            <a:endParaRPr lang="en-US" dirty="0"/>
          </a:p>
        </p:txBody>
      </p:sp>
      <p:sp>
        <p:nvSpPr>
          <p:cNvPr id="6" name="Textfeld 13">
            <a:extLst>
              <a:ext uri="{FF2B5EF4-FFF2-40B4-BE49-F238E27FC236}">
                <a16:creationId xmlns:a16="http://schemas.microsoft.com/office/drawing/2014/main" id="{070B3223-F936-F519-4ABF-21330F3D93F2}"/>
              </a:ext>
            </a:extLst>
          </p:cNvPr>
          <p:cNvSpPr txBox="1"/>
          <p:nvPr/>
        </p:nvSpPr>
        <p:spPr>
          <a:xfrm>
            <a:off x="2657083" y="4902037"/>
            <a:ext cx="7758621" cy="1477328"/>
          </a:xfrm>
          <a:prstGeom prst="rect">
            <a:avLst/>
          </a:prstGeom>
          <a:noFill/>
        </p:spPr>
        <p:txBody>
          <a:bodyPr wrap="square" rtlCol="0">
            <a:spAutoFit/>
          </a:bodyPr>
          <a:lstStyle/>
          <a:p>
            <a:r>
              <a:rPr lang="en-US" b="1" dirty="0">
                <a:latin typeface="Calibri" panose="020F0502020204030204" pitchFamily="34" charset="0"/>
                <a:cs typeface="Calibri" panose="020F0502020204030204" pitchFamily="34" charset="0"/>
              </a:rPr>
              <a:t>Designed For:</a:t>
            </a:r>
          </a:p>
          <a:p>
            <a:pPr marL="742950" lvl="1" indent="-285750">
              <a:buFontTx/>
              <a:buChar char="-"/>
            </a:pPr>
            <a:r>
              <a:rPr lang="en-US" dirty="0">
                <a:latin typeface="Calibri" panose="020F0502020204030204" pitchFamily="34" charset="0"/>
                <a:cs typeface="Calibri" panose="020F0502020204030204" pitchFamily="34" charset="0"/>
              </a:rPr>
              <a:t>The input data can be semi-dense, but the output is fully dense.</a:t>
            </a:r>
          </a:p>
          <a:p>
            <a:pPr marL="742950" lvl="1" indent="-285750">
              <a:buFontTx/>
              <a:buChar char="-"/>
            </a:pPr>
            <a:r>
              <a:rPr lang="en-US" dirty="0">
                <a:latin typeface="Calibri" panose="020F0502020204030204" pitchFamily="34" charset="0"/>
                <a:cs typeface="Calibri" panose="020F0502020204030204" pitchFamily="34" charset="0"/>
              </a:rPr>
              <a:t>The output data has a high resolution (or the same as the input data).</a:t>
            </a:r>
          </a:p>
          <a:p>
            <a:pPr marL="742950" lvl="1" indent="-285750">
              <a:buFontTx/>
              <a:buChar char="-"/>
            </a:pPr>
            <a:r>
              <a:rPr lang="en-US" dirty="0">
                <a:latin typeface="Calibri" panose="020F0502020204030204" pitchFamily="34" charset="0"/>
                <a:cs typeface="Calibri" panose="020F0502020204030204" pitchFamily="34" charset="0"/>
              </a:rPr>
              <a:t>The output data preserves the fine details of the input data.</a:t>
            </a:r>
          </a:p>
          <a:p>
            <a:pPr marL="742950" lvl="1" indent="-285750">
              <a:buFontTx/>
              <a:buChar char="-"/>
            </a:pPr>
            <a:endParaRPr lang="en-US" dirty="0">
              <a:latin typeface="Calibri" panose="020F0502020204030204" pitchFamily="34" charset="0"/>
              <a:cs typeface="Calibri" panose="020F0502020204030204" pitchFamily="34" charset="0"/>
            </a:endParaRPr>
          </a:p>
        </p:txBody>
      </p:sp>
      <p:pic>
        <p:nvPicPr>
          <p:cNvPr id="7" name="Picture 6">
            <a:extLst>
              <a:ext uri="{FF2B5EF4-FFF2-40B4-BE49-F238E27FC236}">
                <a16:creationId xmlns:a16="http://schemas.microsoft.com/office/drawing/2014/main" id="{1A79D858-7B5A-36E3-8625-26E81ECD84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78661" y="2811393"/>
            <a:ext cx="1800000" cy="1800000"/>
          </a:xfrm>
          <a:prstGeom prst="rect">
            <a:avLst/>
          </a:prstGeom>
          <a:scene3d>
            <a:camera prst="isometricOffAxis2Right"/>
            <a:lightRig rig="threePt" dir="t"/>
          </a:scene3d>
        </p:spPr>
      </p:pic>
      <p:pic>
        <p:nvPicPr>
          <p:cNvPr id="8" name="Picture 7">
            <a:extLst>
              <a:ext uri="{FF2B5EF4-FFF2-40B4-BE49-F238E27FC236}">
                <a16:creationId xmlns:a16="http://schemas.microsoft.com/office/drawing/2014/main" id="{4340B304-D07C-4FC6-4E8E-19C4717AD3B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57083" y="2811393"/>
            <a:ext cx="1800000" cy="1800000"/>
          </a:xfrm>
          <a:prstGeom prst="rect">
            <a:avLst/>
          </a:prstGeom>
          <a:scene3d>
            <a:camera prst="isometricOffAxis2Right"/>
            <a:lightRig rig="threePt" dir="t"/>
          </a:scene3d>
        </p:spPr>
      </p:pic>
      <p:pic>
        <p:nvPicPr>
          <p:cNvPr id="9" name="Picture 8">
            <a:extLst>
              <a:ext uri="{FF2B5EF4-FFF2-40B4-BE49-F238E27FC236}">
                <a16:creationId xmlns:a16="http://schemas.microsoft.com/office/drawing/2014/main" id="{E6061402-3A5A-647E-1FF0-BFD498D5F871}"/>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20706" b="41889" l="43344" r="76935"/>
                    </a14:imgEffect>
                  </a14:imgLayer>
                </a14:imgProps>
              </a:ext>
              <a:ext uri="{28A0092B-C50C-407E-A947-70E740481C1C}">
                <a14:useLocalDpi xmlns:a14="http://schemas.microsoft.com/office/drawing/2010/main" val="0"/>
              </a:ext>
            </a:extLst>
          </a:blip>
          <a:srcRect l="39250" t="21298" r="18854" b="55774"/>
          <a:stretch/>
        </p:blipFill>
        <p:spPr>
          <a:xfrm>
            <a:off x="3919714" y="3238062"/>
            <a:ext cx="4352572" cy="1283831"/>
          </a:xfrm>
          <a:prstGeom prst="rect">
            <a:avLst/>
          </a:prstGeom>
        </p:spPr>
      </p:pic>
      <p:pic>
        <p:nvPicPr>
          <p:cNvPr id="3" name="Picture 2">
            <a:extLst>
              <a:ext uri="{FF2B5EF4-FFF2-40B4-BE49-F238E27FC236}">
                <a16:creationId xmlns:a16="http://schemas.microsoft.com/office/drawing/2014/main" id="{921E5B7D-17FB-0C6B-8BC1-35A6F67770C7}"/>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600" t="4678" r="74557" b="74947"/>
          <a:stretch/>
        </p:blipFill>
        <p:spPr bwMode="auto">
          <a:xfrm>
            <a:off x="0" y="6130211"/>
            <a:ext cx="2906881" cy="7277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241243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4600</TotalTime>
  <Words>4508</Words>
  <Application>Microsoft Office PowerPoint</Application>
  <PresentationFormat>Widescreen</PresentationFormat>
  <Paragraphs>664</Paragraphs>
  <Slides>52</Slides>
  <Notes>47</Notes>
  <HiddenSlides>12</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52</vt:i4>
      </vt:variant>
    </vt:vector>
  </HeadingPairs>
  <TitlesOfParts>
    <vt:vector size="58" baseType="lpstr">
      <vt:lpstr>Arial</vt:lpstr>
      <vt:lpstr>Calibri</vt:lpstr>
      <vt:lpstr>Calibri Light</vt:lpstr>
      <vt:lpstr>Cambria Math</vt:lpstr>
      <vt:lpstr>Candara</vt:lpstr>
      <vt:lpstr>Office Theme</vt:lpstr>
      <vt:lpstr>PowerPoint Presentation</vt:lpstr>
      <vt:lpstr>Task: Surface Normal Inference</vt:lpstr>
      <vt:lpstr>PowerPoint Presentation</vt:lpstr>
      <vt:lpstr>PowerPoint Presentation</vt:lpstr>
      <vt:lpstr>PowerPoint Presentation</vt:lpstr>
      <vt:lpstr>PowerPoint Presentation</vt:lpstr>
      <vt:lpstr>PowerPoint Presentation</vt:lpstr>
      <vt:lpstr>PowerPoint Presentation</vt:lpstr>
      <vt:lpstr>Gated Convolution Neural Network (GCNN)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Improved Normal Inference from Calibrated illuminated RGB-D images</vt:lpstr>
      <vt:lpstr>PowerPoint Presentation</vt:lpstr>
      <vt:lpstr>PowerPoint Presentation</vt:lpstr>
      <vt:lpstr>PowerPoint Presentation</vt:lpstr>
      <vt:lpstr>PowerPoint Presentation</vt:lpstr>
      <vt:lpstr>Point Cloud</vt:lpstr>
      <vt:lpstr>Gated Normal Neural Network (GNNN)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Jingyuan Sha</dc:creator>
  <cp:lastModifiedBy>Jingyuan Sha</cp:lastModifiedBy>
  <cp:revision>36</cp:revision>
  <dcterms:created xsi:type="dcterms:W3CDTF">2022-06-28T12:21:11Z</dcterms:created>
  <dcterms:modified xsi:type="dcterms:W3CDTF">2022-09-04T13:47:37Z</dcterms:modified>
</cp:coreProperties>
</file>